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913" r:id="rId6"/>
    <p:sldId id="898" r:id="rId7"/>
    <p:sldId id="843" r:id="rId8"/>
    <p:sldId id="842" r:id="rId9"/>
    <p:sldId id="907" r:id="rId10"/>
    <p:sldId id="910" r:id="rId11"/>
  </p:sldIdLst>
  <p:sldSz cx="11520488" cy="6480175"/>
  <p:notesSz cx="6858000" cy="9144000"/>
  <p:embeddedFontLst>
    <p:embeddedFont>
      <p:font typeface="Proxima Nova Alt Bl" panose="020B0604020202020204" charset="0"/>
      <p:regular r:id="rId13"/>
      <p:bold r:id="rId14"/>
      <p:italic r:id="rId15"/>
      <p:boldItalic r:id="rId16"/>
    </p:embeddedFont>
    <p:embeddedFont>
      <p:font typeface="Proxima Nova Bl" panose="020B0604020202020204" charset="0"/>
      <p:bold r:id="rId17"/>
      <p:italic r:id="rId18"/>
      <p:boldItalic r:id="rId19"/>
    </p:embeddedFont>
    <p:embeddedFont>
      <p:font typeface="Proxima Nova Lt" panose="020B0604020202020204" charset="0"/>
      <p:regular r:id="rId20"/>
      <p:bold r:id="rId21"/>
      <p:italic r:id="rId22"/>
      <p:boldItalic r:id="rId23"/>
    </p:embeddedFont>
    <p:embeddedFont>
      <p:font typeface="Proxima Nova Rg" panose="02000506030000020004" charset="0"/>
      <p:regular r:id="rId24"/>
      <p:bold r:id="rId25"/>
      <p:italic r:id="rId26"/>
      <p:boldItalic r:id="rId27"/>
    </p:embeddedFont>
    <p:embeddedFont>
      <p:font typeface="Proxima Nova Th" panose="02000506030000020004" charset="0"/>
      <p:regular r:id="rId28"/>
      <p:bold r:id="rId29"/>
      <p:italic r:id="rId30"/>
      <p:boldItalic r:id="rId31"/>
    </p:embeddedFont>
    <p:embeddedFont>
      <p:font typeface="Segoe UI Light" panose="020B0502040204020203" pitchFamily="34" charset="0"/>
      <p:regular r:id="rId32"/>
      <p: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</p:embeddedFontLst>
  <p:defaultTextStyle>
    <a:defPPr marL="0" marR="0" indent="0" algn="l" defTabSz="863925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31962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863925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295887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727849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159810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591773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023735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455697" algn="l" defTabSz="86392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1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C93294-2D09-14BD-E1E9-5CB8AA8F5EB4}" name="Davit Mkrtchyan" initials="DM" userId="S::davit.mkrtchyan@synisys.com::959d8a0c-cc04-4b43-a2a6-6c919e2989b3" providerId="AD"/>
  <p188:author id="{0ABBB094-1758-7161-3A97-92B092C60EC4}" name="Parandzem Avagyan" initials="PA" userId="S::parandzem.avagyan@synisys.com::49855bdf-2c63-4cbe-aa31-648066382159" providerId="AD"/>
  <p188:author id="{7E92FFA8-0AB8-6096-B7E8-B171B59BC740}" name="Masis Ingilizian" initials="MI" userId="S::masis.ingilizian@synisys.com::f356aff6-fdda-43ca-bca6-e8aa1164f6b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men Balkchyan" initials="AB" lastIdx="1" clrIdx="0">
    <p:extLst>
      <p:ext uri="{19B8F6BF-5375-455C-9EA6-DF929625EA0E}">
        <p15:presenceInfo xmlns:p15="http://schemas.microsoft.com/office/powerpoint/2012/main" userId="S::armen.balkchyan@synisys.com::a25ea544-ae68-4e71-8f5d-3170d07b6c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9BF"/>
    <a:srgbClr val="0D4E96"/>
    <a:srgbClr val="007DC5"/>
    <a:srgbClr val="2C3F59"/>
    <a:srgbClr val="2C5799"/>
    <a:srgbClr val="FAFAFA"/>
    <a:srgbClr val="F5F5F5"/>
    <a:srgbClr val="3569B0"/>
    <a:srgbClr val="4595D1"/>
    <a:srgbClr val="317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3" d="100"/>
          <a:sy n="23" d="100"/>
        </p:scale>
        <p:origin x="3466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presProps" Target="presProps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134">
        <a:latin typeface="+mn-lt"/>
        <a:ea typeface="+mn-ea"/>
        <a:cs typeface="+mn-cs"/>
        <a:sym typeface="Calibri"/>
      </a:defRPr>
    </a:lvl1pPr>
    <a:lvl2pPr indent="215981" latinLnBrk="0">
      <a:defRPr sz="1134">
        <a:latin typeface="+mn-lt"/>
        <a:ea typeface="+mn-ea"/>
        <a:cs typeface="+mn-cs"/>
        <a:sym typeface="Calibri"/>
      </a:defRPr>
    </a:lvl2pPr>
    <a:lvl3pPr indent="431962" latinLnBrk="0">
      <a:defRPr sz="1134">
        <a:latin typeface="+mn-lt"/>
        <a:ea typeface="+mn-ea"/>
        <a:cs typeface="+mn-cs"/>
        <a:sym typeface="Calibri"/>
      </a:defRPr>
    </a:lvl3pPr>
    <a:lvl4pPr indent="647942" latinLnBrk="0">
      <a:defRPr sz="1134">
        <a:latin typeface="+mn-lt"/>
        <a:ea typeface="+mn-ea"/>
        <a:cs typeface="+mn-cs"/>
        <a:sym typeface="Calibri"/>
      </a:defRPr>
    </a:lvl4pPr>
    <a:lvl5pPr indent="863925" latinLnBrk="0">
      <a:defRPr sz="1134">
        <a:latin typeface="+mn-lt"/>
        <a:ea typeface="+mn-ea"/>
        <a:cs typeface="+mn-cs"/>
        <a:sym typeface="Calibri"/>
      </a:defRPr>
    </a:lvl5pPr>
    <a:lvl6pPr indent="1079905" latinLnBrk="0">
      <a:defRPr sz="1134">
        <a:latin typeface="+mn-lt"/>
        <a:ea typeface="+mn-ea"/>
        <a:cs typeface="+mn-cs"/>
        <a:sym typeface="Calibri"/>
      </a:defRPr>
    </a:lvl6pPr>
    <a:lvl7pPr indent="1295887" latinLnBrk="0">
      <a:defRPr sz="1134">
        <a:latin typeface="+mn-lt"/>
        <a:ea typeface="+mn-ea"/>
        <a:cs typeface="+mn-cs"/>
        <a:sym typeface="Calibri"/>
      </a:defRPr>
    </a:lvl7pPr>
    <a:lvl8pPr indent="1511867" latinLnBrk="0">
      <a:defRPr sz="1134">
        <a:latin typeface="+mn-lt"/>
        <a:ea typeface="+mn-ea"/>
        <a:cs typeface="+mn-cs"/>
        <a:sym typeface="Calibri"/>
      </a:defRPr>
    </a:lvl8pPr>
    <a:lvl9pPr indent="1727849" latinLnBrk="0">
      <a:defRPr sz="1134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13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00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4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77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5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96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54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_solid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YOUR TITLE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YOUR TITLE HERE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layout 2_all tex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/>
          <p:cNvSpPr txBox="1">
            <a:spLocks noGrp="1"/>
          </p:cNvSpPr>
          <p:nvPr>
            <p:ph type="title" hasCustomPrompt="1"/>
          </p:nvPr>
        </p:nvSpPr>
        <p:spPr>
          <a:xfrm>
            <a:off x="648027" y="622671"/>
            <a:ext cx="7668325" cy="464561"/>
          </a:xfrm>
          <a:prstGeom prst="rect">
            <a:avLst/>
          </a:prstGeom>
        </p:spPr>
        <p:txBody>
          <a:bodyPr/>
          <a:lstStyle>
            <a:lvl1pPr algn="l">
              <a:defRPr sz="3402">
                <a:solidFill>
                  <a:srgbClr val="007DC5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61531" y="1912782"/>
            <a:ext cx="10210931" cy="307739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SzTx/>
              <a:buFontTx/>
              <a:buNone/>
              <a:defRPr sz="850">
                <a:solidFill>
                  <a:srgbClr val="58595B"/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  <a:sym typeface="Proxima Nova Alt Rg"/>
              </a:defRPr>
            </a:lvl1pPr>
            <a:lvl2pPr marL="513003" indent="-81001">
              <a:buFontTx/>
              <a:defRPr sz="850">
                <a:solidFill>
                  <a:srgbClr val="58595B"/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  <a:sym typeface="Proxima Nova Alt Rg"/>
              </a:defRPr>
            </a:lvl2pPr>
            <a:lvl3pPr marL="961205" indent="-97200">
              <a:buFontTx/>
              <a:defRPr sz="850">
                <a:solidFill>
                  <a:srgbClr val="58595B"/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  <a:sym typeface="Proxima Nova Alt Rg"/>
              </a:defRPr>
            </a:lvl3pPr>
            <a:lvl4pPr marL="1404010" indent="-108001">
              <a:buFontTx/>
              <a:defRPr sz="850">
                <a:solidFill>
                  <a:srgbClr val="58595B"/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  <a:sym typeface="Proxima Nova Alt Rg"/>
              </a:defRPr>
            </a:lvl4pPr>
            <a:lvl5pPr marL="1836013" indent="-108001">
              <a:buFontTx/>
              <a:defRPr sz="850">
                <a:solidFill>
                  <a:srgbClr val="58595B"/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  <a:sym typeface="Proxima Nova Alt Rg"/>
              </a:defRPr>
            </a:lvl5pPr>
          </a:lstStyle>
          <a:p>
            <a:r>
              <a:rPr dirty="0"/>
              <a:t>Lorem ipsum dolor sit </a:t>
            </a:r>
            <a:r>
              <a:rPr dirty="0" err="1"/>
              <a:t>amet</a:t>
            </a:r>
            <a:r>
              <a:rPr dirty="0"/>
              <a:t>, </a:t>
            </a:r>
            <a:r>
              <a:rPr dirty="0" err="1"/>
              <a:t>consectetuer</a:t>
            </a:r>
            <a:r>
              <a:rPr dirty="0"/>
              <a:t> </a:t>
            </a:r>
            <a:r>
              <a:rPr dirty="0" err="1"/>
              <a:t>adipiscing</a:t>
            </a:r>
            <a:r>
              <a:rPr dirty="0"/>
              <a:t> </a:t>
            </a:r>
            <a:r>
              <a:rPr dirty="0" err="1"/>
              <a:t>elit</a:t>
            </a:r>
            <a:r>
              <a:rPr dirty="0"/>
              <a:t>, sed diam </a:t>
            </a:r>
            <a:r>
              <a:rPr dirty="0" err="1"/>
              <a:t>nonummy</a:t>
            </a:r>
            <a:r>
              <a:rPr dirty="0"/>
              <a:t> </a:t>
            </a:r>
            <a:r>
              <a:rPr dirty="0" err="1"/>
              <a:t>nibh</a:t>
            </a:r>
            <a:r>
              <a:rPr dirty="0"/>
              <a:t> </a:t>
            </a:r>
            <a:r>
              <a:rPr dirty="0" err="1"/>
              <a:t>euismod</a:t>
            </a:r>
            <a:r>
              <a:rPr dirty="0"/>
              <a:t> </a:t>
            </a:r>
            <a:r>
              <a:rPr dirty="0" err="1"/>
              <a:t>tincidunt</a:t>
            </a:r>
            <a:r>
              <a:rPr dirty="0"/>
              <a:t> </a:t>
            </a:r>
            <a:r>
              <a:rPr dirty="0" err="1"/>
              <a:t>ut</a:t>
            </a:r>
            <a:r>
              <a:rPr dirty="0"/>
              <a:t> </a:t>
            </a:r>
            <a:r>
              <a:rPr dirty="0" err="1"/>
              <a:t>laoreet</a:t>
            </a:r>
            <a:r>
              <a:rPr dirty="0"/>
              <a:t> dolore magna </a:t>
            </a:r>
            <a:r>
              <a:rPr dirty="0" err="1"/>
              <a:t>aliquam</a:t>
            </a:r>
            <a:r>
              <a:rPr dirty="0"/>
              <a:t> </a:t>
            </a:r>
            <a:r>
              <a:rPr dirty="0" err="1"/>
              <a:t>erat</a:t>
            </a:r>
            <a:r>
              <a:rPr dirty="0"/>
              <a:t> </a:t>
            </a:r>
            <a:r>
              <a:rPr dirty="0" err="1"/>
              <a:t>volutpat</a:t>
            </a:r>
            <a:r>
              <a:rPr dirty="0"/>
              <a:t>. Ut </a:t>
            </a:r>
            <a:r>
              <a:rPr dirty="0" err="1"/>
              <a:t>wisi</a:t>
            </a:r>
            <a:r>
              <a:rPr dirty="0"/>
              <a:t> </a:t>
            </a:r>
            <a:r>
              <a:rPr dirty="0" err="1"/>
              <a:t>enim</a:t>
            </a:r>
            <a:r>
              <a:rPr dirty="0"/>
              <a:t> ad minim </a:t>
            </a:r>
            <a:r>
              <a:rPr dirty="0" err="1"/>
              <a:t>veniam</a:t>
            </a:r>
            <a:r>
              <a:rPr dirty="0"/>
              <a:t>, </a:t>
            </a:r>
            <a:r>
              <a:rPr dirty="0" err="1"/>
              <a:t>quis</a:t>
            </a:r>
            <a:r>
              <a:rPr dirty="0"/>
              <a:t> </a:t>
            </a:r>
            <a:r>
              <a:rPr dirty="0" err="1"/>
              <a:t>nostrud</a:t>
            </a:r>
            <a:r>
              <a:rPr dirty="0"/>
              <a:t> </a:t>
            </a:r>
            <a:r>
              <a:rPr dirty="0" err="1"/>
              <a:t>exerci</a:t>
            </a:r>
            <a:r>
              <a:rPr dirty="0"/>
              <a:t> </a:t>
            </a:r>
            <a:r>
              <a:rPr dirty="0" err="1"/>
              <a:t>tation</a:t>
            </a:r>
            <a:r>
              <a:rPr dirty="0"/>
              <a:t> </a:t>
            </a:r>
            <a:r>
              <a:rPr dirty="0" err="1"/>
              <a:t>ullamcorper</a:t>
            </a:r>
            <a:r>
              <a:rPr dirty="0"/>
              <a:t> </a:t>
            </a:r>
            <a:r>
              <a:rPr dirty="0" err="1"/>
              <a:t>suscipit</a:t>
            </a:r>
            <a:r>
              <a:rPr dirty="0"/>
              <a:t> </a:t>
            </a:r>
            <a:r>
              <a:rPr dirty="0" err="1"/>
              <a:t>lobortis</a:t>
            </a:r>
            <a:r>
              <a:rPr dirty="0"/>
              <a:t> </a:t>
            </a:r>
            <a:r>
              <a:rPr dirty="0" err="1"/>
              <a:t>nisl</a:t>
            </a:r>
            <a:r>
              <a:rPr dirty="0"/>
              <a:t> </a:t>
            </a:r>
            <a:r>
              <a:rPr dirty="0" err="1"/>
              <a:t>ut</a:t>
            </a:r>
            <a:r>
              <a:rPr dirty="0"/>
              <a:t> </a:t>
            </a:r>
            <a:r>
              <a:rPr dirty="0" err="1"/>
              <a:t>aliquip</a:t>
            </a:r>
            <a:r>
              <a:rPr dirty="0"/>
              <a:t> ex </a:t>
            </a:r>
            <a:r>
              <a:rPr dirty="0" err="1"/>
              <a:t>ea</a:t>
            </a:r>
            <a:r>
              <a:rPr dirty="0"/>
              <a:t> </a:t>
            </a:r>
            <a:r>
              <a:rPr dirty="0" err="1"/>
              <a:t>commodo</a:t>
            </a:r>
            <a:r>
              <a:rPr dirty="0"/>
              <a:t> </a:t>
            </a:r>
            <a:r>
              <a:rPr dirty="0" err="1"/>
              <a:t>consequat</a:t>
            </a:r>
            <a:r>
              <a:rPr dirty="0"/>
              <a:t>. Duis </a:t>
            </a:r>
            <a:r>
              <a:rPr dirty="0" err="1"/>
              <a:t>autem</a:t>
            </a:r>
            <a:r>
              <a:rPr dirty="0"/>
              <a:t> vel </a:t>
            </a:r>
            <a:r>
              <a:rPr dirty="0" err="1"/>
              <a:t>eum</a:t>
            </a:r>
            <a:r>
              <a:rPr dirty="0"/>
              <a:t> </a:t>
            </a:r>
            <a:r>
              <a:rPr dirty="0" err="1"/>
              <a:t>iriure</a:t>
            </a:r>
            <a:r>
              <a:rPr dirty="0"/>
              <a:t> dolor in </a:t>
            </a:r>
            <a:r>
              <a:rPr dirty="0" err="1"/>
              <a:t>hendrerit</a:t>
            </a:r>
            <a:r>
              <a:rPr dirty="0"/>
              <a:t> in </a:t>
            </a:r>
            <a:r>
              <a:rPr dirty="0" err="1"/>
              <a:t>vulputate</a:t>
            </a:r>
            <a:r>
              <a:rPr dirty="0"/>
              <a:t> </a:t>
            </a:r>
            <a:r>
              <a:rPr dirty="0" err="1"/>
              <a:t>velit</a:t>
            </a:r>
            <a:r>
              <a:rPr dirty="0"/>
              <a:t> </a:t>
            </a:r>
            <a:r>
              <a:rPr dirty="0" err="1"/>
              <a:t>esse</a:t>
            </a:r>
            <a:r>
              <a:rPr dirty="0"/>
              <a:t> </a:t>
            </a:r>
            <a:r>
              <a:rPr dirty="0" err="1"/>
              <a:t>molestie</a:t>
            </a:r>
            <a:r>
              <a:rPr dirty="0"/>
              <a:t> </a:t>
            </a:r>
            <a:r>
              <a:rPr dirty="0" err="1"/>
              <a:t>consequat</a:t>
            </a:r>
            <a:r>
              <a:rPr dirty="0"/>
              <a:t>, vel </a:t>
            </a:r>
            <a:r>
              <a:rPr dirty="0" err="1"/>
              <a:t>illum</a:t>
            </a:r>
            <a:r>
              <a:rPr dirty="0"/>
              <a:t> dolore </a:t>
            </a:r>
            <a:r>
              <a:rPr dirty="0" err="1"/>
              <a:t>eu</a:t>
            </a:r>
            <a:r>
              <a:rPr dirty="0"/>
              <a:t> </a:t>
            </a:r>
            <a:r>
              <a:rPr dirty="0" err="1"/>
              <a:t>feugiat</a:t>
            </a:r>
            <a:r>
              <a:rPr dirty="0"/>
              <a:t> </a:t>
            </a:r>
            <a:r>
              <a:rPr dirty="0" err="1"/>
              <a:t>nulla</a:t>
            </a:r>
            <a:r>
              <a:rPr dirty="0"/>
              <a:t> </a:t>
            </a:r>
            <a:r>
              <a:rPr dirty="0" err="1"/>
              <a:t>facilisis</a:t>
            </a:r>
            <a:r>
              <a:rPr dirty="0"/>
              <a:t> at </a:t>
            </a:r>
            <a:r>
              <a:rPr dirty="0" err="1"/>
              <a:t>vero</a:t>
            </a:r>
            <a:r>
              <a:rPr dirty="0"/>
              <a:t> eros et </a:t>
            </a:r>
            <a:r>
              <a:rPr dirty="0" err="1"/>
              <a:t>accumsan</a:t>
            </a:r>
            <a:r>
              <a:rPr dirty="0"/>
              <a:t> et </a:t>
            </a:r>
            <a:r>
              <a:rPr dirty="0" err="1"/>
              <a:t>iusto</a:t>
            </a:r>
            <a:r>
              <a:rPr dirty="0"/>
              <a:t> </a:t>
            </a:r>
            <a:r>
              <a:rPr dirty="0" err="1"/>
              <a:t>odio</a:t>
            </a:r>
            <a:r>
              <a:rPr dirty="0"/>
              <a:t> </a:t>
            </a:r>
            <a:r>
              <a:rPr dirty="0" err="1"/>
              <a:t>dignissim</a:t>
            </a:r>
            <a:r>
              <a:rPr dirty="0"/>
              <a:t> qui </a:t>
            </a:r>
            <a:r>
              <a:rPr dirty="0" err="1"/>
              <a:t>blandit</a:t>
            </a:r>
            <a:r>
              <a:rPr dirty="0"/>
              <a:t> </a:t>
            </a:r>
            <a:r>
              <a:rPr dirty="0" err="1"/>
              <a:t>praesent</a:t>
            </a:r>
            <a:r>
              <a:rPr dirty="0"/>
              <a:t> </a:t>
            </a:r>
            <a:r>
              <a:rPr dirty="0" err="1"/>
              <a:t>luptatum</a:t>
            </a:r>
            <a:r>
              <a:rPr dirty="0"/>
              <a:t> </a:t>
            </a:r>
            <a:r>
              <a:rPr dirty="0" err="1"/>
              <a:t>zzril</a:t>
            </a:r>
            <a:r>
              <a:rPr dirty="0"/>
              <a:t> </a:t>
            </a:r>
            <a:r>
              <a:rPr dirty="0" err="1"/>
              <a:t>delenit</a:t>
            </a:r>
            <a:r>
              <a:rPr dirty="0"/>
              <a:t> </a:t>
            </a:r>
            <a:r>
              <a:rPr dirty="0" err="1"/>
              <a:t>augue</a:t>
            </a:r>
            <a:r>
              <a:rPr dirty="0"/>
              <a:t> </a:t>
            </a:r>
            <a:r>
              <a:rPr dirty="0" err="1"/>
              <a:t>duis</a:t>
            </a:r>
            <a:r>
              <a:rPr dirty="0"/>
              <a:t> dolore te </a:t>
            </a:r>
            <a:r>
              <a:rPr dirty="0" err="1"/>
              <a:t>feugait</a:t>
            </a:r>
            <a:r>
              <a:rPr dirty="0"/>
              <a:t> </a:t>
            </a:r>
            <a:r>
              <a:rPr dirty="0" err="1"/>
              <a:t>nulla</a:t>
            </a:r>
            <a:r>
              <a:rPr dirty="0"/>
              <a:t> </a:t>
            </a:r>
            <a:r>
              <a:rPr dirty="0" err="1"/>
              <a:t>facilisi</a:t>
            </a:r>
            <a:r>
              <a:rPr dirty="0"/>
              <a:t>.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2" name="Text Placeholder 220"/>
          <p:cNvSpPr>
            <a:spLocks noGrp="1"/>
          </p:cNvSpPr>
          <p:nvPr>
            <p:ph type="body" sz="quarter" idx="21" hasCustomPrompt="1"/>
          </p:nvPr>
        </p:nvSpPr>
        <p:spPr>
          <a:xfrm>
            <a:off x="668281" y="1290112"/>
            <a:ext cx="7648074" cy="4197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defTabSz="838086">
              <a:spcBef>
                <a:spcPts val="850"/>
              </a:spcBef>
              <a:buSzTx/>
              <a:buFontTx/>
              <a:buNone/>
              <a:defRPr sz="2750">
                <a:solidFill>
                  <a:srgbClr val="007DC5"/>
                </a:solidFill>
                <a:latin typeface="Proxima Nova Th" panose="02000506030000020004" pitchFamily="50" charset="0"/>
                <a:ea typeface="Proxima Nova Th" panose="02000506030000020004" pitchFamily="50" charset="0"/>
                <a:cs typeface="Proxima Nova Th" panose="02000506030000020004" pitchFamily="50" charset="0"/>
                <a:sym typeface="Proxima Nova Alt Th"/>
              </a:defRPr>
            </a:lvl1pPr>
          </a:lstStyle>
          <a:p>
            <a:r>
              <a:rPr dirty="0"/>
              <a:t>SUBTITLE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568236" y="5832158"/>
            <a:ext cx="2688114" cy="34801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hank You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HANK YOU"/>
          <p:cNvSpPr txBox="1">
            <a:spLocks noGrp="1"/>
          </p:cNvSpPr>
          <p:nvPr>
            <p:ph type="title" hasCustomPrompt="1"/>
          </p:nvPr>
        </p:nvSpPr>
        <p:spPr>
          <a:xfrm>
            <a:off x="654779" y="3029446"/>
            <a:ext cx="10210933" cy="421285"/>
          </a:xfrm>
          <a:prstGeom prst="rect">
            <a:avLst/>
          </a:prstGeom>
        </p:spPr>
        <p:txBody>
          <a:bodyPr/>
          <a:lstStyle>
            <a:lvl1pPr>
              <a:defRPr sz="3024">
                <a:solidFill>
                  <a:srgbClr val="007DC5"/>
                </a:solidFill>
                <a:latin typeface="Proxima Nova Lt" panose="02000506030000020004" pitchFamily="50" charset="0"/>
                <a:ea typeface="Proxima Nova Lt" panose="02000506030000020004" pitchFamily="50" charset="0"/>
                <a:cs typeface="Proxima Nova Lt" panose="02000506030000020004" pitchFamily="50" charset="0"/>
                <a:sym typeface="Proxima Nova Alt Lt"/>
              </a:defRPr>
            </a:lvl1pPr>
          </a:lstStyle>
          <a:p>
            <a:r>
              <a:rPr dirty="0"/>
              <a:t>THANK YOU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OUR TITLE HERE"/>
          <p:cNvSpPr txBox="1">
            <a:spLocks noGrp="1"/>
          </p:cNvSpPr>
          <p:nvPr>
            <p:ph type="title" hasCustomPrompt="1"/>
          </p:nvPr>
        </p:nvSpPr>
        <p:spPr>
          <a:xfrm>
            <a:off x="660788" y="2913560"/>
            <a:ext cx="10211674" cy="2774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rPr dirty="0"/>
              <a:t>YOUR TITLE HERE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80144" y="5635087"/>
            <a:ext cx="3760202" cy="21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spAutoFit/>
          </a:bodyPr>
          <a:lstStyle>
            <a:lvl1pPr algn="ctr">
              <a:defRPr sz="1500" b="1" spc="100">
                <a:solidFill>
                  <a:srgbClr val="FFFFFF"/>
                </a:solidFill>
                <a:latin typeface="Proxima Nova Alt Rg"/>
                <a:ea typeface="Proxima Nova Alt Rg"/>
                <a:cs typeface="Proxima Nova Alt Rg"/>
                <a:sym typeface="Proxima Nova Alt Rg"/>
              </a:defRPr>
            </a:lvl1pPr>
          </a:lstStyle>
          <a:p>
            <a:r>
              <a:rPr sz="1417" dirty="0">
                <a:latin typeface="Proxima Nova Rg" panose="02000506030000020004" pitchFamily="50" charset="0"/>
              </a:rPr>
              <a:t>www.synisys.com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ransition spd="med"/>
  <p:txStyles>
    <p:titleStyle>
      <a:lvl1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Bl" panose="02000506030000020004" pitchFamily="50" charset="0"/>
          <a:ea typeface="Proxima Nova Bl" panose="02000506030000020004" pitchFamily="50" charset="0"/>
          <a:cs typeface="Proxima Nova Bl" panose="02000506030000020004" pitchFamily="50" charset="0"/>
          <a:sym typeface="Proxima Nova Alt Bl"/>
        </a:defRPr>
      </a:lvl1pPr>
      <a:lvl2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2pPr>
      <a:lvl3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3pPr>
      <a:lvl4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4pPr>
      <a:lvl5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5pPr>
      <a:lvl6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6pPr>
      <a:lvl7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7pPr>
      <a:lvl8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8pPr>
      <a:lvl9pPr marL="0" marR="0" indent="0" algn="ctr" defTabSz="86400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25" b="0" i="0" u="none" strike="noStrike" cap="none" spc="0" baseline="0">
          <a:solidFill>
            <a:srgbClr val="FFFFFF"/>
          </a:solidFill>
          <a:uFillTx/>
          <a:latin typeface="Proxima Nova Alt Bl"/>
          <a:ea typeface="Proxima Nova Alt Bl"/>
          <a:cs typeface="Proxima Nova Alt Bl"/>
          <a:sym typeface="Proxima Nova Alt Bl"/>
        </a:defRPr>
      </a:lvl9pPr>
    </p:titleStyle>
    <p:bodyStyle>
      <a:lvl1pPr marL="216001" marR="0" indent="-216001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684005" marR="0" indent="-252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166406" marR="0" indent="-302401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632010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064015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496018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928020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360023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792026" marR="0" indent="-336002" algn="l" defTabSz="864006" rtl="0" latinLnBrk="0">
        <a:lnSpc>
          <a:spcPct val="90000"/>
        </a:lnSpc>
        <a:spcBef>
          <a:spcPts val="945"/>
        </a:spcBef>
        <a:spcAft>
          <a:spcPts val="0"/>
        </a:spcAft>
        <a:buClrTx/>
        <a:buSzPct val="100000"/>
        <a:buFont typeface="Arial"/>
        <a:buChar char="•"/>
        <a:tabLst/>
        <a:defRPr sz="264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32003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864006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296009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728011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160014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592018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024021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456024" algn="r" defTabSz="86400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2" userDrawn="1">
          <p15:clr>
            <a:srgbClr val="F26B43"/>
          </p15:clr>
        </p15:guide>
        <p15:guide id="2" pos="3714" userDrawn="1">
          <p15:clr>
            <a:srgbClr val="F26B43"/>
          </p15:clr>
        </p15:guide>
        <p15:guide id="3" pos="3543" userDrawn="1">
          <p15:clr>
            <a:srgbClr val="F26B43"/>
          </p15:clr>
        </p15:guide>
        <p15:guide id="4" pos="4379" userDrawn="1">
          <p15:clr>
            <a:srgbClr val="F26B43"/>
          </p15:clr>
        </p15:guide>
        <p15:guide id="5" pos="4529" userDrawn="1">
          <p15:clr>
            <a:srgbClr val="F26B43"/>
          </p15:clr>
        </p15:guide>
        <p15:guide id="6" pos="5193" userDrawn="1">
          <p15:clr>
            <a:srgbClr val="F26B43"/>
          </p15:clr>
        </p15:guide>
        <p15:guide id="7" pos="5343" userDrawn="1">
          <p15:clr>
            <a:srgbClr val="F26B43"/>
          </p15:clr>
        </p15:guide>
        <p15:guide id="8" pos="6029" userDrawn="1">
          <p15:clr>
            <a:srgbClr val="F26B43"/>
          </p15:clr>
        </p15:guide>
        <p15:guide id="9" pos="6179" userDrawn="1">
          <p15:clr>
            <a:srgbClr val="F26B43"/>
          </p15:clr>
        </p15:guide>
        <p15:guide id="10" pos="6843" userDrawn="1">
          <p15:clr>
            <a:srgbClr val="F26B43"/>
          </p15:clr>
        </p15:guide>
        <p15:guide id="11" pos="2878" userDrawn="1">
          <p15:clr>
            <a:srgbClr val="F26B43"/>
          </p15:clr>
        </p15:guide>
        <p15:guide id="12" pos="2728" userDrawn="1">
          <p15:clr>
            <a:srgbClr val="F26B43"/>
          </p15:clr>
        </p15:guide>
        <p15:guide id="13" pos="2064" userDrawn="1">
          <p15:clr>
            <a:srgbClr val="F26B43"/>
          </p15:clr>
        </p15:guide>
        <p15:guide id="14" pos="1914" userDrawn="1">
          <p15:clr>
            <a:srgbClr val="F26B43"/>
          </p15:clr>
        </p15:guide>
        <p15:guide id="15" pos="1228" userDrawn="1">
          <p15:clr>
            <a:srgbClr val="F26B43"/>
          </p15:clr>
        </p15:guide>
        <p15:guide id="16" pos="1078" userDrawn="1">
          <p15:clr>
            <a:srgbClr val="F26B43"/>
          </p15:clr>
        </p15:guide>
        <p15:guide id="17" pos="414" userDrawn="1">
          <p15:clr>
            <a:srgbClr val="F26B43"/>
          </p15:clr>
        </p15:guide>
        <p15:guide id="18" orient="horz" pos="1141" userDrawn="1">
          <p15:clr>
            <a:srgbClr val="F26B43"/>
          </p15:clr>
        </p15:guide>
        <p15:guide id="19" orient="horz" pos="1248" userDrawn="1">
          <p15:clr>
            <a:srgbClr val="F26B43"/>
          </p15:clr>
        </p15:guide>
        <p15:guide id="20" orient="horz" pos="1977" userDrawn="1">
          <p15:clr>
            <a:srgbClr val="F26B43"/>
          </p15:clr>
        </p15:guide>
        <p15:guide id="21" orient="horz" pos="2084" userDrawn="1">
          <p15:clr>
            <a:srgbClr val="F26B43"/>
          </p15:clr>
        </p15:guide>
        <p15:guide id="22" orient="horz" pos="2812" userDrawn="1">
          <p15:clr>
            <a:srgbClr val="F26B43"/>
          </p15:clr>
        </p15:guide>
        <p15:guide id="23" orient="horz" pos="2920" userDrawn="1">
          <p15:clr>
            <a:srgbClr val="F26B43"/>
          </p15:clr>
        </p15:guide>
        <p15:guide id="24" orient="horz" pos="3670" userDrawn="1">
          <p15:clr>
            <a:srgbClr val="F26B43"/>
          </p15:clr>
        </p15:guide>
        <p15:guide id="25" pos="3135" userDrawn="1">
          <p15:clr>
            <a:srgbClr val="F26B43"/>
          </p15:clr>
        </p15:guide>
        <p15:guide id="26" pos="3307" userDrawn="1">
          <p15:clr>
            <a:srgbClr val="F26B43"/>
          </p15:clr>
        </p15:guide>
        <p15:guide id="27" pos="3972" userDrawn="1">
          <p15:clr>
            <a:srgbClr val="F26B43"/>
          </p15:clr>
        </p15:guide>
        <p15:guide id="28" pos="4122" userDrawn="1">
          <p15:clr>
            <a:srgbClr val="F26B43"/>
          </p15:clr>
        </p15:guide>
        <p15:guide id="29" pos="264" userDrawn="1">
          <p15:clr>
            <a:srgbClr val="F26B43"/>
          </p15:clr>
        </p15:guide>
        <p15:guide id="30" pos="671" userDrawn="1">
          <p15:clr>
            <a:srgbClr val="F26B43"/>
          </p15:clr>
        </p15:guide>
        <p15:guide id="31" pos="821" userDrawn="1">
          <p15:clr>
            <a:srgbClr val="F26B43"/>
          </p15:clr>
        </p15:guide>
        <p15:guide id="32" pos="1485" userDrawn="1">
          <p15:clr>
            <a:srgbClr val="F26B43"/>
          </p15:clr>
        </p15:guide>
        <p15:guide id="33" pos="1656" userDrawn="1">
          <p15:clr>
            <a:srgbClr val="F26B43"/>
          </p15:clr>
        </p15:guide>
        <p15:guide id="34" pos="2322" userDrawn="1">
          <p15:clr>
            <a:srgbClr val="F26B43"/>
          </p15:clr>
        </p15:guide>
        <p15:guide id="35" pos="2471" userDrawn="1">
          <p15:clr>
            <a:srgbClr val="F26B43"/>
          </p15:clr>
        </p15:guide>
        <p15:guide id="36" pos="4786" userDrawn="1">
          <p15:clr>
            <a:srgbClr val="F26B43"/>
          </p15:clr>
        </p15:guide>
        <p15:guide id="37" pos="4935" userDrawn="1">
          <p15:clr>
            <a:srgbClr val="F26B43"/>
          </p15:clr>
        </p15:guide>
        <p15:guide id="38" pos="5621" userDrawn="1">
          <p15:clr>
            <a:srgbClr val="F26B43"/>
          </p15:clr>
        </p15:guide>
        <p15:guide id="39" pos="5772" userDrawn="1">
          <p15:clr>
            <a:srgbClr val="F26B43"/>
          </p15:clr>
        </p15:guide>
        <p15:guide id="40" pos="6436" userDrawn="1">
          <p15:clr>
            <a:srgbClr val="F26B43"/>
          </p15:clr>
        </p15:guide>
        <p15:guide id="41" pos="6586" userDrawn="1">
          <p15:clr>
            <a:srgbClr val="F26B43"/>
          </p15:clr>
        </p15:guide>
        <p15:guide id="42" pos="69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DA2CAD-BCC0-94CB-15D5-12171AB8A193}"/>
              </a:ext>
            </a:extLst>
          </p:cNvPr>
          <p:cNvSpPr txBox="1"/>
          <p:nvPr/>
        </p:nvSpPr>
        <p:spPr>
          <a:xfrm>
            <a:off x="351031" y="2878745"/>
            <a:ext cx="1081842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US" sz="2800" b="1" dirty="0">
                <a:solidFill>
                  <a:schemeClr val="bg1"/>
                </a:solidFill>
                <a:latin typeface="+mj-lt"/>
              </a:rPr>
              <a:t>Integrated Electronic Case Management System </a:t>
            </a:r>
          </a:p>
          <a:p>
            <a:pPr algn="ctr" hangingPunct="1"/>
            <a:r>
              <a:rPr lang="en-US" sz="2800" b="1" dirty="0">
                <a:solidFill>
                  <a:schemeClr val="bg1"/>
                </a:solidFill>
                <a:latin typeface="+mj-lt"/>
              </a:rPr>
              <a:t>(IECMS) </a:t>
            </a:r>
          </a:p>
          <a:p>
            <a:pPr algn="ctr" hangingPunct="1"/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 descr="A bird with wings and a sword&#10;&#10;Description automatically generated with medium confidence">
            <a:extLst>
              <a:ext uri="{FF2B5EF4-FFF2-40B4-BE49-F238E27FC236}">
                <a16:creationId xmlns:a16="http://schemas.microsoft.com/office/drawing/2014/main" id="{3DC49467-9BC7-52B8-81FA-9B18C32D59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53" y="255080"/>
            <a:ext cx="1854255" cy="1507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50A3B-AB97-5160-5FC6-00E6358FA012}"/>
              </a:ext>
            </a:extLst>
          </p:cNvPr>
          <p:cNvSpPr txBox="1"/>
          <p:nvPr/>
        </p:nvSpPr>
        <p:spPr>
          <a:xfrm>
            <a:off x="1079850" y="5227679"/>
            <a:ext cx="944029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AM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Mr.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Robert Tonny</a:t>
            </a:r>
            <a:r>
              <a:rPr kumimoji="0" lang="en-AM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– Manager/System Administrator IECMS – PNG Judiciary</a:t>
            </a:r>
            <a:endParaRPr lang="en-US" sz="1800" dirty="0">
              <a:solidFill>
                <a:schemeClr val="bg1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M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D34D70-F572-5C63-5DFC-A1904CD6C58B}"/>
              </a:ext>
            </a:extLst>
          </p:cNvPr>
          <p:cNvSpPr/>
          <p:nvPr/>
        </p:nvSpPr>
        <p:spPr>
          <a:xfrm>
            <a:off x="4842874" y="5641490"/>
            <a:ext cx="1834738" cy="246536"/>
          </a:xfrm>
          <a:prstGeom prst="rect">
            <a:avLst/>
          </a:prstGeom>
          <a:solidFill>
            <a:srgbClr val="0479BF"/>
          </a:solidFill>
          <a:ln w="12700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PG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AA5610-B07C-D466-1BD7-E85C1290AD14}"/>
              </a:ext>
            </a:extLst>
          </p:cNvPr>
          <p:cNvSpPr txBox="1"/>
          <p:nvPr/>
        </p:nvSpPr>
        <p:spPr>
          <a:xfrm>
            <a:off x="1040094" y="5964654"/>
            <a:ext cx="9440295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DICT Transformation Summit 2024 – Wednesday, 2nd September 2024</a:t>
            </a:r>
            <a:endParaRPr lang="en-US" sz="1600" dirty="0">
              <a:solidFill>
                <a:schemeClr val="bg1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M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Box 222"/>
          <p:cNvSpPr txBox="1"/>
          <p:nvPr/>
        </p:nvSpPr>
        <p:spPr>
          <a:xfrm>
            <a:off x="6305550" y="654050"/>
            <a:ext cx="4593007" cy="914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noAutofit/>
          </a:bodyPr>
          <a:lstStyle>
            <a:lvl1pPr>
              <a:lnSpc>
                <a:spcPct val="80000"/>
              </a:lnSpc>
              <a:defRPr sz="4400" b="1">
                <a:solidFill>
                  <a:srgbClr val="007DC7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r>
              <a:rPr lang="en-US" sz="4000" dirty="0">
                <a:solidFill>
                  <a:srgbClr val="0D4E96"/>
                </a:solidFill>
                <a:latin typeface="Proxima Nova Bl" panose="02000506030000020004" pitchFamily="50" charset="0"/>
              </a:rPr>
              <a:t>DIGITALIZING </a:t>
            </a:r>
            <a:endParaRPr lang="en-US" sz="4000" b="0" dirty="0">
              <a:solidFill>
                <a:srgbClr val="0D4E96"/>
              </a:solidFill>
              <a:latin typeface="Proxima Nova Th" panose="02000506030000020004" pitchFamily="50" charset="0"/>
            </a:endParaRPr>
          </a:p>
          <a:p>
            <a:r>
              <a:rPr lang="en-US" sz="4000" b="0" dirty="0">
                <a:solidFill>
                  <a:srgbClr val="0D4E96"/>
                </a:solidFill>
                <a:latin typeface="Proxima Nova Th" panose="02000506030000020004" pitchFamily="50" charset="0"/>
              </a:rPr>
              <a:t>PNG COURTS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3A885F-1EF8-49D7-9508-362B6466A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640152" cy="6480174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C188F04E-3A08-419E-9025-CA7167723A3A}"/>
              </a:ext>
            </a:extLst>
          </p:cNvPr>
          <p:cNvSpPr txBox="1"/>
          <p:nvPr/>
        </p:nvSpPr>
        <p:spPr>
          <a:xfrm>
            <a:off x="5964196" y="2080912"/>
            <a:ext cx="5400490" cy="3812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noAutofit/>
          </a:bodyPr>
          <a:lstStyle>
            <a:defPPr marL="0" marR="0" indent="0" algn="l" defTabSz="86392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85750" indent="-285750">
              <a:lnSpc>
                <a:spcPts val="1600"/>
              </a:lnSpc>
              <a:spcAft>
                <a:spcPts val="800"/>
              </a:spcAft>
              <a:buClr>
                <a:srgbClr val="0D4E96"/>
              </a:buClr>
              <a:buFont typeface="Wingdings" panose="05000000000000000000" pitchFamily="2" charset="2"/>
              <a:buChar char="§"/>
              <a:defRPr sz="1600">
                <a:solidFill>
                  <a:srgbClr val="5A5A5A"/>
                </a:solidFill>
                <a:latin typeface="Proxima Nova Thin" panose="02000506030000020004" pitchFamily="2" charset="0"/>
                <a:ea typeface="Proxima Nova Rg"/>
                <a:cs typeface="Proxima Nova Rg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Easy access to justice via e-Filing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Efficient court operations through automated case management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Collaboration on cases and notification management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Advanced document management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Electronic signature and stamping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Embedded OCR and automated hearing transcription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court and e-Summoning</a:t>
            </a:r>
          </a:p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Advanced security and role-based access</a:t>
            </a:r>
          </a:p>
        </p:txBody>
      </p:sp>
    </p:spTree>
    <p:extLst>
      <p:ext uri="{BB962C8B-B14F-4D97-AF65-F5344CB8AC3E}">
        <p14:creationId xmlns:p14="http://schemas.microsoft.com/office/powerpoint/2010/main" val="333860770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Box 222"/>
          <p:cNvSpPr txBox="1"/>
          <p:nvPr/>
        </p:nvSpPr>
        <p:spPr>
          <a:xfrm>
            <a:off x="6171372" y="420480"/>
            <a:ext cx="4593007" cy="914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Autofit/>
          </a:bodyPr>
          <a:lstStyle>
            <a:lvl1pPr>
              <a:lnSpc>
                <a:spcPct val="80000"/>
              </a:lnSpc>
              <a:defRPr sz="4400" b="1">
                <a:solidFill>
                  <a:srgbClr val="007DC7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r>
              <a:rPr lang="en-US" sz="4000" dirty="0">
                <a:solidFill>
                  <a:srgbClr val="0D4E96"/>
                </a:solidFill>
                <a:latin typeface="Proxima Nova Bl" panose="02000506030000020004" pitchFamily="50" charset="0"/>
              </a:rPr>
              <a:t>ARCHITECHTURE </a:t>
            </a:r>
            <a:r>
              <a:rPr lang="en-US" sz="4000" b="0" dirty="0">
                <a:solidFill>
                  <a:srgbClr val="0D4E96"/>
                </a:solidFill>
                <a:latin typeface="Proxima Nova Th" panose="02000506030000020004" pitchFamily="50" charset="0"/>
              </a:rPr>
              <a:t>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B1B02-9577-4272-0E04-AC2E2EA60F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74982"/>
            <a:ext cx="5760243" cy="51609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7B410E-7F85-6B8B-2A21-8F27F4130055}"/>
              </a:ext>
            </a:extLst>
          </p:cNvPr>
          <p:cNvSpPr txBox="1"/>
          <p:nvPr/>
        </p:nvSpPr>
        <p:spPr>
          <a:xfrm>
            <a:off x="6207815" y="2009777"/>
            <a:ext cx="4900819" cy="75443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PRESENTATION LAYER (UI)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Data entry, reporting (lists, charts, maps)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Knowledge Based (KB) Designer and access control tools</a:t>
            </a:r>
            <a:endParaRPr lang="en-AM" sz="1400" dirty="0">
              <a:solidFill>
                <a:schemeClr val="tx1">
                  <a:lumMod val="75000"/>
                  <a:lumOff val="25000"/>
                </a:schemeClr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B3E967-A002-D3FD-2D44-AA8589056F96}"/>
              </a:ext>
            </a:extLst>
          </p:cNvPr>
          <p:cNvSpPr txBox="1"/>
          <p:nvPr/>
        </p:nvSpPr>
        <p:spPr>
          <a:xfrm>
            <a:off x="6171372" y="2878246"/>
            <a:ext cx="4900819" cy="75443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SERVICE INTERFACE LAYER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REST API’s for reporting, KB, documents and search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Security (Authentication and Authorisation)</a:t>
            </a:r>
            <a:endParaRPr lang="en-AM" sz="1400" dirty="0">
              <a:solidFill>
                <a:schemeClr val="tx1">
                  <a:lumMod val="75000"/>
                  <a:lumOff val="25000"/>
                </a:schemeClr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237BE-688F-B28F-5B96-66255AB5B667}"/>
              </a:ext>
            </a:extLst>
          </p:cNvPr>
          <p:cNvSpPr txBox="1"/>
          <p:nvPr/>
        </p:nvSpPr>
        <p:spPr>
          <a:xfrm>
            <a:off x="6207814" y="3746715"/>
            <a:ext cx="4900819" cy="75443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BUSINESS LAYER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Business workflows, document management, business logic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Audit trail, messaging, export/import module</a:t>
            </a:r>
            <a:endParaRPr lang="en-AM" sz="1400" dirty="0">
              <a:solidFill>
                <a:schemeClr val="tx1">
                  <a:lumMod val="75000"/>
                  <a:lumOff val="25000"/>
                </a:schemeClr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8E30CA-6C59-F319-633B-A0CE79D1E40B}"/>
              </a:ext>
            </a:extLst>
          </p:cNvPr>
          <p:cNvSpPr txBox="1"/>
          <p:nvPr/>
        </p:nvSpPr>
        <p:spPr>
          <a:xfrm>
            <a:off x="6207813" y="4615184"/>
            <a:ext cx="4900819" cy="75443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PERSISTENCE LAYER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EHCache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 (cache manager) for performance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rPr>
              <a:t>RDBMS for structured data storage (Data Entry, Reporting)</a:t>
            </a:r>
            <a:endParaRPr lang="en-AM" sz="1400" dirty="0">
              <a:solidFill>
                <a:schemeClr val="tx1">
                  <a:lumMod val="75000"/>
                  <a:lumOff val="25000"/>
                </a:schemeClr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7779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13A907A-4B2C-4A47-92B5-3B472630E779}"/>
              </a:ext>
            </a:extLst>
          </p:cNvPr>
          <p:cNvGrpSpPr/>
          <p:nvPr/>
        </p:nvGrpSpPr>
        <p:grpSpPr>
          <a:xfrm>
            <a:off x="2808107" y="1801635"/>
            <a:ext cx="5888275" cy="3202420"/>
            <a:chOff x="2814986" y="1882716"/>
            <a:chExt cx="5888275" cy="3287885"/>
          </a:xfrm>
        </p:grpSpPr>
        <p:sp>
          <p:nvSpPr>
            <p:cNvPr id="91" name="Straight Connector 162">
              <a:extLst>
                <a:ext uri="{FF2B5EF4-FFF2-40B4-BE49-F238E27FC236}">
                  <a16:creationId xmlns:a16="http://schemas.microsoft.com/office/drawing/2014/main" id="{265621B9-F10B-4324-9BC7-1F6254FC16EB}"/>
                </a:ext>
              </a:extLst>
            </p:cNvPr>
            <p:cNvSpPr/>
            <p:nvPr/>
          </p:nvSpPr>
          <p:spPr>
            <a:xfrm flipH="1" flipV="1">
              <a:off x="5762563" y="3749526"/>
              <a:ext cx="2940698" cy="0"/>
            </a:xfrm>
            <a:prstGeom prst="line">
              <a:avLst/>
            </a:prstGeom>
            <a:noFill/>
            <a:ln w="12700" cap="flat">
              <a:solidFill>
                <a:srgbClr val="0D4E9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sp>
          <p:nvSpPr>
            <p:cNvPr id="68" name="Straight Connector 162">
              <a:extLst>
                <a:ext uri="{FF2B5EF4-FFF2-40B4-BE49-F238E27FC236}">
                  <a16:creationId xmlns:a16="http://schemas.microsoft.com/office/drawing/2014/main" id="{B3EABB69-93D9-4FD5-8745-6BA8FC3BB82B}"/>
                </a:ext>
              </a:extLst>
            </p:cNvPr>
            <p:cNvSpPr/>
            <p:nvPr/>
          </p:nvSpPr>
          <p:spPr>
            <a:xfrm flipH="1" flipV="1">
              <a:off x="2814986" y="3749526"/>
              <a:ext cx="2940698" cy="0"/>
            </a:xfrm>
            <a:prstGeom prst="line">
              <a:avLst/>
            </a:prstGeom>
            <a:noFill/>
            <a:ln w="12700" cap="flat">
              <a:solidFill>
                <a:srgbClr val="0D4E9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sp>
          <p:nvSpPr>
            <p:cNvPr id="69" name="Straight Connector 162">
              <a:extLst>
                <a:ext uri="{FF2B5EF4-FFF2-40B4-BE49-F238E27FC236}">
                  <a16:creationId xmlns:a16="http://schemas.microsoft.com/office/drawing/2014/main" id="{13D9AD48-F0A1-4E1B-940A-2C7680F3DA59}"/>
                </a:ext>
              </a:extLst>
            </p:cNvPr>
            <p:cNvSpPr/>
            <p:nvPr/>
          </p:nvSpPr>
          <p:spPr>
            <a:xfrm flipH="1" flipV="1">
              <a:off x="5762563" y="4460704"/>
              <a:ext cx="2940698" cy="0"/>
            </a:xfrm>
            <a:prstGeom prst="line">
              <a:avLst/>
            </a:prstGeom>
            <a:noFill/>
            <a:ln w="12700" cap="flat">
              <a:solidFill>
                <a:srgbClr val="0D4E9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sp>
          <p:nvSpPr>
            <p:cNvPr id="70" name="Straight Connector 162">
              <a:extLst>
                <a:ext uri="{FF2B5EF4-FFF2-40B4-BE49-F238E27FC236}">
                  <a16:creationId xmlns:a16="http://schemas.microsoft.com/office/drawing/2014/main" id="{DC127708-9ED1-4E46-8869-C154119C98FA}"/>
                </a:ext>
              </a:extLst>
            </p:cNvPr>
            <p:cNvSpPr/>
            <p:nvPr/>
          </p:nvSpPr>
          <p:spPr>
            <a:xfrm flipH="1" flipV="1">
              <a:off x="2814986" y="4460704"/>
              <a:ext cx="2940698" cy="0"/>
            </a:xfrm>
            <a:prstGeom prst="line">
              <a:avLst/>
            </a:prstGeom>
            <a:noFill/>
            <a:ln w="12700" cap="flat">
              <a:solidFill>
                <a:srgbClr val="0D4E9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D5D8CDF-C765-41EE-AC4D-75B10707D2F6}"/>
                </a:ext>
              </a:extLst>
            </p:cNvPr>
            <p:cNvGrpSpPr/>
            <p:nvPr/>
          </p:nvGrpSpPr>
          <p:grpSpPr>
            <a:xfrm>
              <a:off x="6131420" y="3038350"/>
              <a:ext cx="1379405" cy="350510"/>
              <a:chOff x="6131420" y="2787958"/>
              <a:chExt cx="1379405" cy="350510"/>
            </a:xfrm>
          </p:grpSpPr>
          <p:sp>
            <p:nvSpPr>
              <p:cNvPr id="73" name="Straight Connector 162">
                <a:extLst>
                  <a:ext uri="{FF2B5EF4-FFF2-40B4-BE49-F238E27FC236}">
                    <a16:creationId xmlns:a16="http://schemas.microsoft.com/office/drawing/2014/main" id="{0EC9EA22-E25F-4AC7-BD59-31C8968EC69A}"/>
                  </a:ext>
                </a:extLst>
              </p:cNvPr>
              <p:cNvSpPr/>
              <p:nvPr/>
            </p:nvSpPr>
            <p:spPr>
              <a:xfrm flipH="1" flipV="1">
                <a:off x="6562997" y="2787958"/>
                <a:ext cx="947828" cy="0"/>
              </a:xfrm>
              <a:prstGeom prst="line">
                <a:avLst/>
              </a:prstGeom>
              <a:noFill/>
              <a:ln w="12700" cap="flat">
                <a:solidFill>
                  <a:srgbClr val="0D4E9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  <p:sp>
            <p:nvSpPr>
              <p:cNvPr id="74" name="Freeform 5">
                <a:extLst>
                  <a:ext uri="{FF2B5EF4-FFF2-40B4-BE49-F238E27FC236}">
                    <a16:creationId xmlns:a16="http://schemas.microsoft.com/office/drawing/2014/main" id="{7004580E-D03B-4C4E-812F-3ABD00B4185B}"/>
                  </a:ext>
                </a:extLst>
              </p:cNvPr>
              <p:cNvSpPr/>
              <p:nvPr/>
            </p:nvSpPr>
            <p:spPr>
              <a:xfrm>
                <a:off x="6131420" y="2788055"/>
                <a:ext cx="427751" cy="350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56" y="13359"/>
                      <a:pt x="878" y="10876"/>
                      <a:pt x="3703" y="6851"/>
                    </a:cubicBezTo>
                    <a:cubicBezTo>
                      <a:pt x="6515" y="2815"/>
                      <a:pt x="11685" y="113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0D4E9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2F56D3-A1BB-4DAD-9F45-1102B26DE2EE}"/>
                </a:ext>
              </a:extLst>
            </p:cNvPr>
            <p:cNvGrpSpPr/>
            <p:nvPr/>
          </p:nvGrpSpPr>
          <p:grpSpPr>
            <a:xfrm>
              <a:off x="4028984" y="3038350"/>
              <a:ext cx="1373830" cy="350510"/>
              <a:chOff x="4028984" y="2787958"/>
              <a:chExt cx="1373830" cy="350510"/>
            </a:xfrm>
          </p:grpSpPr>
          <p:sp>
            <p:nvSpPr>
              <p:cNvPr id="72" name="Straight Connector 162">
                <a:extLst>
                  <a:ext uri="{FF2B5EF4-FFF2-40B4-BE49-F238E27FC236}">
                    <a16:creationId xmlns:a16="http://schemas.microsoft.com/office/drawing/2014/main" id="{37C0E468-2C7F-4592-9646-37D381D59435}"/>
                  </a:ext>
                </a:extLst>
              </p:cNvPr>
              <p:cNvSpPr/>
              <p:nvPr/>
            </p:nvSpPr>
            <p:spPr>
              <a:xfrm flipH="1" flipV="1">
                <a:off x="4028984" y="2787958"/>
                <a:ext cx="947828" cy="0"/>
              </a:xfrm>
              <a:prstGeom prst="line">
                <a:avLst/>
              </a:prstGeom>
              <a:noFill/>
              <a:ln w="12700" cap="flat">
                <a:solidFill>
                  <a:srgbClr val="0D4E9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  <p:sp>
            <p:nvSpPr>
              <p:cNvPr id="76" name="Freeform 5">
                <a:extLst>
                  <a:ext uri="{FF2B5EF4-FFF2-40B4-BE49-F238E27FC236}">
                    <a16:creationId xmlns:a16="http://schemas.microsoft.com/office/drawing/2014/main" id="{E772BA41-4933-442B-AD0E-158FD4953B5B}"/>
                  </a:ext>
                </a:extLst>
              </p:cNvPr>
              <p:cNvSpPr/>
              <p:nvPr/>
            </p:nvSpPr>
            <p:spPr>
              <a:xfrm flipH="1">
                <a:off x="4975063" y="2788055"/>
                <a:ext cx="427751" cy="350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56" y="13359"/>
                      <a:pt x="878" y="10876"/>
                      <a:pt x="3703" y="6851"/>
                    </a:cubicBezTo>
                    <a:cubicBezTo>
                      <a:pt x="6515" y="2815"/>
                      <a:pt x="11685" y="113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0D4E9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</p:grp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468DC14A-7692-42FC-9720-B10835973CF9}"/>
                </a:ext>
              </a:extLst>
            </p:cNvPr>
            <p:cNvSpPr/>
            <p:nvPr/>
          </p:nvSpPr>
          <p:spPr>
            <a:xfrm flipH="1">
              <a:off x="5206739" y="2323893"/>
              <a:ext cx="555825" cy="455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56" y="13359"/>
                    <a:pt x="878" y="10876"/>
                    <a:pt x="3703" y="6851"/>
                  </a:cubicBezTo>
                  <a:cubicBezTo>
                    <a:pt x="6515" y="2815"/>
                    <a:pt x="11685" y="113"/>
                    <a:pt x="21600" y="0"/>
                  </a:cubicBezTo>
                </a:path>
              </a:pathLst>
            </a:custGeom>
            <a:noFill/>
            <a:ln w="12700" cap="rnd">
              <a:solidFill>
                <a:srgbClr val="0D4E9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sp>
          <p:nvSpPr>
            <p:cNvPr id="96" name="Straight Connector 162">
              <a:extLst>
                <a:ext uri="{FF2B5EF4-FFF2-40B4-BE49-F238E27FC236}">
                  <a16:creationId xmlns:a16="http://schemas.microsoft.com/office/drawing/2014/main" id="{CF3B2C25-2376-45F4-9380-B92D0449FB90}"/>
                </a:ext>
              </a:extLst>
            </p:cNvPr>
            <p:cNvSpPr/>
            <p:nvPr/>
          </p:nvSpPr>
          <p:spPr>
            <a:xfrm rot="5400000" flipH="1" flipV="1">
              <a:off x="5009481" y="2635798"/>
              <a:ext cx="1506164" cy="0"/>
            </a:xfrm>
            <a:prstGeom prst="line">
              <a:avLst/>
            </a:prstGeom>
            <a:noFill/>
            <a:ln w="12700" cap="flat">
              <a:solidFill>
                <a:srgbClr val="0D4E9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b="1">
                <a:latin typeface="Proxima Nova Rg" panose="02000506030000020004" pitchFamily="2" charset="0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63C779F-91D8-4473-AE3D-3CCBC71647A7}"/>
                </a:ext>
              </a:extLst>
            </p:cNvPr>
            <p:cNvGrpSpPr/>
            <p:nvPr/>
          </p:nvGrpSpPr>
          <p:grpSpPr>
            <a:xfrm rot="10800000">
              <a:off x="4028984" y="4820091"/>
              <a:ext cx="1379405" cy="350510"/>
              <a:chOff x="6131420" y="2787958"/>
              <a:chExt cx="1379405" cy="350510"/>
            </a:xfrm>
          </p:grpSpPr>
          <p:sp>
            <p:nvSpPr>
              <p:cNvPr id="109" name="Straight Connector 162">
                <a:extLst>
                  <a:ext uri="{FF2B5EF4-FFF2-40B4-BE49-F238E27FC236}">
                    <a16:creationId xmlns:a16="http://schemas.microsoft.com/office/drawing/2014/main" id="{906936AB-830C-423E-970C-06151D76B1AB}"/>
                  </a:ext>
                </a:extLst>
              </p:cNvPr>
              <p:cNvSpPr/>
              <p:nvPr/>
            </p:nvSpPr>
            <p:spPr>
              <a:xfrm flipH="1" flipV="1">
                <a:off x="6562997" y="2787958"/>
                <a:ext cx="947828" cy="0"/>
              </a:xfrm>
              <a:prstGeom prst="line">
                <a:avLst/>
              </a:prstGeom>
              <a:noFill/>
              <a:ln w="12700" cap="flat">
                <a:solidFill>
                  <a:srgbClr val="0D4E9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  <p:sp>
            <p:nvSpPr>
              <p:cNvPr id="110" name="Freeform 5">
                <a:extLst>
                  <a:ext uri="{FF2B5EF4-FFF2-40B4-BE49-F238E27FC236}">
                    <a16:creationId xmlns:a16="http://schemas.microsoft.com/office/drawing/2014/main" id="{75C36274-C8A6-466B-869B-784367DB8BFE}"/>
                  </a:ext>
                </a:extLst>
              </p:cNvPr>
              <p:cNvSpPr/>
              <p:nvPr/>
            </p:nvSpPr>
            <p:spPr>
              <a:xfrm>
                <a:off x="6131420" y="2788055"/>
                <a:ext cx="427751" cy="350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56" y="13359"/>
                      <a:pt x="878" y="10876"/>
                      <a:pt x="3703" y="6851"/>
                    </a:cubicBezTo>
                    <a:cubicBezTo>
                      <a:pt x="6515" y="2815"/>
                      <a:pt x="11685" y="113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0D4E9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FFDAE76-710E-42A8-8484-4912CF300ED9}"/>
                </a:ext>
              </a:extLst>
            </p:cNvPr>
            <p:cNvGrpSpPr/>
            <p:nvPr/>
          </p:nvGrpSpPr>
          <p:grpSpPr>
            <a:xfrm rot="10800000">
              <a:off x="6136995" y="4820091"/>
              <a:ext cx="1373830" cy="350510"/>
              <a:chOff x="4028984" y="2787958"/>
              <a:chExt cx="1373830" cy="350510"/>
            </a:xfrm>
          </p:grpSpPr>
          <p:sp>
            <p:nvSpPr>
              <p:cNvPr id="112" name="Straight Connector 162">
                <a:extLst>
                  <a:ext uri="{FF2B5EF4-FFF2-40B4-BE49-F238E27FC236}">
                    <a16:creationId xmlns:a16="http://schemas.microsoft.com/office/drawing/2014/main" id="{0DFB396A-B992-4D4E-B5C1-5BAC4431568C}"/>
                  </a:ext>
                </a:extLst>
              </p:cNvPr>
              <p:cNvSpPr/>
              <p:nvPr/>
            </p:nvSpPr>
            <p:spPr>
              <a:xfrm flipH="1" flipV="1">
                <a:off x="4028984" y="2787958"/>
                <a:ext cx="947828" cy="0"/>
              </a:xfrm>
              <a:prstGeom prst="line">
                <a:avLst/>
              </a:prstGeom>
              <a:noFill/>
              <a:ln w="12700" cap="flat">
                <a:solidFill>
                  <a:srgbClr val="0D4E9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  <p:sp>
            <p:nvSpPr>
              <p:cNvPr id="113" name="Freeform 5">
                <a:extLst>
                  <a:ext uri="{FF2B5EF4-FFF2-40B4-BE49-F238E27FC236}">
                    <a16:creationId xmlns:a16="http://schemas.microsoft.com/office/drawing/2014/main" id="{81682D01-9E7A-481F-88C6-F541286C59A9}"/>
                  </a:ext>
                </a:extLst>
              </p:cNvPr>
              <p:cNvSpPr/>
              <p:nvPr/>
            </p:nvSpPr>
            <p:spPr>
              <a:xfrm flipH="1">
                <a:off x="4975063" y="2788055"/>
                <a:ext cx="427751" cy="350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56" y="13359"/>
                      <a:pt x="878" y="10876"/>
                      <a:pt x="3703" y="6851"/>
                    </a:cubicBezTo>
                    <a:cubicBezTo>
                      <a:pt x="6515" y="2815"/>
                      <a:pt x="11685" y="113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0D4E9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b="1">
                  <a:latin typeface="Proxima Nova Rg" panose="02000506030000020004" pitchFamily="2" charset="0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C24A31-525F-E4D2-E39E-9C8322F28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659" y="2768350"/>
            <a:ext cx="4533900" cy="42418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D73CB91-C13D-4DB7-B242-5E1C1C86C569}"/>
              </a:ext>
            </a:extLst>
          </p:cNvPr>
          <p:cNvSpPr txBox="1"/>
          <p:nvPr/>
        </p:nvSpPr>
        <p:spPr>
          <a:xfrm>
            <a:off x="648107" y="642328"/>
            <a:ext cx="10215156" cy="6470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b="1">
                <a:solidFill>
                  <a:srgbClr val="0D4E96"/>
                </a:solidFill>
                <a:latin typeface="Proxima Nova Bl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</a:rPr>
              <a:t>MAIN </a:t>
            </a:r>
            <a:r>
              <a:rPr lang="en-US" sz="4000">
                <a:solidFill>
                  <a:srgbClr val="0D4E96"/>
                </a:solidFill>
                <a:latin typeface="Proxima Nova Th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</a:rPr>
              <a:t>FEATURES</a:t>
            </a:r>
          </a:p>
        </p:txBody>
      </p:sp>
      <p:sp>
        <p:nvSpPr>
          <p:cNvPr id="104" name="Rounded Rectangle">
            <a:extLst>
              <a:ext uri="{FF2B5EF4-FFF2-40B4-BE49-F238E27FC236}">
                <a16:creationId xmlns:a16="http://schemas.microsoft.com/office/drawing/2014/main" id="{59C5DD91-5FD6-4561-87EE-D39905040711}"/>
              </a:ext>
            </a:extLst>
          </p:cNvPr>
          <p:cNvSpPr/>
          <p:nvPr/>
        </p:nvSpPr>
        <p:spPr>
          <a:xfrm>
            <a:off x="648107" y="3479527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0D4E96"/>
                </a:solidFill>
                <a:latin typeface="Proxima Nova Th" panose="02000506030000020004" pitchFamily="50" charset="0"/>
              </a:rPr>
              <a:t>FORM GENERATION</a:t>
            </a:r>
          </a:p>
        </p:txBody>
      </p:sp>
      <p:sp>
        <p:nvSpPr>
          <p:cNvPr id="118" name="Rounded Rectangle">
            <a:extLst>
              <a:ext uri="{FF2B5EF4-FFF2-40B4-BE49-F238E27FC236}">
                <a16:creationId xmlns:a16="http://schemas.microsoft.com/office/drawing/2014/main" id="{7159EA74-9DA2-48B3-BA47-77397D119B8C}"/>
              </a:ext>
            </a:extLst>
          </p:cNvPr>
          <p:cNvSpPr/>
          <p:nvPr/>
        </p:nvSpPr>
        <p:spPr>
          <a:xfrm>
            <a:off x="648107" y="4190704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ROLE BASED ACCESS</a:t>
            </a:r>
          </a:p>
        </p:txBody>
      </p:sp>
      <p:sp>
        <p:nvSpPr>
          <p:cNvPr id="126" name="Rounded Rectangle">
            <a:extLst>
              <a:ext uri="{FF2B5EF4-FFF2-40B4-BE49-F238E27FC236}">
                <a16:creationId xmlns:a16="http://schemas.microsoft.com/office/drawing/2014/main" id="{DA166D50-631E-4CCF-9B3C-FB0A5F62174C}"/>
              </a:ext>
            </a:extLst>
          </p:cNvPr>
          <p:cNvSpPr/>
          <p:nvPr/>
        </p:nvSpPr>
        <p:spPr>
          <a:xfrm>
            <a:off x="1367883" y="4818751"/>
            <a:ext cx="2659188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COLLABORATION, MESSAGING </a:t>
            </a:r>
            <a:b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</a:br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AND NOTIFICATIONS</a:t>
            </a:r>
          </a:p>
        </p:txBody>
      </p:sp>
      <p:sp>
        <p:nvSpPr>
          <p:cNvPr id="129" name="Rounded Rectangle">
            <a:extLst>
              <a:ext uri="{FF2B5EF4-FFF2-40B4-BE49-F238E27FC236}">
                <a16:creationId xmlns:a16="http://schemas.microsoft.com/office/drawing/2014/main" id="{3FA7D34A-102E-47DC-89D5-32FD98A4CF20}"/>
              </a:ext>
            </a:extLst>
          </p:cNvPr>
          <p:cNvSpPr/>
          <p:nvPr/>
        </p:nvSpPr>
        <p:spPr>
          <a:xfrm>
            <a:off x="7510825" y="2768350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0D4E96"/>
                </a:solidFill>
                <a:latin typeface="Proxima Nova Th" panose="02000506030000020004" pitchFamily="50" charset="0"/>
              </a:rPr>
              <a:t>ADVANCED ANALYTICAL REPORTING</a:t>
            </a:r>
          </a:p>
        </p:txBody>
      </p:sp>
      <p:sp>
        <p:nvSpPr>
          <p:cNvPr id="132" name="Rounded Rectangle">
            <a:extLst>
              <a:ext uri="{FF2B5EF4-FFF2-40B4-BE49-F238E27FC236}">
                <a16:creationId xmlns:a16="http://schemas.microsoft.com/office/drawing/2014/main" id="{B374BAAE-1F1B-493F-892B-6A716DB41AC5}"/>
              </a:ext>
            </a:extLst>
          </p:cNvPr>
          <p:cNvSpPr/>
          <p:nvPr/>
        </p:nvSpPr>
        <p:spPr>
          <a:xfrm>
            <a:off x="8703262" y="3479527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0D4E96"/>
                </a:solidFill>
                <a:latin typeface="Proxima Nova Th" panose="02000506030000020004" pitchFamily="50" charset="0"/>
              </a:rPr>
              <a:t>CALENDAR AND TASK MANAGEMENT</a:t>
            </a:r>
          </a:p>
        </p:txBody>
      </p:sp>
      <p:sp>
        <p:nvSpPr>
          <p:cNvPr id="135" name="Rounded Rectangle">
            <a:extLst>
              <a:ext uri="{FF2B5EF4-FFF2-40B4-BE49-F238E27FC236}">
                <a16:creationId xmlns:a16="http://schemas.microsoft.com/office/drawing/2014/main" id="{677F04FF-4069-4373-AC84-AE70EC78218C}"/>
              </a:ext>
            </a:extLst>
          </p:cNvPr>
          <p:cNvSpPr/>
          <p:nvPr/>
        </p:nvSpPr>
        <p:spPr>
          <a:xfrm>
            <a:off x="8703262" y="4190704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 sz="1600" b="1">
                <a:solidFill>
                  <a:srgbClr val="58595B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AUTOMATED WORKFLOW PROCESSING</a:t>
            </a:r>
          </a:p>
        </p:txBody>
      </p:sp>
      <p:sp>
        <p:nvSpPr>
          <p:cNvPr id="138" name="Rounded Rectangle">
            <a:extLst>
              <a:ext uri="{FF2B5EF4-FFF2-40B4-BE49-F238E27FC236}">
                <a16:creationId xmlns:a16="http://schemas.microsoft.com/office/drawing/2014/main" id="{148658AE-F417-45CE-A029-C74E16AC3207}"/>
              </a:ext>
            </a:extLst>
          </p:cNvPr>
          <p:cNvSpPr/>
          <p:nvPr/>
        </p:nvSpPr>
        <p:spPr>
          <a:xfrm>
            <a:off x="7510826" y="4818751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INTEGRATION</a:t>
            </a:r>
          </a:p>
        </p:txBody>
      </p:sp>
      <p:sp>
        <p:nvSpPr>
          <p:cNvPr id="60" name="Rounded Rectangle">
            <a:extLst>
              <a:ext uri="{FF2B5EF4-FFF2-40B4-BE49-F238E27FC236}">
                <a16:creationId xmlns:a16="http://schemas.microsoft.com/office/drawing/2014/main" id="{D59A01E5-F9BE-48D0-82D5-765ACB937D8A}"/>
              </a:ext>
            </a:extLst>
          </p:cNvPr>
          <p:cNvSpPr/>
          <p:nvPr/>
        </p:nvSpPr>
        <p:spPr>
          <a:xfrm>
            <a:off x="4651165" y="1345996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>
                <a:solidFill>
                  <a:srgbClr val="0D4E96"/>
                </a:solidFill>
                <a:latin typeface="Proxima Nova Th" panose="02000506030000020004" pitchFamily="50" charset="0"/>
              </a:rPr>
              <a:t>ADVANCED DOCUMENT MANAGEMENT</a:t>
            </a:r>
          </a:p>
        </p:txBody>
      </p:sp>
      <p:sp>
        <p:nvSpPr>
          <p:cNvPr id="65" name="Rounded Rectangle">
            <a:extLst>
              <a:ext uri="{FF2B5EF4-FFF2-40B4-BE49-F238E27FC236}">
                <a16:creationId xmlns:a16="http://schemas.microsoft.com/office/drawing/2014/main" id="{957580B4-AE00-4E93-A3C0-10D9D6EBC0AA}"/>
              </a:ext>
            </a:extLst>
          </p:cNvPr>
          <p:cNvSpPr/>
          <p:nvPr/>
        </p:nvSpPr>
        <p:spPr>
          <a:xfrm>
            <a:off x="3046863" y="2057173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0D4E96"/>
                </a:solidFill>
                <a:latin typeface="Proxima Nova Th" panose="02000506030000020004" pitchFamily="50" charset="0"/>
              </a:rPr>
              <a:t>FIELD AND FORM GENERATION</a:t>
            </a:r>
          </a:p>
        </p:txBody>
      </p:sp>
      <p:pic>
        <p:nvPicPr>
          <p:cNvPr id="141" name="Picture 179" descr="Picture 179">
            <a:extLst>
              <a:ext uri="{FF2B5EF4-FFF2-40B4-BE49-F238E27FC236}">
                <a16:creationId xmlns:a16="http://schemas.microsoft.com/office/drawing/2014/main" id="{71B504F5-EA10-4D75-94F7-A9BB06308A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33" t="47030" r="44074" b="29444"/>
          <a:stretch>
            <a:fillRect/>
          </a:stretch>
        </p:blipFill>
        <p:spPr>
          <a:xfrm>
            <a:off x="323254" y="4858925"/>
            <a:ext cx="667941" cy="6955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180" descr="Picture 180">
            <a:extLst>
              <a:ext uri="{FF2B5EF4-FFF2-40B4-BE49-F238E27FC236}">
                <a16:creationId xmlns:a16="http://schemas.microsoft.com/office/drawing/2014/main" id="{253E78BE-C952-4D67-9A47-81004C43CC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83" t="8316" r="6478" b="17287"/>
          <a:stretch>
            <a:fillRect/>
          </a:stretch>
        </p:blipFill>
        <p:spPr>
          <a:xfrm>
            <a:off x="8696382" y="1108385"/>
            <a:ext cx="758611" cy="709983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Box 10">
            <a:extLst>
              <a:ext uri="{FF2B5EF4-FFF2-40B4-BE49-F238E27FC236}">
                <a16:creationId xmlns:a16="http://schemas.microsoft.com/office/drawing/2014/main" id="{592DC5D6-57DD-4FBD-8AE2-D3E36ED5D244}"/>
              </a:ext>
            </a:extLst>
          </p:cNvPr>
          <p:cNvSpPr txBox="1"/>
          <p:nvPr/>
        </p:nvSpPr>
        <p:spPr>
          <a:xfrm>
            <a:off x="4833698" y="3046348"/>
            <a:ext cx="1843973" cy="1812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120000"/>
              </a:lnSpc>
              <a:defRPr sz="1300" spc="20">
                <a:solidFill>
                  <a:srgbClr val="58595B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000" spc="-150" dirty="0">
                <a:solidFill>
                  <a:srgbClr val="0D4E96"/>
                </a:solidFill>
                <a:latin typeface="Proxima Nova Th" panose="02000506030000020004" pitchFamily="50" charset="0"/>
              </a:rPr>
              <a:t>IECMS</a:t>
            </a:r>
          </a:p>
        </p:txBody>
      </p:sp>
      <p:sp>
        <p:nvSpPr>
          <p:cNvPr id="2" name="Rounded Rectangle">
            <a:extLst>
              <a:ext uri="{FF2B5EF4-FFF2-40B4-BE49-F238E27FC236}">
                <a16:creationId xmlns:a16="http://schemas.microsoft.com/office/drawing/2014/main" id="{AF756B40-9C84-49F8-958F-C005C3B90939}"/>
              </a:ext>
            </a:extLst>
          </p:cNvPr>
          <p:cNvSpPr/>
          <p:nvPr/>
        </p:nvSpPr>
        <p:spPr>
          <a:xfrm>
            <a:off x="1862104" y="2705656"/>
            <a:ext cx="2160000" cy="427526"/>
          </a:xfrm>
          <a:prstGeom prst="roundRect">
            <a:avLst>
              <a:gd name="adj" fmla="val 16667"/>
            </a:avLst>
          </a:prstGeom>
          <a:noFill/>
          <a:ln w="12700" cap="flat">
            <a:solidFill>
              <a:srgbClr val="0D4E96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0D4E96"/>
                </a:solidFill>
                <a:latin typeface="Proxima Nova Th" panose="02000506030000020004" pitchFamily="50" charset="0"/>
              </a:rPr>
              <a:t>ONLINE CASE DATA ENTRY</a:t>
            </a:r>
          </a:p>
        </p:txBody>
      </p:sp>
    </p:spTree>
    <p:extLst>
      <p:ext uri="{BB962C8B-B14F-4D97-AF65-F5344CB8AC3E}">
        <p14:creationId xmlns:p14="http://schemas.microsoft.com/office/powerpoint/2010/main" val="8660649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EAD9B6-C667-4605-A659-779251532A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5" b="10"/>
          <a:stretch/>
        </p:blipFill>
        <p:spPr>
          <a:xfrm>
            <a:off x="0" y="-1"/>
            <a:ext cx="5895975" cy="64801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C5D74E6-3582-44BE-B9EA-A2581DEBD75F}"/>
              </a:ext>
            </a:extLst>
          </p:cNvPr>
          <p:cNvSpPr txBox="1"/>
          <p:nvPr/>
        </p:nvSpPr>
        <p:spPr>
          <a:xfrm>
            <a:off x="647109" y="1849631"/>
            <a:ext cx="4794110" cy="15445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Integrated Electronic Case Management System (IECMS) in Waigani is a state-of-the-art digital platform designed to streamline the management of legal cases. It supports the efficient handling of court cases from initiation to resolution, replacing traditional paper-based processes with automated workflows.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IECMS enhances transparency, accountability, and efficiency by allowing users to file documents, track case progress, and manage case data securely online.</a:t>
            </a:r>
          </a:p>
          <a:p>
            <a:pPr>
              <a:lnSpc>
                <a:spcPts val="1600"/>
              </a:lnSpc>
            </a:pPr>
            <a:endParaRPr lang="en-US" sz="1600" dirty="0">
              <a:solidFill>
                <a:schemeClr val="bg1"/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893E27-5304-4C53-AEEF-547AB68C5812}"/>
              </a:ext>
            </a:extLst>
          </p:cNvPr>
          <p:cNvGrpSpPr/>
          <p:nvPr/>
        </p:nvGrpSpPr>
        <p:grpSpPr>
          <a:xfrm>
            <a:off x="6477491" y="544673"/>
            <a:ext cx="4807777" cy="1263703"/>
            <a:chOff x="6548744" y="470959"/>
            <a:chExt cx="4807777" cy="12637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ED8C18-A175-4156-9365-4204054088FC}"/>
                </a:ext>
              </a:extLst>
            </p:cNvPr>
            <p:cNvSpPr txBox="1"/>
            <p:nvPr/>
          </p:nvSpPr>
          <p:spPr>
            <a:xfrm>
              <a:off x="6548744" y="980225"/>
              <a:ext cx="4807777" cy="75443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REGISTERED CASES IN WAIGANI</a:t>
              </a:r>
            </a:p>
            <a:p>
              <a:pPr marL="285750" indent="-285750">
                <a:lnSpc>
                  <a:spcPct val="8000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More than 8000+ cases registered since March 23, 2020</a:t>
              </a:r>
            </a:p>
            <a:p>
              <a:pPr marL="285750" indent="-285750">
                <a:lnSpc>
                  <a:spcPct val="8000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For National and Supreme Court cases in Waigani</a:t>
              </a:r>
              <a:endParaRPr lang="en-A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F6F76B-4AA7-4949-9527-E76B73CA7749}"/>
                </a:ext>
              </a:extLst>
            </p:cNvPr>
            <p:cNvSpPr txBox="1"/>
            <p:nvPr/>
          </p:nvSpPr>
          <p:spPr>
            <a:xfrm>
              <a:off x="6548746" y="470959"/>
              <a:ext cx="1416413" cy="64633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3600" dirty="0">
                  <a:solidFill>
                    <a:srgbClr val="027DC6"/>
                  </a:solidFill>
                  <a:latin typeface="Proxima Nova Th" panose="02000506030000020004" pitchFamily="50" charset="0"/>
                </a:rPr>
                <a:t>8000+</a:t>
              </a:r>
              <a:endParaRPr lang="en-AM" sz="3600" dirty="0">
                <a:solidFill>
                  <a:srgbClr val="027DC6"/>
                </a:solidFill>
                <a:latin typeface="Proxima Nova Th" panose="02000506030000020004" pitchFamily="50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EF0D58-BC14-4EB8-9031-95F30C4248CF}"/>
              </a:ext>
            </a:extLst>
          </p:cNvPr>
          <p:cNvGrpSpPr/>
          <p:nvPr/>
        </p:nvGrpSpPr>
        <p:grpSpPr>
          <a:xfrm>
            <a:off x="6477491" y="1912985"/>
            <a:ext cx="4677149" cy="1263703"/>
            <a:chOff x="6548744" y="470959"/>
            <a:chExt cx="4677149" cy="12637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0851E3-F398-49B2-93CF-037A555AF604}"/>
                </a:ext>
              </a:extLst>
            </p:cNvPr>
            <p:cNvSpPr txBox="1"/>
            <p:nvPr/>
          </p:nvSpPr>
          <p:spPr>
            <a:xfrm>
              <a:off x="6548744" y="980225"/>
              <a:ext cx="4677149" cy="75443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DISPOSED CASES </a:t>
              </a:r>
            </a:p>
            <a:p>
              <a:pPr marL="285750" indent="-285750">
                <a:lnSpc>
                  <a:spcPct val="8000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3765 National cases disposed</a:t>
              </a:r>
            </a:p>
            <a:p>
              <a:pPr marL="285750" indent="-285750">
                <a:lnSpc>
                  <a:spcPct val="8000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701 Supreme cases disposed</a:t>
              </a:r>
              <a:endParaRPr lang="en-A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BFB80B-1B7A-4A36-BF99-71032A55356F}"/>
                </a:ext>
              </a:extLst>
            </p:cNvPr>
            <p:cNvSpPr txBox="1"/>
            <p:nvPr/>
          </p:nvSpPr>
          <p:spPr>
            <a:xfrm>
              <a:off x="6548746" y="470959"/>
              <a:ext cx="1361911" cy="64633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3600" dirty="0">
                  <a:solidFill>
                    <a:srgbClr val="027DC6"/>
                  </a:solidFill>
                  <a:latin typeface="Proxima Nova Th" panose="02000506030000020004" pitchFamily="50" charset="0"/>
                </a:rPr>
                <a:t>4400+</a:t>
              </a:r>
              <a:endParaRPr lang="en-AM" sz="3600" dirty="0">
                <a:solidFill>
                  <a:srgbClr val="027DC6"/>
                </a:solidFill>
                <a:latin typeface="Proxima Nova Th" panose="02000506030000020004" pitchFamily="50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6068CE-8036-493D-A569-704A47EFD89A}"/>
              </a:ext>
            </a:extLst>
          </p:cNvPr>
          <p:cNvGrpSpPr/>
          <p:nvPr/>
        </p:nvGrpSpPr>
        <p:grpSpPr>
          <a:xfrm>
            <a:off x="6477491" y="3281298"/>
            <a:ext cx="4677149" cy="1263703"/>
            <a:chOff x="6548744" y="470959"/>
            <a:chExt cx="4677149" cy="12637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345393-9D32-419A-A614-93D5A68533EF}"/>
                </a:ext>
              </a:extLst>
            </p:cNvPr>
            <p:cNvSpPr txBox="1"/>
            <p:nvPr/>
          </p:nvSpPr>
          <p:spPr>
            <a:xfrm>
              <a:off x="6548744" y="980225"/>
              <a:ext cx="4677149" cy="75443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USERS ON IECMS</a:t>
              </a:r>
            </a:p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A combined total of 3500+ users inclusive of the public, lawyers, internal users and law firms</a:t>
              </a:r>
              <a:endParaRPr lang="en-A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roxima Nova Th" panose="02000506030000020004" pitchFamily="50" charset="0"/>
                <a:ea typeface="Verdana" panose="020B060403050404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62CC04-7508-4988-BA55-200D8888F926}"/>
                </a:ext>
              </a:extLst>
            </p:cNvPr>
            <p:cNvSpPr txBox="1"/>
            <p:nvPr/>
          </p:nvSpPr>
          <p:spPr>
            <a:xfrm>
              <a:off x="6548746" y="470959"/>
              <a:ext cx="1387559" cy="64633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3600" dirty="0">
                  <a:solidFill>
                    <a:srgbClr val="027DC6"/>
                  </a:solidFill>
                  <a:latin typeface="Proxima Nova Th" panose="02000506030000020004" pitchFamily="50" charset="0"/>
                </a:rPr>
                <a:t>3500+</a:t>
              </a:r>
              <a:endParaRPr lang="en-AM" sz="3600" dirty="0">
                <a:solidFill>
                  <a:srgbClr val="027DC6"/>
                </a:solidFill>
                <a:latin typeface="Proxima Nova Th" panose="02000506030000020004" pitchFamily="50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85D5B1F-C97B-B6C1-FC9F-1BEA4348680D}"/>
              </a:ext>
            </a:extLst>
          </p:cNvPr>
          <p:cNvSpPr txBox="1"/>
          <p:nvPr/>
        </p:nvSpPr>
        <p:spPr>
          <a:xfrm>
            <a:off x="647109" y="587267"/>
            <a:ext cx="4601756" cy="12211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chemeClr val="bg1"/>
                </a:solidFill>
                <a:latin typeface="Proxima Nova Bl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</a:rPr>
              <a:t>IECMS </a:t>
            </a:r>
            <a:br>
              <a:rPr lang="en-US" sz="4000" b="1" dirty="0">
                <a:solidFill>
                  <a:schemeClr val="bg1"/>
                </a:solidFill>
                <a:latin typeface="Proxima Nova Bl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Proxima Nova Th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</a:rPr>
              <a:t>IN PAPUA NEW GUINEA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50C6AA-3429-56BE-B03B-61F7458BF1EB}"/>
              </a:ext>
            </a:extLst>
          </p:cNvPr>
          <p:cNvGrpSpPr/>
          <p:nvPr/>
        </p:nvGrpSpPr>
        <p:grpSpPr>
          <a:xfrm>
            <a:off x="6477491" y="4699780"/>
            <a:ext cx="4677149" cy="909376"/>
            <a:chOff x="6548744" y="470959"/>
            <a:chExt cx="4677149" cy="9093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2661FA-8F0A-F3DA-C053-5E946E9A5F7B}"/>
                </a:ext>
              </a:extLst>
            </p:cNvPr>
            <p:cNvSpPr txBox="1"/>
            <p:nvPr/>
          </p:nvSpPr>
          <p:spPr>
            <a:xfrm>
              <a:off x="6548744" y="980225"/>
              <a:ext cx="4677149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Th" panose="02000506030000020004" pitchFamily="50" charset="0"/>
                  <a:ea typeface="Verdana" panose="020B0604030504040204" pitchFamily="34" charset="0"/>
                </a:rPr>
                <a:t>DAILY USERS ON IECMS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35DFF5-9E21-4B4E-33EC-C50326B2DB9F}"/>
                </a:ext>
              </a:extLst>
            </p:cNvPr>
            <p:cNvSpPr txBox="1"/>
            <p:nvPr/>
          </p:nvSpPr>
          <p:spPr>
            <a:xfrm>
              <a:off x="6548746" y="470959"/>
              <a:ext cx="1129476" cy="64633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3600" dirty="0">
                  <a:solidFill>
                    <a:srgbClr val="027DC6"/>
                  </a:solidFill>
                  <a:latin typeface="Proxima Nova Th" panose="02000506030000020004" pitchFamily="50" charset="0"/>
                </a:rPr>
                <a:t>250+</a:t>
              </a:r>
              <a:endParaRPr lang="en-AM" sz="3600" dirty="0">
                <a:solidFill>
                  <a:srgbClr val="027DC6"/>
                </a:solidFill>
                <a:latin typeface="Proxima Nova Th" panose="02000506030000020004" pitchFamily="50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EC0F356-CC52-DA73-B1B7-0C24AA65FEB2}"/>
              </a:ext>
            </a:extLst>
          </p:cNvPr>
          <p:cNvSpPr txBox="1"/>
          <p:nvPr/>
        </p:nvSpPr>
        <p:spPr>
          <a:xfrm>
            <a:off x="647109" y="4636827"/>
            <a:ext cx="4794110" cy="15445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IECMS is hosted on a Kubernetes cluster on a Microservices architecture and the databases are PostgreSQL</a:t>
            </a:r>
          </a:p>
          <a:p>
            <a:pPr>
              <a:lnSpc>
                <a:spcPts val="1600"/>
              </a:lnSpc>
            </a:pPr>
            <a:endParaRPr lang="en-US" sz="1600" dirty="0">
              <a:solidFill>
                <a:schemeClr val="bg1"/>
              </a:solidFill>
              <a:latin typeface="Proxima Nova Th" panose="02000506030000020004" pitchFamily="50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1443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 hidden="1">
            <a:extLst>
              <a:ext uri="{FF2B5EF4-FFF2-40B4-BE49-F238E27FC236}">
                <a16:creationId xmlns:a16="http://schemas.microsoft.com/office/drawing/2014/main" id="{5332143B-1B85-462C-961D-CAD609F47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0697" y="2278062"/>
            <a:ext cx="6480175" cy="6480175"/>
          </a:xfrm>
          <a:prstGeom prst="rect">
            <a:avLst/>
          </a:prstGeom>
        </p:spPr>
      </p:pic>
      <p:sp>
        <p:nvSpPr>
          <p:cNvPr id="14" name="TextBox 222">
            <a:extLst>
              <a:ext uri="{FF2B5EF4-FFF2-40B4-BE49-F238E27FC236}">
                <a16:creationId xmlns:a16="http://schemas.microsoft.com/office/drawing/2014/main" id="{4B8A905F-5B24-6EE1-AF3A-0932E65A30DB}"/>
              </a:ext>
            </a:extLst>
          </p:cNvPr>
          <p:cNvSpPr txBox="1"/>
          <p:nvPr/>
        </p:nvSpPr>
        <p:spPr>
          <a:xfrm>
            <a:off x="751645" y="1134962"/>
            <a:ext cx="10206039" cy="115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noAutofit/>
          </a:bodyPr>
          <a:lstStyle>
            <a:lvl1pPr>
              <a:lnSpc>
                <a:spcPct val="80000"/>
              </a:lnSpc>
              <a:defRPr sz="4400" b="1">
                <a:solidFill>
                  <a:srgbClr val="007DC7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 algn="ctr"/>
            <a:r>
              <a:rPr lang="en-US" sz="5400" dirty="0">
                <a:solidFill>
                  <a:srgbClr val="0D4E96"/>
                </a:solidFill>
                <a:latin typeface="Proxima Nova Bl" panose="02000506030000020004" pitchFamily="50" charset="0"/>
                <a:ea typeface="Verdana" panose="020B0604030504040204" pitchFamily="34" charset="0"/>
                <a:cs typeface="Microsoft Sans Serif" panose="020B0604020202020204" pitchFamily="34" charset="0"/>
                <a:sym typeface="Calibri"/>
              </a:rPr>
              <a:t>PNGIECMS JOURNEY</a:t>
            </a:r>
            <a:endParaRPr lang="en-US" sz="5400" b="0" dirty="0">
              <a:solidFill>
                <a:srgbClr val="0D4E96"/>
              </a:solidFill>
              <a:latin typeface="Proxima Nova Th" panose="02000506030000020004" pitchFamily="50" charset="0"/>
              <a:ea typeface="Verdana" panose="020B0604030504040204" pitchFamily="34" charset="0"/>
              <a:cs typeface="Microsoft Sans Serif" panose="020B0604020202020204" pitchFamily="34" charset="0"/>
              <a:sym typeface="Calibri"/>
            </a:endParaRPr>
          </a:p>
        </p:txBody>
      </p:sp>
      <p:sp>
        <p:nvSpPr>
          <p:cNvPr id="15" name="Arrow: Pentagon 7">
            <a:extLst>
              <a:ext uri="{FF2B5EF4-FFF2-40B4-BE49-F238E27FC236}">
                <a16:creationId xmlns:a16="http://schemas.microsoft.com/office/drawing/2014/main" id="{605E2C9C-BC6D-3AA7-DA17-EFF1399C9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84" y="2874281"/>
            <a:ext cx="2531756" cy="1232432"/>
          </a:xfrm>
          <a:prstGeom prst="homePlate">
            <a:avLst>
              <a:gd name="adj" fmla="val 49997"/>
            </a:avLst>
          </a:prstGeom>
          <a:solidFill>
            <a:srgbClr val="007CC5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Proxima Nova Th" panose="02000506030000020004" pitchFamily="50" charset="0"/>
                <a:ea typeface="Calibri" panose="020F0502020204030204" pitchFamily="34" charset="0"/>
                <a:cs typeface="Segoe UI" panose="020B0502040204020203" pitchFamily="34" charset="0"/>
              </a:rPr>
              <a:t>APPROVAL OF SYSTEM DELIVERY</a:t>
            </a:r>
          </a:p>
        </p:txBody>
      </p:sp>
      <p:sp>
        <p:nvSpPr>
          <p:cNvPr id="16" name="Arrow: Chevron 8">
            <a:extLst>
              <a:ext uri="{FF2B5EF4-FFF2-40B4-BE49-F238E27FC236}">
                <a16:creationId xmlns:a16="http://schemas.microsoft.com/office/drawing/2014/main" id="{54B8B656-3B94-FA35-D5A5-D43FE06EA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6447" y="2869831"/>
            <a:ext cx="2489916" cy="1232432"/>
          </a:xfrm>
          <a:prstGeom prst="chevron">
            <a:avLst>
              <a:gd name="adj" fmla="val 50002"/>
            </a:avLst>
          </a:prstGeom>
          <a:solidFill>
            <a:srgbClr val="1A4D96"/>
          </a:solidFill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solidFill>
                  <a:srgbClr val="FFFFFF"/>
                </a:solidFill>
                <a:latin typeface="Proxima Nova Th" panose="02000506030000020004" pitchFamily="50" charset="0"/>
                <a:cs typeface="Segoe UI" panose="020B0502040204020203" pitchFamily="34" charset="0"/>
              </a:rPr>
              <a:t>IECMS PILOT PHASE LAUNCHED -  WAIGANI</a:t>
            </a:r>
            <a:r>
              <a:rPr lang="en-US" altLang="en-US" sz="1200" dirty="0">
                <a:solidFill>
                  <a:srgbClr val="FFFFFF"/>
                </a:solidFill>
                <a:latin typeface="Proxima Nova Th" panose="02000506030000020004" pitchFamily="50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7" name="Arrow: Chevron 11">
            <a:extLst>
              <a:ext uri="{FF2B5EF4-FFF2-40B4-BE49-F238E27FC236}">
                <a16:creationId xmlns:a16="http://schemas.microsoft.com/office/drawing/2014/main" id="{6742745A-EFEF-CE25-F8FC-382ACAD2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1965" y="2853219"/>
            <a:ext cx="2612313" cy="1225435"/>
          </a:xfrm>
          <a:prstGeom prst="chevron">
            <a:avLst>
              <a:gd name="adj" fmla="val 50002"/>
            </a:avLst>
          </a:prstGeom>
          <a:solidFill>
            <a:srgbClr val="2D83B7"/>
          </a:solidFill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FFFFFF"/>
                </a:solidFill>
                <a:latin typeface="Proxima Nova Th" panose="02000506030000020004" pitchFamily="50" charset="0"/>
                <a:cs typeface="Segoe UI" panose="020B0502040204020203" pitchFamily="34" charset="0"/>
              </a:rPr>
              <a:t>ROLL-OUT TO THE PROVINCES</a:t>
            </a:r>
            <a:endParaRPr lang="en-US" altLang="en-US" sz="1200" dirty="0">
              <a:solidFill>
                <a:srgbClr val="FFFFFF"/>
              </a:solidFill>
              <a:latin typeface="Proxima Nova Th" panose="02000506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18" name="Arrow: Chevron 13">
            <a:extLst>
              <a:ext uri="{FF2B5EF4-FFF2-40B4-BE49-F238E27FC236}">
                <a16:creationId xmlns:a16="http://schemas.microsoft.com/office/drawing/2014/main" id="{C47C353A-F722-D29F-61DB-EEDCF31C9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023" y="2853219"/>
            <a:ext cx="2778029" cy="1232431"/>
          </a:xfrm>
          <a:prstGeom prst="chevron">
            <a:avLst>
              <a:gd name="adj" fmla="val 50004"/>
            </a:avLst>
          </a:prstGeom>
          <a:solidFill>
            <a:srgbClr val="74BDE9"/>
          </a:solidFill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solidFill>
                  <a:srgbClr val="FFFFFF"/>
                </a:solidFill>
                <a:latin typeface="Proxima Nova Th" panose="02000506030000020004" pitchFamily="50" charset="0"/>
                <a:cs typeface="Segoe UI" panose="020B0502040204020203" pitchFamily="34" charset="0"/>
              </a:rPr>
              <a:t>DEPLOY IECMS INFRASTRUCTURE ON PREMISE</a:t>
            </a:r>
            <a:endParaRPr lang="en-US" altLang="en-US" sz="1200" dirty="0">
              <a:solidFill>
                <a:srgbClr val="FFFFFF"/>
              </a:solidFill>
              <a:latin typeface="Proxima Nova Th" panose="02000506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C68CE967-C369-EF95-78F7-05B7FA87E877}"/>
              </a:ext>
            </a:extLst>
          </p:cNvPr>
          <p:cNvSpPr/>
          <p:nvPr/>
        </p:nvSpPr>
        <p:spPr>
          <a:xfrm>
            <a:off x="484908" y="4184935"/>
            <a:ext cx="1900469" cy="108143"/>
          </a:xfrm>
          <a:prstGeom prst="homePlate">
            <a:avLst/>
          </a:prstGeom>
          <a:solidFill>
            <a:srgbClr val="007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5641EA89-53F8-EA29-331D-807F8705BB1C}"/>
              </a:ext>
            </a:extLst>
          </p:cNvPr>
          <p:cNvSpPr/>
          <p:nvPr/>
        </p:nvSpPr>
        <p:spPr>
          <a:xfrm>
            <a:off x="2337591" y="4198498"/>
            <a:ext cx="2037208" cy="81017"/>
          </a:xfrm>
          <a:prstGeom prst="homePlate">
            <a:avLst/>
          </a:prstGeom>
          <a:solidFill>
            <a:srgbClr val="1A4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08DE7EE5-A78D-5DD7-7C7A-8553327F9564}"/>
              </a:ext>
            </a:extLst>
          </p:cNvPr>
          <p:cNvSpPr/>
          <p:nvPr/>
        </p:nvSpPr>
        <p:spPr>
          <a:xfrm flipV="1">
            <a:off x="4291871" y="4205273"/>
            <a:ext cx="2226256" cy="87804"/>
          </a:xfrm>
          <a:prstGeom prst="homePlate">
            <a:avLst/>
          </a:prstGeom>
          <a:solidFill>
            <a:srgbClr val="2D8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F885EE-0371-DC06-988B-64652689C93F}"/>
              </a:ext>
            </a:extLst>
          </p:cNvPr>
          <p:cNvSpPr/>
          <p:nvPr/>
        </p:nvSpPr>
        <p:spPr>
          <a:xfrm>
            <a:off x="448085" y="4157760"/>
            <a:ext cx="168503" cy="16249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E0E0333C-5D4F-A83F-EE8B-E849A8C43C6E}"/>
              </a:ext>
            </a:extLst>
          </p:cNvPr>
          <p:cNvSpPr/>
          <p:nvPr/>
        </p:nvSpPr>
        <p:spPr>
          <a:xfrm>
            <a:off x="6464843" y="4191356"/>
            <a:ext cx="2226256" cy="79065"/>
          </a:xfrm>
          <a:prstGeom prst="homePlate">
            <a:avLst/>
          </a:prstGeom>
          <a:solidFill>
            <a:srgbClr val="74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7F733AF-B0B3-B30B-58A4-1086675A848F}"/>
              </a:ext>
            </a:extLst>
          </p:cNvPr>
          <p:cNvSpPr/>
          <p:nvPr/>
        </p:nvSpPr>
        <p:spPr>
          <a:xfrm>
            <a:off x="6396192" y="4167928"/>
            <a:ext cx="168503" cy="16249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BAD9C9E-26F1-E731-511A-C9D8A70F1D78}"/>
              </a:ext>
            </a:extLst>
          </p:cNvPr>
          <p:cNvSpPr/>
          <p:nvPr/>
        </p:nvSpPr>
        <p:spPr>
          <a:xfrm>
            <a:off x="2205202" y="4157760"/>
            <a:ext cx="176165" cy="16249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1749A07-F91B-6C31-B21F-F35EFB818706}"/>
              </a:ext>
            </a:extLst>
          </p:cNvPr>
          <p:cNvSpPr/>
          <p:nvPr/>
        </p:nvSpPr>
        <p:spPr>
          <a:xfrm>
            <a:off x="4291870" y="4157760"/>
            <a:ext cx="168503" cy="16249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29" name="Arrow: Chevron 15">
            <a:extLst>
              <a:ext uri="{FF2B5EF4-FFF2-40B4-BE49-F238E27FC236}">
                <a16:creationId xmlns:a16="http://schemas.microsoft.com/office/drawing/2014/main" id="{142A3E42-EA20-E3C2-F62E-A9124B964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2643" y="2846223"/>
            <a:ext cx="2297115" cy="1232431"/>
          </a:xfrm>
          <a:prstGeom prst="chevron">
            <a:avLst>
              <a:gd name="adj" fmla="val 49998"/>
            </a:avLst>
          </a:prstGeom>
          <a:solidFill>
            <a:srgbClr val="A1A1A1"/>
          </a:solidFill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>
                <a:solidFill>
                  <a:srgbClr val="FFFFFF"/>
                </a:solidFill>
                <a:latin typeface="Proxima Nova Th" panose="02000506030000020004" pitchFamily="50" charset="0"/>
                <a:cs typeface="Segoe UI" panose="020B0502040204020203" pitchFamily="34" charset="0"/>
              </a:rPr>
              <a:t>UPGRADE TO IDM8 &amp; INTEGRATE CRIMES AND SECTOR</a:t>
            </a:r>
            <a:endParaRPr lang="en-US" altLang="en-US" sz="1200" dirty="0">
              <a:solidFill>
                <a:srgbClr val="FFFFFF"/>
              </a:solidFill>
              <a:latin typeface="Proxima Nova Th" panose="02000506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E83908B3-B52E-9B94-9DD0-905A2DD5A02C}"/>
              </a:ext>
            </a:extLst>
          </p:cNvPr>
          <p:cNvSpPr/>
          <p:nvPr/>
        </p:nvSpPr>
        <p:spPr>
          <a:xfrm>
            <a:off x="8710273" y="4191357"/>
            <a:ext cx="1711789" cy="79064"/>
          </a:xfrm>
          <a:prstGeom prst="homePlate">
            <a:avLst/>
          </a:prstGeom>
          <a:solidFill>
            <a:srgbClr val="A1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7636C3-BEFD-68C7-39DF-A9FC6E67E5D7}"/>
              </a:ext>
            </a:extLst>
          </p:cNvPr>
          <p:cNvSpPr/>
          <p:nvPr/>
        </p:nvSpPr>
        <p:spPr>
          <a:xfrm>
            <a:off x="8597133" y="4152028"/>
            <a:ext cx="168503" cy="16249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roxima Nova Th" panose="02000506030000020004" pitchFamily="50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42E2F9-B7B2-3DA3-E977-361373F47E59}"/>
              </a:ext>
            </a:extLst>
          </p:cNvPr>
          <p:cNvSpPr txBox="1"/>
          <p:nvPr/>
        </p:nvSpPr>
        <p:spPr>
          <a:xfrm>
            <a:off x="751645" y="4408415"/>
            <a:ext cx="1211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13946"/>
                </a:solidFill>
                <a:latin typeface="Proxima Nova Th" panose="02000506030000020004" pitchFamily="50" charset="0"/>
              </a:rPr>
              <a:t>       2018	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297DBF-12FD-B75F-E2DE-D0130AE70C2E}"/>
              </a:ext>
            </a:extLst>
          </p:cNvPr>
          <p:cNvSpPr txBox="1"/>
          <p:nvPr/>
        </p:nvSpPr>
        <p:spPr>
          <a:xfrm>
            <a:off x="2990440" y="4409353"/>
            <a:ext cx="1211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13946"/>
                </a:solidFill>
                <a:latin typeface="Proxima Nova Th" panose="02000506030000020004" pitchFamily="50" charset="0"/>
              </a:rPr>
              <a:t>      2020	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CCADCD4-A467-B4DF-B6FA-A9CF93EF670F}"/>
              </a:ext>
            </a:extLst>
          </p:cNvPr>
          <p:cNvSpPr txBox="1"/>
          <p:nvPr/>
        </p:nvSpPr>
        <p:spPr>
          <a:xfrm>
            <a:off x="4799008" y="4408415"/>
            <a:ext cx="1403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13946"/>
                </a:solidFill>
                <a:latin typeface="Proxima Nova Th" panose="02000506030000020004" pitchFamily="50" charset="0"/>
              </a:rPr>
              <a:t>      2024-2025	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CF4DDB-CBEE-4D0D-7A6A-604E5930AF87}"/>
              </a:ext>
            </a:extLst>
          </p:cNvPr>
          <p:cNvSpPr txBox="1"/>
          <p:nvPr/>
        </p:nvSpPr>
        <p:spPr>
          <a:xfrm>
            <a:off x="9036205" y="4469458"/>
            <a:ext cx="1403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13946"/>
                </a:solidFill>
                <a:latin typeface="Proxima Nova Th" panose="02000506030000020004" pitchFamily="50" charset="0"/>
              </a:rPr>
              <a:t>      2025-2027	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9D7EEC-2C36-0F15-FFCE-4280FB73F70E}"/>
              </a:ext>
            </a:extLst>
          </p:cNvPr>
          <p:cNvSpPr txBox="1"/>
          <p:nvPr/>
        </p:nvSpPr>
        <p:spPr>
          <a:xfrm>
            <a:off x="6975132" y="4454582"/>
            <a:ext cx="1403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13946"/>
                </a:solidFill>
                <a:latin typeface="Proxima Nova Th" panose="02000506030000020004" pitchFamily="50" charset="0"/>
              </a:rPr>
              <a:t>      2025-2027	</a:t>
            </a:r>
          </a:p>
        </p:txBody>
      </p:sp>
    </p:spTree>
    <p:extLst>
      <p:ext uri="{BB962C8B-B14F-4D97-AF65-F5344CB8AC3E}">
        <p14:creationId xmlns:p14="http://schemas.microsoft.com/office/powerpoint/2010/main" val="9621410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B3D762-3298-434A-B815-5B81B6A5E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486" y="2902813"/>
            <a:ext cx="10211516" cy="67454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dirty="0">
                <a:solidFill>
                  <a:srgbClr val="0D4E96"/>
                </a:solidFill>
                <a:ea typeface="Verdana"/>
                <a:cs typeface="Tahoma"/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405B9-FD3E-4651-80E2-0F3CE74E6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6" t="43626" r="34505" b="31887"/>
          <a:stretch/>
        </p:blipFill>
        <p:spPr>
          <a:xfrm>
            <a:off x="2141850" y="920906"/>
            <a:ext cx="5111578" cy="2656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9BDD0D-E46E-4DBF-BC8F-D26ABCFDA7C4}"/>
              </a:ext>
            </a:extLst>
          </p:cNvPr>
          <p:cNvSpPr txBox="1"/>
          <p:nvPr/>
        </p:nvSpPr>
        <p:spPr>
          <a:xfrm>
            <a:off x="4267060" y="5657195"/>
            <a:ext cx="2986368" cy="25186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 hangingPunct="1">
              <a:lnSpc>
                <a:spcPct val="120000"/>
              </a:lnSpc>
              <a:defRPr/>
            </a:pPr>
            <a:r>
              <a:rPr lang="en-US" sz="1228" kern="1200" spc="19" dirty="0">
                <a:solidFill>
                  <a:srgbClr val="58595B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www.iecms.pngjudiciary.gov.pg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4" y="537067"/>
            <a:ext cx="1956634" cy="19566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3242A0-5973-E780-DF91-15F29037C89D}"/>
              </a:ext>
            </a:extLst>
          </p:cNvPr>
          <p:cNvSpPr txBox="1"/>
          <p:nvPr/>
        </p:nvSpPr>
        <p:spPr>
          <a:xfrm>
            <a:off x="8434636" y="5523778"/>
            <a:ext cx="301620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Manager/System Admin Contact Details</a:t>
            </a:r>
            <a:endParaRPr kumimoji="0" lang="en-PG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D0EA8F-48AB-25C2-D11A-877DE90ACA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38" y="4034406"/>
            <a:ext cx="1416188" cy="141618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D778F11-50AE-BC75-D62D-A17044EB8DC0}"/>
              </a:ext>
            </a:extLst>
          </p:cNvPr>
          <p:cNvSpPr txBox="1"/>
          <p:nvPr/>
        </p:nvSpPr>
        <p:spPr>
          <a:xfrm>
            <a:off x="941250" y="5523778"/>
            <a:ext cx="144847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Link to PNGIECMS </a:t>
            </a:r>
            <a:endParaRPr kumimoji="0" lang="en-PG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88F8261-8A02-E5C0-16B9-268B951906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50" y="4073281"/>
            <a:ext cx="1377313" cy="137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759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c6163d-67fa-43cf-815e-d4d19a550fdb" xsi:nil="true"/>
    <lcf76f155ced4ddcb4097134ff3c332f xmlns="deed48bc-9571-4ba9-8073-44d6e9b6f3d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59EA91FCFDB1458CD350268ABD1C65" ma:contentTypeVersion="11" ma:contentTypeDescription="Create a new document." ma:contentTypeScope="" ma:versionID="73d21e97f1809d545af68a73a34528e4">
  <xsd:schema xmlns:xsd="http://www.w3.org/2001/XMLSchema" xmlns:xs="http://www.w3.org/2001/XMLSchema" xmlns:p="http://schemas.microsoft.com/office/2006/metadata/properties" xmlns:ns2="deed48bc-9571-4ba9-8073-44d6e9b6f3d8" xmlns:ns3="cbc6163d-67fa-43cf-815e-d4d19a550fdb" targetNamespace="http://schemas.microsoft.com/office/2006/metadata/properties" ma:root="true" ma:fieldsID="1d5103ff148fdab6ddcd0f00540d3a85" ns2:_="" ns3:_="">
    <xsd:import namespace="deed48bc-9571-4ba9-8073-44d6e9b6f3d8"/>
    <xsd:import namespace="cbc6163d-67fa-43cf-815e-d4d19a550f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d48bc-9571-4ba9-8073-44d6e9b6f3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0baa9c1-36a1-4fa2-8600-cee32f523e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c6163d-67fa-43cf-815e-d4d19a550fd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0c6684-8662-4e88-a7d9-527f40af9f9a}" ma:internalName="TaxCatchAll" ma:showField="CatchAllData" ma:web="cbc6163d-67fa-43cf-815e-d4d19a550f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523C8C-A8CD-4D3D-97F5-C2496062CDF8}">
  <ds:schemaRefs>
    <ds:schemaRef ds:uri="http://schemas.microsoft.com/office/2006/metadata/properties"/>
    <ds:schemaRef ds:uri="http://schemas.microsoft.com/office/infopath/2007/PartnerControls"/>
    <ds:schemaRef ds:uri="cbc6163d-67fa-43cf-815e-d4d19a550fdb"/>
    <ds:schemaRef ds:uri="deed48bc-9571-4ba9-8073-44d6e9b6f3d8"/>
  </ds:schemaRefs>
</ds:datastoreItem>
</file>

<file path=customXml/itemProps2.xml><?xml version="1.0" encoding="utf-8"?>
<ds:datastoreItem xmlns:ds="http://schemas.openxmlformats.org/officeDocument/2006/customXml" ds:itemID="{3FE33545-5F02-41E0-B82C-600A1B6CFE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ed48bc-9571-4ba9-8073-44d6e9b6f3d8"/>
    <ds:schemaRef ds:uri="cbc6163d-67fa-43cf-815e-d4d19a550f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571442-37B4-409D-A1B1-0F1D90903C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33037</TotalTime>
  <Words>423</Words>
  <Application>Microsoft Office PowerPoint</Application>
  <PresentationFormat>Custom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Proxima Nova Alt Bl</vt:lpstr>
      <vt:lpstr>Segoe UI Light</vt:lpstr>
      <vt:lpstr>Proxima Nova Lt</vt:lpstr>
      <vt:lpstr>Proxima Nova Th</vt:lpstr>
      <vt:lpstr>Calibri</vt:lpstr>
      <vt:lpstr>Verdana</vt:lpstr>
      <vt:lpstr>Proxima Nova Bl</vt:lpstr>
      <vt:lpstr>Proxima Nova Rg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Synergy eCase_Overview</dc:title>
  <dc:creator>Armen Balkchyan</dc:creator>
  <cp:lastModifiedBy>Alison Holt</cp:lastModifiedBy>
  <cp:revision>318</cp:revision>
  <dcterms:modified xsi:type="dcterms:W3CDTF">2024-10-01T22:24:19Z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0x010100E259EA91FCFDB1458CD350268ABD1C65</vt:lpwstr>
  </property>
</Properties>
</file>