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4"/>
  </p:sldMasterIdLst>
  <p:notesMasterIdLst>
    <p:notesMasterId r:id="rId15"/>
  </p:notesMasterIdLst>
  <p:sldIdLst>
    <p:sldId id="257" r:id="rId5"/>
    <p:sldId id="2608" r:id="rId6"/>
    <p:sldId id="2609" r:id="rId7"/>
    <p:sldId id="2607" r:id="rId8"/>
    <p:sldId id="2612" r:id="rId9"/>
    <p:sldId id="2616" r:id="rId10"/>
    <p:sldId id="2615" r:id="rId11"/>
    <p:sldId id="2617" r:id="rId12"/>
    <p:sldId id="2618" r:id="rId13"/>
    <p:sldId id="261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9" autoAdjust="0"/>
    <p:restoredTop sz="77248" autoAdjust="0"/>
  </p:normalViewPr>
  <p:slideViewPr>
    <p:cSldViewPr snapToGrid="0">
      <p:cViewPr varScale="1">
        <p:scale>
          <a:sx n="61" d="100"/>
          <a:sy n="61" d="100"/>
        </p:scale>
        <p:origin x="1478" y="48"/>
      </p:cViewPr>
      <p:guideLst/>
    </p:cSldViewPr>
  </p:slideViewPr>
  <p:outlineViewPr>
    <p:cViewPr>
      <p:scale>
        <a:sx n="33" d="100"/>
        <a:sy n="33" d="100"/>
      </p:scale>
      <p:origin x="0" y="-631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78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3412F-14C9-4586-B4DD-FF3827051D46}" type="datetimeFigureOut">
              <a:rPr lang="en-NZ" smtClean="0"/>
              <a:t>27/09/2024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4F059-A75E-4B18-93FC-4F5C1F7E066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91920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Building Awareness of Emerging Technologies</a:t>
            </a:r>
          </a:p>
          <a:p>
            <a:pPr marL="0" indent="0">
              <a:buNone/>
            </a:pPr>
            <a:r>
              <a:rPr lang="en-US" dirty="0"/>
              <a:t>Understanding Utility for the Judiciary</a:t>
            </a:r>
          </a:p>
          <a:p>
            <a:pPr marL="0" indent="0">
              <a:buNone/>
            </a:pPr>
            <a:r>
              <a:rPr lang="en-US" dirty="0"/>
              <a:t>Developing Prototypes and Pilots</a:t>
            </a:r>
          </a:p>
          <a:p>
            <a:pPr marL="0" indent="0">
              <a:buNone/>
            </a:pPr>
            <a:r>
              <a:rPr lang="en-US" dirty="0"/>
              <a:t>Preparing for Off-the-Shelf Capabilities</a:t>
            </a:r>
          </a:p>
          <a:p>
            <a:pPr marL="0" indent="0">
              <a:buNone/>
            </a:pPr>
            <a:r>
              <a:rPr lang="en-US" dirty="0"/>
              <a:t>Researching the non-Tech Elements of Digital Transformation</a:t>
            </a:r>
            <a:endParaRPr lang="en-PG" dirty="0"/>
          </a:p>
          <a:p>
            <a:endParaRPr lang="en-NZ" dirty="0"/>
          </a:p>
          <a:p>
            <a:endParaRPr lang="en-NZ" dirty="0"/>
          </a:p>
          <a:p>
            <a:r>
              <a:rPr lang="en-NZ" dirty="0"/>
              <a:t>Today we  will cover:</a:t>
            </a:r>
          </a:p>
          <a:p>
            <a:r>
              <a:rPr lang="en-US" dirty="0"/>
              <a:t>Information Portals &amp; Digital Bench Books</a:t>
            </a:r>
          </a:p>
          <a:p>
            <a:r>
              <a:rPr lang="en-US" dirty="0"/>
              <a:t>Satellites, Sensors, Surveillance</a:t>
            </a:r>
          </a:p>
          <a:p>
            <a:r>
              <a:rPr lang="en-US" dirty="0"/>
              <a:t>Digital Bail</a:t>
            </a:r>
          </a:p>
          <a:p>
            <a:r>
              <a:rPr lang="en-US" dirty="0"/>
              <a:t>Digital Twin Development &amp; Artificial Intelligence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4F059-A75E-4B18-93FC-4F5C1F7E066C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0646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4F059-A75E-4B18-93FC-4F5C1F7E066C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39822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 range of portal apps with different functions for different audiences:</a:t>
            </a:r>
          </a:p>
          <a:p>
            <a:pPr marL="0" indent="0">
              <a:buNone/>
            </a:pPr>
            <a:r>
              <a:rPr lang="en-US" dirty="0"/>
              <a:t>			</a:t>
            </a:r>
            <a:r>
              <a:rPr lang="en-US" i="1" dirty="0"/>
              <a:t>Built discrete functional modules that can be served up in different combinations – Links, Training, Notifications, Secure Messaging, Calculator, News, Notebook, Video Clips, Monthly Reports.</a:t>
            </a:r>
          </a:p>
          <a:p>
            <a:pPr marL="0" indent="0">
              <a:buNone/>
            </a:pPr>
            <a:r>
              <a:rPr lang="en-US" i="1" dirty="0"/>
              <a:t>			Built for Android and Apple and moved to single code base.</a:t>
            </a:r>
          </a:p>
          <a:p>
            <a:pPr marL="0" indent="0">
              <a:buNone/>
            </a:pPr>
            <a:r>
              <a:rPr lang="en-US" i="1" dirty="0"/>
              <a:t>			Configured for different audiences – Judges, Judges Associates, Village Court Officials, Lawyers etc.</a:t>
            </a:r>
          </a:p>
          <a:p>
            <a:pPr marL="0" indent="0">
              <a:buNone/>
            </a:pPr>
            <a:r>
              <a:rPr lang="en-US" b="1" dirty="0" err="1"/>
              <a:t>Digitised</a:t>
            </a:r>
            <a:r>
              <a:rPr lang="en-US" b="1" dirty="0"/>
              <a:t> Bench Books for quick reference:</a:t>
            </a:r>
          </a:p>
          <a:p>
            <a:pPr marL="0" indent="0">
              <a:buNone/>
            </a:pPr>
            <a:r>
              <a:rPr lang="en-US" b="1" dirty="0"/>
              <a:t>		</a:t>
            </a:r>
            <a:r>
              <a:rPr lang="en-US" i="1" dirty="0"/>
              <a:t>	Redesigned format and </a:t>
            </a:r>
            <a:r>
              <a:rPr lang="en-US" i="1" dirty="0" err="1"/>
              <a:t>alphabeticised</a:t>
            </a:r>
            <a:r>
              <a:rPr lang="en-US" i="1" dirty="0"/>
              <a:t> by task.</a:t>
            </a:r>
            <a:endParaRPr lang="en-PG" i="1" dirty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4F059-A75E-4B18-93FC-4F5C1F7E066C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80248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digital bail?</a:t>
            </a:r>
          </a:p>
          <a:p>
            <a:r>
              <a:rPr lang="en-US" dirty="0"/>
              <a:t>What benefits does it bring?</a:t>
            </a:r>
          </a:p>
          <a:p>
            <a:r>
              <a:rPr lang="en-US" dirty="0"/>
              <a:t>Where can it be deployed?</a:t>
            </a:r>
          </a:p>
          <a:p>
            <a:r>
              <a:rPr lang="en-US" dirty="0"/>
              <a:t>What are the pre-requisites for deployment?</a:t>
            </a:r>
          </a:p>
          <a:p>
            <a:r>
              <a:rPr lang="en-US" dirty="0"/>
              <a:t>Project progress so far...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4F059-A75E-4B18-93FC-4F5C1F7E066C}" type="slidenum">
              <a:rPr lang="en-NZ" smtClean="0"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60256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a digital twin?</a:t>
            </a:r>
          </a:p>
          <a:p>
            <a:r>
              <a:rPr lang="en-US" dirty="0"/>
              <a:t>What does a digital twin provide?</a:t>
            </a:r>
          </a:p>
          <a:p>
            <a:r>
              <a:rPr lang="en-US" dirty="0"/>
              <a:t>What are we building and why?</a:t>
            </a:r>
          </a:p>
          <a:p>
            <a:r>
              <a:rPr lang="en-US" dirty="0"/>
              <a:t>What role does AI play?</a:t>
            </a:r>
          </a:p>
          <a:p>
            <a:r>
              <a:rPr lang="en-US" dirty="0"/>
              <a:t>Project progress so far…</a:t>
            </a:r>
          </a:p>
          <a:p>
            <a:endParaRPr lang="en-US" dirty="0"/>
          </a:p>
          <a:p>
            <a:r>
              <a:rPr lang="en-US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action </a:t>
            </a:r>
            <a:r>
              <a:rPr lang="en-US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‘creates’ </a:t>
            </a:r>
            <a:r>
              <a:rPr lang="en-US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</a:p>
          <a:p>
            <a:r>
              <a:rPr lang="en-US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</a:t>
            </a:r>
            <a:r>
              <a:rPr lang="en-US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‘supports’ </a:t>
            </a:r>
            <a:r>
              <a:rPr lang="en-US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action</a:t>
            </a:r>
          </a:p>
          <a:p>
            <a:r>
              <a:rPr lang="en-US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</a:t>
            </a:r>
            <a:r>
              <a:rPr lang="en-US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‘enables’ </a:t>
            </a:r>
            <a:r>
              <a:rPr lang="en-US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outcome</a:t>
            </a:r>
          </a:p>
          <a:p>
            <a:r>
              <a:rPr lang="en-US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 </a:t>
            </a:r>
            <a:r>
              <a:rPr lang="en-US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‘perform’ </a:t>
            </a:r>
            <a:r>
              <a:rPr lang="en-US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action</a:t>
            </a:r>
          </a:p>
          <a:p>
            <a:r>
              <a:rPr lang="en-US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System </a:t>
            </a:r>
            <a:r>
              <a:rPr lang="en-US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‘is used by’ </a:t>
            </a:r>
            <a:r>
              <a:rPr lang="en-US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</a:p>
          <a:p>
            <a:r>
              <a:rPr lang="en-US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System </a:t>
            </a:r>
            <a:r>
              <a:rPr lang="en-US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‘automates’ </a:t>
            </a:r>
            <a:r>
              <a:rPr lang="en-US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action</a:t>
            </a:r>
          </a:p>
          <a:p>
            <a:r>
              <a:rPr lang="en-US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System </a:t>
            </a:r>
            <a:r>
              <a:rPr lang="en-US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‘supplies’ </a:t>
            </a:r>
            <a:r>
              <a:rPr lang="en-US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NZ" sz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  <a:p>
            <a:endParaRPr lang="en-PG" dirty="0"/>
          </a:p>
          <a:p>
            <a:endParaRPr lang="en-NZ" dirty="0"/>
          </a:p>
          <a:p>
            <a:r>
              <a:rPr lang="en-NZ" dirty="0"/>
              <a:t>Enable ‘Conversational Capture’</a:t>
            </a:r>
          </a:p>
          <a:p>
            <a:pPr lvl="1"/>
            <a:r>
              <a:rPr lang="en-NZ" dirty="0"/>
              <a:t>Capture the model based on documentation or discussion, not hands on modelling</a:t>
            </a:r>
          </a:p>
          <a:p>
            <a:r>
              <a:rPr lang="en-NZ" dirty="0"/>
              <a:t>Provide natural language access to insights</a:t>
            </a:r>
          </a:p>
          <a:p>
            <a:pPr lvl="1"/>
            <a:r>
              <a:rPr lang="en-NZ" dirty="0"/>
              <a:t>“Tell me about the role of the Chief Justice”</a:t>
            </a:r>
          </a:p>
          <a:p>
            <a:r>
              <a:rPr lang="en-NZ" dirty="0"/>
              <a:t>Identify opportunities </a:t>
            </a:r>
          </a:p>
          <a:p>
            <a:pPr lvl="1"/>
            <a:r>
              <a:rPr lang="en-NZ" dirty="0"/>
              <a:t>If we add 10 Judges, how does our national case disposal rate change?</a:t>
            </a:r>
          </a:p>
          <a:p>
            <a:pPr lvl="1"/>
            <a:r>
              <a:rPr lang="en-NZ" dirty="0"/>
              <a:t>If we add 10 new Courthouses, how does our national case disposal rate change?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4F059-A75E-4B18-93FC-4F5C1F7E066C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25688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9/27/2024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9/27/2024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9/27/2024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9/27/2024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9/27/2024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9/27/2024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9/27/2024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9/27/2024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9/27/2024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9/27/2024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gradFill>
          <a:gsLst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>
            <a:extLst>
              <a:ext uri="{FF2B5EF4-FFF2-40B4-BE49-F238E27FC236}">
                <a16:creationId xmlns:a16="http://schemas.microsoft.com/office/drawing/2014/main" id="{A313FD0B-59E8-4D93-884F-AC740F28B806}"/>
              </a:ext>
            </a:extLst>
          </p:cNvPr>
          <p:cNvGrpSpPr/>
          <p:nvPr userDrawn="1"/>
        </p:nvGrpSpPr>
        <p:grpSpPr>
          <a:xfrm rot="10800000" flipH="1">
            <a:off x="2508635" y="2944688"/>
            <a:ext cx="902386" cy="3165843"/>
            <a:chOff x="717859" y="1249746"/>
            <a:chExt cx="902386" cy="3165843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BB6433FA-873A-4C8E-A795-8533E43289C9}"/>
                </a:ext>
              </a:extLst>
            </p:cNvPr>
            <p:cNvGrpSpPr/>
            <p:nvPr userDrawn="1"/>
          </p:nvGrpSpPr>
          <p:grpSpPr>
            <a:xfrm>
              <a:off x="717859" y="1347528"/>
              <a:ext cx="882342" cy="3068061"/>
              <a:chOff x="1015532" y="1143000"/>
              <a:chExt cx="685535" cy="3333022"/>
            </a:xfrm>
          </p:grpSpPr>
          <p:cxnSp>
            <p:nvCxnSpPr>
              <p:cNvPr id="87" name="Connector: Elbow 86">
                <a:extLst>
                  <a:ext uri="{FF2B5EF4-FFF2-40B4-BE49-F238E27FC236}">
                    <a16:creationId xmlns:a16="http://schemas.microsoft.com/office/drawing/2014/main" id="{459092B1-1FA1-4B14-9E34-5F98777DC20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 flipH="1">
                <a:off x="141086" y="2916040"/>
                <a:ext cx="2434428" cy="685535"/>
              </a:xfrm>
              <a:prstGeom prst="bentConnector3">
                <a:avLst>
                  <a:gd name="adj1" fmla="val 29061"/>
                </a:avLst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Connector: Elbow 87">
                <a:extLst>
                  <a:ext uri="{FF2B5EF4-FFF2-40B4-BE49-F238E27FC236}">
                    <a16:creationId xmlns:a16="http://schemas.microsoft.com/office/drawing/2014/main" id="{4C4CD061-4C9A-4A49-BC51-A8FC71A69FF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5400000">
                <a:off x="850768" y="1307768"/>
                <a:ext cx="910627" cy="581091"/>
              </a:xfrm>
              <a:prstGeom prst="bentConnector3">
                <a:avLst>
                  <a:gd name="adj1" fmla="val -1528"/>
                </a:avLst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EC0BA9B4-0387-4D89-822A-22BFC9E88829}"/>
                </a:ext>
              </a:extLst>
            </p:cNvPr>
            <p:cNvSpPr/>
            <p:nvPr userDrawn="1"/>
          </p:nvSpPr>
          <p:spPr>
            <a:xfrm>
              <a:off x="1437365" y="1249746"/>
              <a:ext cx="182880" cy="1828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E62DBC1-0DA5-4CFE-A7D4-AE9CD66492B4}"/>
              </a:ext>
            </a:extLst>
          </p:cNvPr>
          <p:cNvGrpSpPr/>
          <p:nvPr userDrawn="1"/>
        </p:nvGrpSpPr>
        <p:grpSpPr>
          <a:xfrm rot="10800000" flipH="1">
            <a:off x="6085359" y="2944688"/>
            <a:ext cx="902386" cy="3165843"/>
            <a:chOff x="717859" y="1249746"/>
            <a:chExt cx="902386" cy="3165843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5F664769-9ACD-43AE-80C0-9CD6C9AD2726}"/>
                </a:ext>
              </a:extLst>
            </p:cNvPr>
            <p:cNvGrpSpPr/>
            <p:nvPr userDrawn="1"/>
          </p:nvGrpSpPr>
          <p:grpSpPr>
            <a:xfrm>
              <a:off x="717859" y="1347528"/>
              <a:ext cx="882342" cy="3068061"/>
              <a:chOff x="1015532" y="1143000"/>
              <a:chExt cx="685535" cy="3333022"/>
            </a:xfrm>
          </p:grpSpPr>
          <p:cxnSp>
            <p:nvCxnSpPr>
              <p:cNvPr id="82" name="Connector: Elbow 81">
                <a:extLst>
                  <a:ext uri="{FF2B5EF4-FFF2-40B4-BE49-F238E27FC236}">
                    <a16:creationId xmlns:a16="http://schemas.microsoft.com/office/drawing/2014/main" id="{53B5452F-7F22-4FC9-82E5-9BC88986F32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 flipH="1">
                <a:off x="141086" y="2916040"/>
                <a:ext cx="2434428" cy="685535"/>
              </a:xfrm>
              <a:prstGeom prst="bentConnector3">
                <a:avLst>
                  <a:gd name="adj1" fmla="val 29061"/>
                </a:avLst>
              </a:prstGeom>
              <a:ln w="381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Connector: Elbow 82">
                <a:extLst>
                  <a:ext uri="{FF2B5EF4-FFF2-40B4-BE49-F238E27FC236}">
                    <a16:creationId xmlns:a16="http://schemas.microsoft.com/office/drawing/2014/main" id="{FCEABB29-56D6-4900-BA90-63D99962C4B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5400000">
                <a:off x="850768" y="1307768"/>
                <a:ext cx="910627" cy="581091"/>
              </a:xfrm>
              <a:prstGeom prst="bentConnector3">
                <a:avLst>
                  <a:gd name="adj1" fmla="val -1528"/>
                </a:avLst>
              </a:prstGeom>
              <a:ln w="381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8479A9A0-CD42-45B9-AB86-EA882B62FF3B}"/>
                </a:ext>
              </a:extLst>
            </p:cNvPr>
            <p:cNvSpPr/>
            <p:nvPr userDrawn="1"/>
          </p:nvSpPr>
          <p:spPr>
            <a:xfrm>
              <a:off x="1437365" y="1249746"/>
              <a:ext cx="182880" cy="18288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A97F793-5778-4B48-BB69-6C09E912816D}"/>
              </a:ext>
            </a:extLst>
          </p:cNvPr>
          <p:cNvGrpSpPr/>
          <p:nvPr userDrawn="1"/>
        </p:nvGrpSpPr>
        <p:grpSpPr>
          <a:xfrm rot="10800000" flipH="1">
            <a:off x="9698609" y="2944688"/>
            <a:ext cx="902386" cy="3165843"/>
            <a:chOff x="717859" y="1249746"/>
            <a:chExt cx="902386" cy="3165843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EF89962-D25F-4C6F-8EA2-3C63AE6B7264}"/>
                </a:ext>
              </a:extLst>
            </p:cNvPr>
            <p:cNvGrpSpPr/>
            <p:nvPr userDrawn="1"/>
          </p:nvGrpSpPr>
          <p:grpSpPr>
            <a:xfrm>
              <a:off x="717859" y="1347528"/>
              <a:ext cx="882342" cy="3068061"/>
              <a:chOff x="1015532" y="1143000"/>
              <a:chExt cx="685535" cy="3333022"/>
            </a:xfrm>
          </p:grpSpPr>
          <p:cxnSp>
            <p:nvCxnSpPr>
              <p:cNvPr id="77" name="Connector: Elbow 76">
                <a:extLst>
                  <a:ext uri="{FF2B5EF4-FFF2-40B4-BE49-F238E27FC236}">
                    <a16:creationId xmlns:a16="http://schemas.microsoft.com/office/drawing/2014/main" id="{614EFDAC-6B1E-4259-8719-8A2380C31D4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 flipH="1">
                <a:off x="141086" y="2916040"/>
                <a:ext cx="2434428" cy="685535"/>
              </a:xfrm>
              <a:prstGeom prst="bentConnector3">
                <a:avLst>
                  <a:gd name="adj1" fmla="val 29061"/>
                </a:avLst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Connector: Elbow 77">
                <a:extLst>
                  <a:ext uri="{FF2B5EF4-FFF2-40B4-BE49-F238E27FC236}">
                    <a16:creationId xmlns:a16="http://schemas.microsoft.com/office/drawing/2014/main" id="{4D1EA75F-8802-4AEA-9322-4CE7F504D90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5400000">
                <a:off x="850768" y="1307768"/>
                <a:ext cx="910627" cy="581091"/>
              </a:xfrm>
              <a:prstGeom prst="bentConnector3">
                <a:avLst>
                  <a:gd name="adj1" fmla="val -1528"/>
                </a:avLst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DC6A525D-C443-40D1-8081-F74406DC5B54}"/>
                </a:ext>
              </a:extLst>
            </p:cNvPr>
            <p:cNvSpPr/>
            <p:nvPr userDrawn="1"/>
          </p:nvSpPr>
          <p:spPr>
            <a:xfrm>
              <a:off x="1437365" y="1249746"/>
              <a:ext cx="182880" cy="18288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79C1E12-A535-4DDC-9BED-BB60ECFA16DA}"/>
              </a:ext>
            </a:extLst>
          </p:cNvPr>
          <p:cNvGrpSpPr/>
          <p:nvPr userDrawn="1"/>
        </p:nvGrpSpPr>
        <p:grpSpPr>
          <a:xfrm flipH="1">
            <a:off x="8744426" y="1558581"/>
            <a:ext cx="902386" cy="3165843"/>
            <a:chOff x="717859" y="1249746"/>
            <a:chExt cx="902386" cy="3165843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2B3892E-0A7D-4969-98B7-A7B066D7A850}"/>
                </a:ext>
              </a:extLst>
            </p:cNvPr>
            <p:cNvGrpSpPr/>
            <p:nvPr userDrawn="1"/>
          </p:nvGrpSpPr>
          <p:grpSpPr>
            <a:xfrm>
              <a:off x="717859" y="1347528"/>
              <a:ext cx="882342" cy="3068061"/>
              <a:chOff x="1015532" y="1143000"/>
              <a:chExt cx="685535" cy="3333022"/>
            </a:xfrm>
          </p:grpSpPr>
          <p:cxnSp>
            <p:nvCxnSpPr>
              <p:cNvPr id="72" name="Connector: Elbow 71">
                <a:extLst>
                  <a:ext uri="{FF2B5EF4-FFF2-40B4-BE49-F238E27FC236}">
                    <a16:creationId xmlns:a16="http://schemas.microsoft.com/office/drawing/2014/main" id="{3575118C-8AFD-40FA-9C8F-6C4ED381C08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 flipH="1">
                <a:off x="141086" y="2916040"/>
                <a:ext cx="2434428" cy="685535"/>
              </a:xfrm>
              <a:prstGeom prst="bentConnector3">
                <a:avLst>
                  <a:gd name="adj1" fmla="val 29061"/>
                </a:avLst>
              </a:prstGeom>
              <a:ln w="381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Connector: Elbow 72">
                <a:extLst>
                  <a:ext uri="{FF2B5EF4-FFF2-40B4-BE49-F238E27FC236}">
                    <a16:creationId xmlns:a16="http://schemas.microsoft.com/office/drawing/2014/main" id="{4F4E70EE-FBCD-40B1-9953-791B8E603FF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5400000">
                <a:off x="860116" y="1307768"/>
                <a:ext cx="910627" cy="581091"/>
              </a:xfrm>
              <a:prstGeom prst="bentConnector3">
                <a:avLst>
                  <a:gd name="adj1" fmla="val -1528"/>
                </a:avLst>
              </a:prstGeom>
              <a:ln w="381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0B35DD59-D16F-466D-8899-72E04EFF69CF}"/>
                </a:ext>
              </a:extLst>
            </p:cNvPr>
            <p:cNvSpPr/>
            <p:nvPr userDrawn="1"/>
          </p:nvSpPr>
          <p:spPr>
            <a:xfrm>
              <a:off x="1437365" y="1249746"/>
              <a:ext cx="182880" cy="18288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EAD3A00-EFFF-434A-BBD8-C1A3B3A74A19}"/>
              </a:ext>
            </a:extLst>
          </p:cNvPr>
          <p:cNvGrpSpPr/>
          <p:nvPr userDrawn="1"/>
        </p:nvGrpSpPr>
        <p:grpSpPr>
          <a:xfrm flipH="1">
            <a:off x="5126080" y="1558581"/>
            <a:ext cx="902386" cy="3165843"/>
            <a:chOff x="717859" y="1249746"/>
            <a:chExt cx="902386" cy="3165843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A2AAAC88-219E-4119-92D1-5023B67D4CEF}"/>
                </a:ext>
              </a:extLst>
            </p:cNvPr>
            <p:cNvGrpSpPr/>
            <p:nvPr userDrawn="1"/>
          </p:nvGrpSpPr>
          <p:grpSpPr>
            <a:xfrm>
              <a:off x="717859" y="1347528"/>
              <a:ext cx="882342" cy="3068061"/>
              <a:chOff x="1015532" y="1143000"/>
              <a:chExt cx="685535" cy="3333022"/>
            </a:xfrm>
          </p:grpSpPr>
          <p:cxnSp>
            <p:nvCxnSpPr>
              <p:cNvPr id="67" name="Connector: Elbow 66">
                <a:extLst>
                  <a:ext uri="{FF2B5EF4-FFF2-40B4-BE49-F238E27FC236}">
                    <a16:creationId xmlns:a16="http://schemas.microsoft.com/office/drawing/2014/main" id="{624D0D8A-C8DB-4A83-B2A6-2F5E17F81AC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 flipH="1">
                <a:off x="141086" y="2916040"/>
                <a:ext cx="2434428" cy="685535"/>
              </a:xfrm>
              <a:prstGeom prst="bentConnector3">
                <a:avLst>
                  <a:gd name="adj1" fmla="val 29061"/>
                </a:avLst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or: Elbow 67">
                <a:extLst>
                  <a:ext uri="{FF2B5EF4-FFF2-40B4-BE49-F238E27FC236}">
                    <a16:creationId xmlns:a16="http://schemas.microsoft.com/office/drawing/2014/main" id="{4C3FDDF5-A810-456C-8FA4-8AD9FCF6DC5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5400000">
                <a:off x="850767" y="1307768"/>
                <a:ext cx="910627" cy="581091"/>
              </a:xfrm>
              <a:prstGeom prst="bentConnector3">
                <a:avLst>
                  <a:gd name="adj1" fmla="val -1528"/>
                </a:avLst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2325B9A-7105-4895-B75E-19F0BB2C33A4}"/>
                </a:ext>
              </a:extLst>
            </p:cNvPr>
            <p:cNvSpPr/>
            <p:nvPr userDrawn="1"/>
          </p:nvSpPr>
          <p:spPr>
            <a:xfrm>
              <a:off x="1437365" y="1249746"/>
              <a:ext cx="182880" cy="1828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632B5BF-89AB-4638-83D4-B3D3ABF48E81}"/>
              </a:ext>
            </a:extLst>
          </p:cNvPr>
          <p:cNvGrpSpPr/>
          <p:nvPr userDrawn="1"/>
        </p:nvGrpSpPr>
        <p:grpSpPr>
          <a:xfrm flipH="1">
            <a:off x="1582770" y="1558581"/>
            <a:ext cx="902386" cy="3165843"/>
            <a:chOff x="717859" y="1249746"/>
            <a:chExt cx="902386" cy="3165843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74B08D3-4EF9-430D-A5AF-6F1C094B6B85}"/>
                </a:ext>
              </a:extLst>
            </p:cNvPr>
            <p:cNvGrpSpPr/>
            <p:nvPr userDrawn="1"/>
          </p:nvGrpSpPr>
          <p:grpSpPr>
            <a:xfrm>
              <a:off x="717859" y="1347528"/>
              <a:ext cx="882342" cy="3068061"/>
              <a:chOff x="1015532" y="1143000"/>
              <a:chExt cx="685535" cy="3333022"/>
            </a:xfrm>
          </p:grpSpPr>
          <p:cxnSp>
            <p:nvCxnSpPr>
              <p:cNvPr id="44" name="Connector: Elbow 43">
                <a:extLst>
                  <a:ext uri="{FF2B5EF4-FFF2-40B4-BE49-F238E27FC236}">
                    <a16:creationId xmlns:a16="http://schemas.microsoft.com/office/drawing/2014/main" id="{8E130997-10D0-44DF-AFAC-3A05B74A636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 flipH="1">
                <a:off x="141086" y="2916040"/>
                <a:ext cx="2434428" cy="685535"/>
              </a:xfrm>
              <a:prstGeom prst="bentConnector3">
                <a:avLst>
                  <a:gd name="adj1" fmla="val 29061"/>
                </a:avLst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nector: Elbow 46">
                <a:extLst>
                  <a:ext uri="{FF2B5EF4-FFF2-40B4-BE49-F238E27FC236}">
                    <a16:creationId xmlns:a16="http://schemas.microsoft.com/office/drawing/2014/main" id="{9F6517E0-EA2F-4E68-AFD5-094911C1D98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5400000">
                <a:off x="850767" y="1307768"/>
                <a:ext cx="910627" cy="581091"/>
              </a:xfrm>
              <a:prstGeom prst="bentConnector3">
                <a:avLst>
                  <a:gd name="adj1" fmla="val -1528"/>
                </a:avLst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3118C830-2AE6-4BC2-B448-ADC1C788DD39}"/>
                </a:ext>
              </a:extLst>
            </p:cNvPr>
            <p:cNvSpPr/>
            <p:nvPr userDrawn="1"/>
          </p:nvSpPr>
          <p:spPr>
            <a:xfrm>
              <a:off x="1437365" y="1249746"/>
              <a:ext cx="182880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BDE1749-FD6E-4CD7-BD46-B774876615E6}"/>
              </a:ext>
            </a:extLst>
          </p:cNvPr>
          <p:cNvGrpSpPr/>
          <p:nvPr userDrawn="1"/>
        </p:nvGrpSpPr>
        <p:grpSpPr>
          <a:xfrm>
            <a:off x="698716" y="3477123"/>
            <a:ext cx="1795820" cy="553453"/>
            <a:chOff x="698716" y="3152273"/>
            <a:chExt cx="1795820" cy="553453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801FFF1-79D3-40F5-BB6D-C66CDDE84739}"/>
                </a:ext>
              </a:extLst>
            </p:cNvPr>
            <p:cNvSpPr/>
            <p:nvPr userDrawn="1"/>
          </p:nvSpPr>
          <p:spPr>
            <a:xfrm>
              <a:off x="698716" y="3271058"/>
              <a:ext cx="1795820" cy="315884"/>
            </a:xfrm>
            <a:custGeom>
              <a:avLst/>
              <a:gdLst>
                <a:gd name="connsiteX0" fmla="*/ 0 w 1795820"/>
                <a:gd name="connsiteY0" fmla="*/ 0 h 315884"/>
                <a:gd name="connsiteX1" fmla="*/ 1588901 w 1795820"/>
                <a:gd name="connsiteY1" fmla="*/ 0 h 315884"/>
                <a:gd name="connsiteX2" fmla="*/ 1795820 w 1795820"/>
                <a:gd name="connsiteY2" fmla="*/ 157942 h 315884"/>
                <a:gd name="connsiteX3" fmla="*/ 1588901 w 1795820"/>
                <a:gd name="connsiteY3" fmla="*/ 315884 h 315884"/>
                <a:gd name="connsiteX4" fmla="*/ 0 w 1795820"/>
                <a:gd name="connsiteY4" fmla="*/ 315884 h 315884"/>
                <a:gd name="connsiteX5" fmla="*/ 206919 w 1795820"/>
                <a:gd name="connsiteY5" fmla="*/ 157942 h 31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5820" h="315884">
                  <a:moveTo>
                    <a:pt x="0" y="0"/>
                  </a:moveTo>
                  <a:lnTo>
                    <a:pt x="1588901" y="0"/>
                  </a:lnTo>
                  <a:lnTo>
                    <a:pt x="1795820" y="157942"/>
                  </a:lnTo>
                  <a:lnTo>
                    <a:pt x="1588901" y="315884"/>
                  </a:lnTo>
                  <a:lnTo>
                    <a:pt x="0" y="315884"/>
                  </a:lnTo>
                  <a:lnTo>
                    <a:pt x="206919" y="15794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EBB1C0A-DD7C-47AC-B73B-F1CE188C05AB}"/>
                </a:ext>
              </a:extLst>
            </p:cNvPr>
            <p:cNvSpPr/>
            <p:nvPr userDrawn="1"/>
          </p:nvSpPr>
          <p:spPr>
            <a:xfrm>
              <a:off x="1319899" y="3152273"/>
              <a:ext cx="553453" cy="553453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EB9024A-897C-498C-A812-BFC3B238C406}"/>
                </a:ext>
              </a:extLst>
            </p:cNvPr>
            <p:cNvSpPr/>
            <p:nvPr userDrawn="1"/>
          </p:nvSpPr>
          <p:spPr>
            <a:xfrm>
              <a:off x="1438683" y="3271057"/>
              <a:ext cx="315884" cy="31588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FD1595C-7545-4DCF-92A8-F3E5603B4340}"/>
              </a:ext>
            </a:extLst>
          </p:cNvPr>
          <p:cNvGrpSpPr/>
          <p:nvPr userDrawn="1"/>
        </p:nvGrpSpPr>
        <p:grpSpPr>
          <a:xfrm>
            <a:off x="2475391" y="3477123"/>
            <a:ext cx="1795820" cy="553453"/>
            <a:chOff x="2475391" y="3152273"/>
            <a:chExt cx="1795820" cy="55345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927EDF8-C660-4918-8F69-9B36B9443C31}"/>
                </a:ext>
              </a:extLst>
            </p:cNvPr>
            <p:cNvSpPr/>
            <p:nvPr userDrawn="1"/>
          </p:nvSpPr>
          <p:spPr>
            <a:xfrm>
              <a:off x="2475391" y="3277071"/>
              <a:ext cx="1795820" cy="315884"/>
            </a:xfrm>
            <a:custGeom>
              <a:avLst/>
              <a:gdLst>
                <a:gd name="connsiteX0" fmla="*/ 0 w 1795820"/>
                <a:gd name="connsiteY0" fmla="*/ 0 h 315884"/>
                <a:gd name="connsiteX1" fmla="*/ 1588901 w 1795820"/>
                <a:gd name="connsiteY1" fmla="*/ 0 h 315884"/>
                <a:gd name="connsiteX2" fmla="*/ 1795820 w 1795820"/>
                <a:gd name="connsiteY2" fmla="*/ 157942 h 315884"/>
                <a:gd name="connsiteX3" fmla="*/ 1588901 w 1795820"/>
                <a:gd name="connsiteY3" fmla="*/ 315884 h 315884"/>
                <a:gd name="connsiteX4" fmla="*/ 0 w 1795820"/>
                <a:gd name="connsiteY4" fmla="*/ 315884 h 315884"/>
                <a:gd name="connsiteX5" fmla="*/ 206919 w 1795820"/>
                <a:gd name="connsiteY5" fmla="*/ 157942 h 31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5820" h="315884">
                  <a:moveTo>
                    <a:pt x="0" y="0"/>
                  </a:moveTo>
                  <a:lnTo>
                    <a:pt x="1588901" y="0"/>
                  </a:lnTo>
                  <a:lnTo>
                    <a:pt x="1795820" y="157942"/>
                  </a:lnTo>
                  <a:lnTo>
                    <a:pt x="1588901" y="315884"/>
                  </a:lnTo>
                  <a:lnTo>
                    <a:pt x="0" y="315884"/>
                  </a:lnTo>
                  <a:lnTo>
                    <a:pt x="206919" y="15794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B87AB4A-12DC-47B7-A8F1-B0C153D1AC84}"/>
                </a:ext>
              </a:extLst>
            </p:cNvPr>
            <p:cNvSpPr/>
            <p:nvPr userDrawn="1"/>
          </p:nvSpPr>
          <p:spPr>
            <a:xfrm>
              <a:off x="3096574" y="3152273"/>
              <a:ext cx="553453" cy="553453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7863326-44A4-4A87-A4BC-007774E0B6B8}"/>
                </a:ext>
              </a:extLst>
            </p:cNvPr>
            <p:cNvSpPr/>
            <p:nvPr userDrawn="1"/>
          </p:nvSpPr>
          <p:spPr>
            <a:xfrm>
              <a:off x="3215358" y="3271057"/>
              <a:ext cx="315884" cy="31588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4939AFC-D0D9-45B5-9E79-236BA5BA3CF5}"/>
              </a:ext>
            </a:extLst>
          </p:cNvPr>
          <p:cNvGrpSpPr/>
          <p:nvPr userDrawn="1"/>
        </p:nvGrpSpPr>
        <p:grpSpPr>
          <a:xfrm>
            <a:off x="4275117" y="3485382"/>
            <a:ext cx="1795820" cy="553453"/>
            <a:chOff x="4275117" y="3160532"/>
            <a:chExt cx="1795820" cy="553453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53689E6-E6D7-453F-B452-85E9BC7E48C5}"/>
                </a:ext>
              </a:extLst>
            </p:cNvPr>
            <p:cNvSpPr/>
            <p:nvPr userDrawn="1"/>
          </p:nvSpPr>
          <p:spPr>
            <a:xfrm>
              <a:off x="4275117" y="3277071"/>
              <a:ext cx="1795820" cy="315884"/>
            </a:xfrm>
            <a:custGeom>
              <a:avLst/>
              <a:gdLst>
                <a:gd name="connsiteX0" fmla="*/ 0 w 1795820"/>
                <a:gd name="connsiteY0" fmla="*/ 0 h 315884"/>
                <a:gd name="connsiteX1" fmla="*/ 1588901 w 1795820"/>
                <a:gd name="connsiteY1" fmla="*/ 0 h 315884"/>
                <a:gd name="connsiteX2" fmla="*/ 1795820 w 1795820"/>
                <a:gd name="connsiteY2" fmla="*/ 157942 h 315884"/>
                <a:gd name="connsiteX3" fmla="*/ 1588901 w 1795820"/>
                <a:gd name="connsiteY3" fmla="*/ 315884 h 315884"/>
                <a:gd name="connsiteX4" fmla="*/ 0 w 1795820"/>
                <a:gd name="connsiteY4" fmla="*/ 315884 h 315884"/>
                <a:gd name="connsiteX5" fmla="*/ 206919 w 1795820"/>
                <a:gd name="connsiteY5" fmla="*/ 157942 h 31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5820" h="315884">
                  <a:moveTo>
                    <a:pt x="0" y="0"/>
                  </a:moveTo>
                  <a:lnTo>
                    <a:pt x="1588901" y="0"/>
                  </a:lnTo>
                  <a:lnTo>
                    <a:pt x="1795820" y="157942"/>
                  </a:lnTo>
                  <a:lnTo>
                    <a:pt x="1588901" y="315884"/>
                  </a:lnTo>
                  <a:lnTo>
                    <a:pt x="0" y="315884"/>
                  </a:lnTo>
                  <a:lnTo>
                    <a:pt x="206919" y="15794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4A96A52-26B5-4A52-BDE1-847A39CECA0E}"/>
                </a:ext>
              </a:extLst>
            </p:cNvPr>
            <p:cNvSpPr/>
            <p:nvPr userDrawn="1"/>
          </p:nvSpPr>
          <p:spPr>
            <a:xfrm>
              <a:off x="4896300" y="3160532"/>
              <a:ext cx="553453" cy="553453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6778DC8-0B67-459A-B2FF-54B6BCC82FE6}"/>
                </a:ext>
              </a:extLst>
            </p:cNvPr>
            <p:cNvSpPr/>
            <p:nvPr userDrawn="1"/>
          </p:nvSpPr>
          <p:spPr>
            <a:xfrm>
              <a:off x="5015084" y="3279316"/>
              <a:ext cx="315884" cy="31588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2AFE920-DEAE-48B3-AD25-2A34419C90F2}"/>
              </a:ext>
            </a:extLst>
          </p:cNvPr>
          <p:cNvGrpSpPr/>
          <p:nvPr userDrawn="1"/>
        </p:nvGrpSpPr>
        <p:grpSpPr>
          <a:xfrm>
            <a:off x="6074843" y="3485381"/>
            <a:ext cx="1795820" cy="553453"/>
            <a:chOff x="6074843" y="3160531"/>
            <a:chExt cx="1795820" cy="553453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771F479-2842-452D-803F-8C873E4EBC5D}"/>
                </a:ext>
              </a:extLst>
            </p:cNvPr>
            <p:cNvSpPr/>
            <p:nvPr userDrawn="1"/>
          </p:nvSpPr>
          <p:spPr>
            <a:xfrm>
              <a:off x="6074843" y="3277071"/>
              <a:ext cx="1795820" cy="315884"/>
            </a:xfrm>
            <a:custGeom>
              <a:avLst/>
              <a:gdLst>
                <a:gd name="connsiteX0" fmla="*/ 0 w 1795820"/>
                <a:gd name="connsiteY0" fmla="*/ 0 h 315884"/>
                <a:gd name="connsiteX1" fmla="*/ 1588901 w 1795820"/>
                <a:gd name="connsiteY1" fmla="*/ 0 h 315884"/>
                <a:gd name="connsiteX2" fmla="*/ 1795820 w 1795820"/>
                <a:gd name="connsiteY2" fmla="*/ 157942 h 315884"/>
                <a:gd name="connsiteX3" fmla="*/ 1588901 w 1795820"/>
                <a:gd name="connsiteY3" fmla="*/ 315884 h 315884"/>
                <a:gd name="connsiteX4" fmla="*/ 0 w 1795820"/>
                <a:gd name="connsiteY4" fmla="*/ 315884 h 315884"/>
                <a:gd name="connsiteX5" fmla="*/ 206919 w 1795820"/>
                <a:gd name="connsiteY5" fmla="*/ 157942 h 31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5820" h="315884">
                  <a:moveTo>
                    <a:pt x="0" y="0"/>
                  </a:moveTo>
                  <a:lnTo>
                    <a:pt x="1588901" y="0"/>
                  </a:lnTo>
                  <a:lnTo>
                    <a:pt x="1795820" y="157942"/>
                  </a:lnTo>
                  <a:lnTo>
                    <a:pt x="1588901" y="315884"/>
                  </a:lnTo>
                  <a:lnTo>
                    <a:pt x="0" y="315884"/>
                  </a:lnTo>
                  <a:lnTo>
                    <a:pt x="206919" y="15794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7A59D75-10AD-4973-B122-7C535F1979D3}"/>
                </a:ext>
              </a:extLst>
            </p:cNvPr>
            <p:cNvSpPr/>
            <p:nvPr userDrawn="1"/>
          </p:nvSpPr>
          <p:spPr>
            <a:xfrm>
              <a:off x="6696026" y="3160531"/>
              <a:ext cx="553453" cy="553453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4A8EF59-BE35-4539-BCC3-425D208BA39A}"/>
                </a:ext>
              </a:extLst>
            </p:cNvPr>
            <p:cNvSpPr/>
            <p:nvPr userDrawn="1"/>
          </p:nvSpPr>
          <p:spPr>
            <a:xfrm>
              <a:off x="6814810" y="3279315"/>
              <a:ext cx="315884" cy="31588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BE8AF91-93B3-445E-A382-02F2EBE2445A}"/>
              </a:ext>
            </a:extLst>
          </p:cNvPr>
          <p:cNvGrpSpPr/>
          <p:nvPr userDrawn="1"/>
        </p:nvGrpSpPr>
        <p:grpSpPr>
          <a:xfrm>
            <a:off x="7874569" y="3485381"/>
            <a:ext cx="1795820" cy="553453"/>
            <a:chOff x="7874569" y="3160531"/>
            <a:chExt cx="1795820" cy="55345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AA4892-D14A-46A0-94AE-C7B2B5F118AE}"/>
                </a:ext>
              </a:extLst>
            </p:cNvPr>
            <p:cNvSpPr/>
            <p:nvPr userDrawn="1"/>
          </p:nvSpPr>
          <p:spPr>
            <a:xfrm>
              <a:off x="7874569" y="3277071"/>
              <a:ext cx="1795820" cy="315884"/>
            </a:xfrm>
            <a:custGeom>
              <a:avLst/>
              <a:gdLst>
                <a:gd name="connsiteX0" fmla="*/ 0 w 1795820"/>
                <a:gd name="connsiteY0" fmla="*/ 0 h 315884"/>
                <a:gd name="connsiteX1" fmla="*/ 1588901 w 1795820"/>
                <a:gd name="connsiteY1" fmla="*/ 0 h 315884"/>
                <a:gd name="connsiteX2" fmla="*/ 1795820 w 1795820"/>
                <a:gd name="connsiteY2" fmla="*/ 157942 h 315884"/>
                <a:gd name="connsiteX3" fmla="*/ 1588901 w 1795820"/>
                <a:gd name="connsiteY3" fmla="*/ 315884 h 315884"/>
                <a:gd name="connsiteX4" fmla="*/ 0 w 1795820"/>
                <a:gd name="connsiteY4" fmla="*/ 315884 h 315884"/>
                <a:gd name="connsiteX5" fmla="*/ 206919 w 1795820"/>
                <a:gd name="connsiteY5" fmla="*/ 157942 h 31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5820" h="315884">
                  <a:moveTo>
                    <a:pt x="0" y="0"/>
                  </a:moveTo>
                  <a:lnTo>
                    <a:pt x="1588901" y="0"/>
                  </a:lnTo>
                  <a:lnTo>
                    <a:pt x="1795820" y="157942"/>
                  </a:lnTo>
                  <a:lnTo>
                    <a:pt x="1588901" y="315884"/>
                  </a:lnTo>
                  <a:lnTo>
                    <a:pt x="0" y="315884"/>
                  </a:lnTo>
                  <a:lnTo>
                    <a:pt x="206919" y="15794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81D3CF1-A2E0-4255-B9D5-412B242BA6F0}"/>
                </a:ext>
              </a:extLst>
            </p:cNvPr>
            <p:cNvSpPr/>
            <p:nvPr userDrawn="1"/>
          </p:nvSpPr>
          <p:spPr>
            <a:xfrm>
              <a:off x="8495752" y="3160531"/>
              <a:ext cx="553453" cy="553453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5C618BD-62D0-415D-913F-8A93381B842A}"/>
                </a:ext>
              </a:extLst>
            </p:cNvPr>
            <p:cNvSpPr/>
            <p:nvPr userDrawn="1"/>
          </p:nvSpPr>
          <p:spPr>
            <a:xfrm>
              <a:off x="8614536" y="3279315"/>
              <a:ext cx="315884" cy="31588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49B0AB2-6B9F-4833-87FF-23BBF07E0AF5}"/>
              </a:ext>
            </a:extLst>
          </p:cNvPr>
          <p:cNvGrpSpPr/>
          <p:nvPr userDrawn="1"/>
        </p:nvGrpSpPr>
        <p:grpSpPr>
          <a:xfrm>
            <a:off x="9674294" y="3473706"/>
            <a:ext cx="1795820" cy="553453"/>
            <a:chOff x="9674294" y="3148856"/>
            <a:chExt cx="1795820" cy="55345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A1F585B-6CB7-4823-A648-B183551A6653}"/>
                </a:ext>
              </a:extLst>
            </p:cNvPr>
            <p:cNvSpPr/>
            <p:nvPr userDrawn="1"/>
          </p:nvSpPr>
          <p:spPr>
            <a:xfrm>
              <a:off x="9674294" y="3277071"/>
              <a:ext cx="1795820" cy="315884"/>
            </a:xfrm>
            <a:custGeom>
              <a:avLst/>
              <a:gdLst>
                <a:gd name="connsiteX0" fmla="*/ 0 w 1795820"/>
                <a:gd name="connsiteY0" fmla="*/ 0 h 315884"/>
                <a:gd name="connsiteX1" fmla="*/ 1588901 w 1795820"/>
                <a:gd name="connsiteY1" fmla="*/ 0 h 315884"/>
                <a:gd name="connsiteX2" fmla="*/ 1795820 w 1795820"/>
                <a:gd name="connsiteY2" fmla="*/ 157942 h 315884"/>
                <a:gd name="connsiteX3" fmla="*/ 1588901 w 1795820"/>
                <a:gd name="connsiteY3" fmla="*/ 315884 h 315884"/>
                <a:gd name="connsiteX4" fmla="*/ 0 w 1795820"/>
                <a:gd name="connsiteY4" fmla="*/ 315884 h 315884"/>
                <a:gd name="connsiteX5" fmla="*/ 206919 w 1795820"/>
                <a:gd name="connsiteY5" fmla="*/ 157942 h 31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5820" h="315884">
                  <a:moveTo>
                    <a:pt x="0" y="0"/>
                  </a:moveTo>
                  <a:lnTo>
                    <a:pt x="1588901" y="0"/>
                  </a:lnTo>
                  <a:lnTo>
                    <a:pt x="1795820" y="157942"/>
                  </a:lnTo>
                  <a:lnTo>
                    <a:pt x="1588901" y="315884"/>
                  </a:lnTo>
                  <a:lnTo>
                    <a:pt x="0" y="315884"/>
                  </a:lnTo>
                  <a:lnTo>
                    <a:pt x="206919" y="15794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ED2E20C-4C5A-4495-AA56-B3E7B312DE7B}"/>
                </a:ext>
              </a:extLst>
            </p:cNvPr>
            <p:cNvSpPr/>
            <p:nvPr userDrawn="1"/>
          </p:nvSpPr>
          <p:spPr>
            <a:xfrm>
              <a:off x="10295477" y="3148856"/>
              <a:ext cx="553453" cy="55345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C656E9EC-AAAC-48B8-8A29-B51A0FBC3A4C}"/>
                </a:ext>
              </a:extLst>
            </p:cNvPr>
            <p:cNvSpPr/>
            <p:nvPr userDrawn="1"/>
          </p:nvSpPr>
          <p:spPr>
            <a:xfrm>
              <a:off x="10414261" y="3267640"/>
              <a:ext cx="315884" cy="31588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9" name="Flowchart: Display 88">
            <a:extLst>
              <a:ext uri="{FF2B5EF4-FFF2-40B4-BE49-F238E27FC236}">
                <a16:creationId xmlns:a16="http://schemas.microsoft.com/office/drawing/2014/main" id="{541EA1D0-DC88-42C2-A28A-BD0829D38E68}"/>
              </a:ext>
            </a:extLst>
          </p:cNvPr>
          <p:cNvSpPr/>
          <p:nvPr userDrawn="1"/>
        </p:nvSpPr>
        <p:spPr>
          <a:xfrm rot="16200000">
            <a:off x="2782973" y="1684246"/>
            <a:ext cx="1244031" cy="1300844"/>
          </a:xfrm>
          <a:prstGeom prst="flowChartDisplay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Flowchart: Display 89">
            <a:extLst>
              <a:ext uri="{FF2B5EF4-FFF2-40B4-BE49-F238E27FC236}">
                <a16:creationId xmlns:a16="http://schemas.microsoft.com/office/drawing/2014/main" id="{D96F9DD5-2E68-489B-969E-60535C0ACBF4}"/>
              </a:ext>
            </a:extLst>
          </p:cNvPr>
          <p:cNvSpPr/>
          <p:nvPr userDrawn="1"/>
        </p:nvSpPr>
        <p:spPr>
          <a:xfrm rot="5400000">
            <a:off x="961369" y="4676682"/>
            <a:ext cx="1244031" cy="1300844"/>
          </a:xfrm>
          <a:prstGeom prst="flowChartDisplay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Flowchart: Display 90">
            <a:extLst>
              <a:ext uri="{FF2B5EF4-FFF2-40B4-BE49-F238E27FC236}">
                <a16:creationId xmlns:a16="http://schemas.microsoft.com/office/drawing/2014/main" id="{1E23435C-D416-4553-9A8F-61FBAF1FFBAD}"/>
              </a:ext>
            </a:extLst>
          </p:cNvPr>
          <p:cNvSpPr/>
          <p:nvPr userDrawn="1"/>
        </p:nvSpPr>
        <p:spPr>
          <a:xfrm rot="5400000">
            <a:off x="4531145" y="4696018"/>
            <a:ext cx="1244031" cy="1300844"/>
          </a:xfrm>
          <a:prstGeom prst="flowChartDisplay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Flowchart: Display 91">
            <a:extLst>
              <a:ext uri="{FF2B5EF4-FFF2-40B4-BE49-F238E27FC236}">
                <a16:creationId xmlns:a16="http://schemas.microsoft.com/office/drawing/2014/main" id="{F26AA20A-990C-43CF-9524-ED8CEE1491A5}"/>
              </a:ext>
            </a:extLst>
          </p:cNvPr>
          <p:cNvSpPr/>
          <p:nvPr userDrawn="1"/>
        </p:nvSpPr>
        <p:spPr>
          <a:xfrm rot="5400000">
            <a:off x="8125214" y="4696019"/>
            <a:ext cx="1244031" cy="1300844"/>
          </a:xfrm>
          <a:prstGeom prst="flowChartDisplay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Flowchart: Display 92">
            <a:extLst>
              <a:ext uri="{FF2B5EF4-FFF2-40B4-BE49-F238E27FC236}">
                <a16:creationId xmlns:a16="http://schemas.microsoft.com/office/drawing/2014/main" id="{C66B36B5-A36B-4F7D-AEC3-F8209CC7FF5F}"/>
              </a:ext>
            </a:extLst>
          </p:cNvPr>
          <p:cNvSpPr/>
          <p:nvPr userDrawn="1"/>
        </p:nvSpPr>
        <p:spPr>
          <a:xfrm rot="16200000">
            <a:off x="6345687" y="1659574"/>
            <a:ext cx="1244031" cy="1300844"/>
          </a:xfrm>
          <a:prstGeom prst="flowChartDisplay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Flowchart: Display 93">
            <a:extLst>
              <a:ext uri="{FF2B5EF4-FFF2-40B4-BE49-F238E27FC236}">
                <a16:creationId xmlns:a16="http://schemas.microsoft.com/office/drawing/2014/main" id="{F928EA39-BBE8-4344-BB5E-53882FF1BCAD}"/>
              </a:ext>
            </a:extLst>
          </p:cNvPr>
          <p:cNvSpPr/>
          <p:nvPr userDrawn="1"/>
        </p:nvSpPr>
        <p:spPr>
          <a:xfrm rot="16200000">
            <a:off x="9950188" y="1667534"/>
            <a:ext cx="1244031" cy="1300844"/>
          </a:xfrm>
          <a:prstGeom prst="flowChartDisplay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Title 100">
            <a:extLst>
              <a:ext uri="{FF2B5EF4-FFF2-40B4-BE49-F238E27FC236}">
                <a16:creationId xmlns:a16="http://schemas.microsoft.com/office/drawing/2014/main" id="{EEDEEBF1-BE8D-4827-92D8-0E2B566C8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359"/>
            <a:ext cx="10515600" cy="586247"/>
          </a:xfrm>
          <a:prstGeom prst="rect">
            <a:avLst/>
          </a:prstGeom>
        </p:spPr>
        <p:txBody>
          <a:bodyPr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3" name="Text Placeholder 102">
            <a:extLst>
              <a:ext uri="{FF2B5EF4-FFF2-40B4-BE49-F238E27FC236}">
                <a16:creationId xmlns:a16="http://schemas.microsoft.com/office/drawing/2014/main" id="{63350850-20C2-4D8E-95EA-1834A7F545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3450" y="1010900"/>
            <a:ext cx="1541463" cy="4762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4" name="Text Placeholder 102">
            <a:extLst>
              <a:ext uri="{FF2B5EF4-FFF2-40B4-BE49-F238E27FC236}">
                <a16:creationId xmlns:a16="http://schemas.microsoft.com/office/drawing/2014/main" id="{4350C57D-469C-4BE2-85CE-9521CDD31B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86999" y="961458"/>
            <a:ext cx="1541463" cy="4762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5" name="Text Placeholder 102">
            <a:extLst>
              <a:ext uri="{FF2B5EF4-FFF2-40B4-BE49-F238E27FC236}">
                <a16:creationId xmlns:a16="http://schemas.microsoft.com/office/drawing/2014/main" id="{BDE0B408-402F-4D66-A8A9-025C5C79EE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105349" y="944219"/>
            <a:ext cx="1541463" cy="4762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6" name="Text Placeholder 102">
            <a:extLst>
              <a:ext uri="{FF2B5EF4-FFF2-40B4-BE49-F238E27FC236}">
                <a16:creationId xmlns:a16="http://schemas.microsoft.com/office/drawing/2014/main" id="{F65F1089-8C8D-4B8A-91B4-5B0BE22A21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8635" y="6179838"/>
            <a:ext cx="1541463" cy="4762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7" name="Text Placeholder 102">
            <a:extLst>
              <a:ext uri="{FF2B5EF4-FFF2-40B4-BE49-F238E27FC236}">
                <a16:creationId xmlns:a16="http://schemas.microsoft.com/office/drawing/2014/main" id="{3FDDD9A8-6A11-41D7-AB3E-8EEFF4AEAA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44078" y="6181345"/>
            <a:ext cx="1541463" cy="4762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8" name="Text Placeholder 102">
            <a:extLst>
              <a:ext uri="{FF2B5EF4-FFF2-40B4-BE49-F238E27FC236}">
                <a16:creationId xmlns:a16="http://schemas.microsoft.com/office/drawing/2014/main" id="{5D44D2F1-A75D-489E-802C-EFD1FA7942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81163" y="6179838"/>
            <a:ext cx="1541463" cy="4762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9" name="Text Placeholder 102">
            <a:extLst>
              <a:ext uri="{FF2B5EF4-FFF2-40B4-BE49-F238E27FC236}">
                <a16:creationId xmlns:a16="http://schemas.microsoft.com/office/drawing/2014/main" id="{58FB0A14-5612-47DA-8D51-53FE47D48E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4666" y="1799678"/>
            <a:ext cx="1795819" cy="11570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0" name="Text Placeholder 102">
            <a:extLst>
              <a:ext uri="{FF2B5EF4-FFF2-40B4-BE49-F238E27FC236}">
                <a16:creationId xmlns:a16="http://schemas.microsoft.com/office/drawing/2014/main" id="{437AE5CE-B034-467F-8BD6-705D77D48B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33315" y="1769468"/>
            <a:ext cx="1795819" cy="11570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1" name="Text Placeholder 102">
            <a:extLst>
              <a:ext uri="{FF2B5EF4-FFF2-40B4-BE49-F238E27FC236}">
                <a16:creationId xmlns:a16="http://schemas.microsoft.com/office/drawing/2014/main" id="{0A73F1F0-BBE3-4850-AA5C-B440EFC476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37140" y="1789201"/>
            <a:ext cx="1795819" cy="11570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2" name="Text Placeholder 102">
            <a:extLst>
              <a:ext uri="{FF2B5EF4-FFF2-40B4-BE49-F238E27FC236}">
                <a16:creationId xmlns:a16="http://schemas.microsoft.com/office/drawing/2014/main" id="{4F36CB05-C62D-498F-A0D5-EDDA57844F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01001" y="4701339"/>
            <a:ext cx="1795819" cy="11570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3" name="Text Placeholder 102">
            <a:extLst>
              <a:ext uri="{FF2B5EF4-FFF2-40B4-BE49-F238E27FC236}">
                <a16:creationId xmlns:a16="http://schemas.microsoft.com/office/drawing/2014/main" id="{C8DC7013-0381-44B9-A3BA-AB21ECB086B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277" y="4708743"/>
            <a:ext cx="1795819" cy="11570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4" name="Text Placeholder 102">
            <a:extLst>
              <a:ext uri="{FF2B5EF4-FFF2-40B4-BE49-F238E27FC236}">
                <a16:creationId xmlns:a16="http://schemas.microsoft.com/office/drawing/2014/main" id="{47A57729-A03F-42A7-90E4-ECA54FE7BE0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816055" y="4681408"/>
            <a:ext cx="1795819" cy="11570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835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  <p:sldLayoutId id="2147483763" r:id="rId12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</p:spPr>
        <p:txBody>
          <a:bodyPr>
            <a:normAutofit/>
          </a:bodyPr>
          <a:lstStyle/>
          <a:p>
            <a:r>
              <a:rPr lang="en-US" dirty="0"/>
              <a:t>PNG Judicial SERVICE – DIGITAL INITIATIVES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468233"/>
          </a:xfrm>
        </p:spPr>
        <p:txBody>
          <a:bodyPr>
            <a:normAutofit/>
          </a:bodyPr>
          <a:lstStyle/>
          <a:p>
            <a:r>
              <a:rPr lang="en-NZ" dirty="0"/>
              <a:t>Alison Holt – e-Judiciary Adviser to the CHIEF JUSTICE </a:t>
            </a:r>
          </a:p>
          <a:p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Z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Z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Z"/>
          </a:p>
        </p:txBody>
      </p:sp>
      <p:pic>
        <p:nvPicPr>
          <p:cNvPr id="6" name="Picture 5" descr="abstract image">
            <a:extLst>
              <a:ext uri="{FF2B5EF4-FFF2-40B4-BE49-F238E27FC236}">
                <a16:creationId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733" y="3081867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402D7-56A0-D982-F408-ECF1DE85C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AF107-3A04-B10A-CB03-FFEC956CB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Introduction</a:t>
            </a:r>
          </a:p>
          <a:p>
            <a:r>
              <a:rPr lang="en-NZ" dirty="0"/>
              <a:t>Digital Initiatives:</a:t>
            </a:r>
          </a:p>
          <a:p>
            <a:pPr lvl="1"/>
            <a:r>
              <a:rPr lang="en-NZ" dirty="0"/>
              <a:t>Getting Connected</a:t>
            </a:r>
          </a:p>
          <a:p>
            <a:pPr lvl="1"/>
            <a:r>
              <a:rPr lang="en-NZ" dirty="0"/>
              <a:t>Building Digital Services and Solutions</a:t>
            </a:r>
          </a:p>
          <a:p>
            <a:pPr lvl="1"/>
            <a:r>
              <a:rPr lang="en-NZ" dirty="0"/>
              <a:t>Planning the Future</a:t>
            </a:r>
          </a:p>
          <a:p>
            <a:pPr marL="0" indent="0">
              <a:buNone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39372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4438B-0E7B-4E23-7A13-CE468D550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D5E76E-768C-7087-CF2E-9441BB3620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83729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AC7010-E3D3-4918-A868-DC22EC93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662" y="-105086"/>
            <a:ext cx="10515600" cy="586247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PNG Judicial service DIGITAL JOURNEY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5E860B-C8A0-3342-8586-B4C66DFC89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First Steps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EAEBE4EF-2430-A24C-ABB6-5E5964F75C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/>
          </p:nvPr>
        </p:nvSpPr>
        <p:spPr/>
        <p:txBody>
          <a:bodyPr>
            <a:noAutofit/>
          </a:bodyPr>
          <a:lstStyle/>
          <a:p>
            <a:r>
              <a:rPr lang="en-US" sz="900" b="1" dirty="0"/>
              <a:t>Case Docketing System (CDS)</a:t>
            </a:r>
          </a:p>
          <a:p>
            <a:r>
              <a:rPr lang="en-US" sz="900" b="1" dirty="0"/>
              <a:t>For The Record ( FTR)</a:t>
            </a:r>
          </a:p>
          <a:p>
            <a:r>
              <a:rPr lang="en-US" sz="900" b="1" dirty="0"/>
              <a:t>Sentencing Database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8063CF5C-2BAA-E44A-9E84-CEA9A57661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Case Management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A7AB859B-8CF9-8D4D-A518-21E9C19F57C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en-US" sz="900" b="1" dirty="0"/>
              <a:t>Integrated Criminal Case System Database  (ICCSD)</a:t>
            </a:r>
            <a:br>
              <a:rPr lang="en-US" sz="900" b="1" dirty="0"/>
            </a:br>
            <a:endParaRPr lang="en-US" sz="900" b="1" dirty="0"/>
          </a:p>
          <a:p>
            <a:r>
              <a:rPr lang="en-US" sz="900" b="1" dirty="0"/>
              <a:t>Integrated Case Management System – (IECMS)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A63B04-1C52-B642-8A2F-4F5A72FA71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Productivity Services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9F736ACE-BCE7-2045-9309-65BBE7DD29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33315" y="1769468"/>
            <a:ext cx="1795819" cy="1157005"/>
          </a:xfrm>
        </p:spPr>
        <p:txBody>
          <a:bodyPr>
            <a:normAutofit fontScale="47500" lnSpcReduction="20000"/>
          </a:bodyPr>
          <a:lstStyle/>
          <a:p>
            <a:r>
              <a:rPr lang="en-US" sz="1900" b="1" dirty="0"/>
              <a:t>Office 365</a:t>
            </a:r>
          </a:p>
          <a:p>
            <a:r>
              <a:rPr lang="en-US" sz="1900" b="1" dirty="0"/>
              <a:t>File Storage</a:t>
            </a:r>
          </a:p>
          <a:p>
            <a:r>
              <a:rPr lang="en-US" sz="1900" b="1" dirty="0"/>
              <a:t>Voice &amp; Video</a:t>
            </a:r>
          </a:p>
          <a:p>
            <a:r>
              <a:rPr lang="en-US" sz="1900" b="1" dirty="0"/>
              <a:t>JSIMS HR and Finance System</a:t>
            </a:r>
          </a:p>
          <a:p>
            <a:endParaRPr lang="en-US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7959166E-B357-7A4E-B46A-FC79B79F8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Connectivity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7FA71BB8-08DF-DC47-A3B4-3FD465540D5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en-US" sz="900" b="1" dirty="0"/>
              <a:t>Connectivity for PNG Judiciary</a:t>
            </a:r>
          </a:p>
          <a:p>
            <a:r>
              <a:rPr lang="en-US" sz="900" b="1" dirty="0"/>
              <a:t>Training for PNG &amp; Pacific Islands (PNGCJE)</a:t>
            </a:r>
          </a:p>
          <a:p>
            <a:r>
              <a:rPr lang="en-US" sz="900" b="1" dirty="0"/>
              <a:t>Virtual Hearings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7FE5BACF-AA18-4F41-9736-F37E9308CD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Digital Innovation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BD5DC25E-18EC-A546-B397-92A82B16A1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900" b="1" dirty="0"/>
              <a:t>Portal Apps</a:t>
            </a:r>
          </a:p>
          <a:p>
            <a:r>
              <a:rPr lang="en-US" sz="900" b="1" dirty="0"/>
              <a:t>Digital Bail &amp; Digital Twin</a:t>
            </a:r>
          </a:p>
          <a:p>
            <a:r>
              <a:rPr lang="en-US" sz="900" b="1" dirty="0"/>
              <a:t>AI, Sensors and Surveillance</a:t>
            </a:r>
          </a:p>
          <a:p>
            <a:r>
              <a:rPr lang="en-US" sz="900" b="1" dirty="0"/>
              <a:t>WNCC Infrastructure</a:t>
            </a:r>
          </a:p>
          <a:p>
            <a:r>
              <a:rPr lang="en-US" sz="900" b="1" dirty="0"/>
              <a:t>PNGLIN</a:t>
            </a:r>
            <a:endParaRPr lang="en-US" sz="900" dirty="0"/>
          </a:p>
          <a:p>
            <a:endParaRPr lang="en-US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67B75398-1CC8-4A42-869C-AE228B64E4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Intelligent Case Management 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2D471EEE-401E-CD4E-9D86-0A173726A4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en-US" sz="900" b="1" dirty="0"/>
              <a:t>Intelligent Case Management</a:t>
            </a:r>
          </a:p>
          <a:p>
            <a:r>
              <a:rPr lang="en-US" sz="900" b="1" dirty="0"/>
              <a:t>Cross Sector Services </a:t>
            </a:r>
          </a:p>
          <a:p>
            <a:r>
              <a:rPr lang="en-US" sz="900" b="1" dirty="0"/>
              <a:t>WNCC Fully Functional</a:t>
            </a:r>
          </a:p>
          <a:p>
            <a:r>
              <a:rPr lang="en-US" sz="900" b="1" dirty="0"/>
              <a:t>Agile Information Management</a:t>
            </a:r>
          </a:p>
        </p:txBody>
      </p:sp>
      <p:pic>
        <p:nvPicPr>
          <p:cNvPr id="6" name="Graphic 5" descr="Syncing cloud">
            <a:extLst>
              <a:ext uri="{FF2B5EF4-FFF2-40B4-BE49-F238E27FC236}">
                <a16:creationId xmlns:a16="http://schemas.microsoft.com/office/drawing/2014/main" id="{D7310ECA-7B41-1F41-8E9F-E46AD2DE9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0850" y="4830045"/>
            <a:ext cx="914400" cy="914400"/>
          </a:xfrm>
          <a:prstGeom prst="rect">
            <a:avLst/>
          </a:prstGeom>
        </p:spPr>
      </p:pic>
      <p:pic>
        <p:nvPicPr>
          <p:cNvPr id="8" name="Graphic 7" descr="Briefcase">
            <a:extLst>
              <a:ext uri="{FF2B5EF4-FFF2-40B4-BE49-F238E27FC236}">
                <a16:creationId xmlns:a16="http://schemas.microsoft.com/office/drawing/2014/main" id="{FD05C19D-44A0-8449-9E1B-79D9AD69DD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47227" y="1810255"/>
            <a:ext cx="914400" cy="914400"/>
          </a:xfrm>
          <a:prstGeom prst="rect">
            <a:avLst/>
          </a:prstGeom>
        </p:spPr>
      </p:pic>
      <p:pic>
        <p:nvPicPr>
          <p:cNvPr id="16" name="Graphic 15" descr="Satellite">
            <a:extLst>
              <a:ext uri="{FF2B5EF4-FFF2-40B4-BE49-F238E27FC236}">
                <a16:creationId xmlns:a16="http://schemas.microsoft.com/office/drawing/2014/main" id="{936321A6-1890-5E49-823C-71CF2AEC29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51052" y="1817137"/>
            <a:ext cx="914400" cy="914400"/>
          </a:xfrm>
          <a:prstGeom prst="rect">
            <a:avLst/>
          </a:prstGeom>
        </p:spPr>
      </p:pic>
      <p:pic>
        <p:nvPicPr>
          <p:cNvPr id="34" name="Graphic 33" descr="Books on shelf">
            <a:extLst>
              <a:ext uri="{FF2B5EF4-FFF2-40B4-BE49-F238E27FC236}">
                <a16:creationId xmlns:a16="http://schemas.microsoft.com/office/drawing/2014/main" id="{53C96316-BE6F-EE40-8D49-39A752B65C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90473" y="1796575"/>
            <a:ext cx="914400" cy="914400"/>
          </a:xfrm>
          <a:prstGeom prst="rect">
            <a:avLst/>
          </a:prstGeom>
        </p:spPr>
      </p:pic>
      <p:pic>
        <p:nvPicPr>
          <p:cNvPr id="36" name="Graphic 35" descr="Security camera">
            <a:extLst>
              <a:ext uri="{FF2B5EF4-FFF2-40B4-BE49-F238E27FC236}">
                <a16:creationId xmlns:a16="http://schemas.microsoft.com/office/drawing/2014/main" id="{8061D19F-DE00-CB49-B0D0-7A667EF5FC6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10626" y="4831512"/>
            <a:ext cx="914400" cy="914400"/>
          </a:xfrm>
          <a:prstGeom prst="rect">
            <a:avLst/>
          </a:prstGeom>
        </p:spPr>
      </p:pic>
      <p:pic>
        <p:nvPicPr>
          <p:cNvPr id="40" name="Graphic 39" descr="Dance steps">
            <a:extLst>
              <a:ext uri="{FF2B5EF4-FFF2-40B4-BE49-F238E27FC236}">
                <a16:creationId xmlns:a16="http://schemas.microsoft.com/office/drawing/2014/main" id="{8446CA10-C5AE-0D45-A1F8-CD2076769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91956" y="4830045"/>
            <a:ext cx="914400" cy="9144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FBE7F20-9519-EEE7-A02B-83198397904A}"/>
              </a:ext>
            </a:extLst>
          </p:cNvPr>
          <p:cNvCxnSpPr>
            <a:cxnSpLocks/>
          </p:cNvCxnSpPr>
          <p:nvPr/>
        </p:nvCxnSpPr>
        <p:spPr>
          <a:xfrm>
            <a:off x="3716996" y="828606"/>
            <a:ext cx="470891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5143ACE-D73A-8F0F-0D16-247C9641A6CB}"/>
              </a:ext>
            </a:extLst>
          </p:cNvPr>
          <p:cNvSpPr txBox="1"/>
          <p:nvPr/>
        </p:nvSpPr>
        <p:spPr>
          <a:xfrm>
            <a:off x="838200" y="3608659"/>
            <a:ext cx="580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G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7DDF838-3C6A-D323-F56F-A06C55825B02}"/>
              </a:ext>
            </a:extLst>
          </p:cNvPr>
          <p:cNvSpPr txBox="1"/>
          <p:nvPr/>
        </p:nvSpPr>
        <p:spPr>
          <a:xfrm>
            <a:off x="9816055" y="3589648"/>
            <a:ext cx="580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2026</a:t>
            </a:r>
            <a:endParaRPr kumimoji="0" lang="en-PG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3415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allAtOnce"/>
      <p:bldP spid="30" grpId="0" build="allAtOnce"/>
      <p:bldP spid="28" grpId="0" build="allAtOnce"/>
      <p:bldP spid="31" grpId="0" build="allAtOnce"/>
      <p:bldP spid="29" grpId="0" build="allAtOnce"/>
      <p:bldP spid="32" grpId="0" build="allAtOnce"/>
      <p:bldP spid="7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67311-68E6-E230-077C-D4D10AC4B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DIGITAL initiatives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457EF-41A5-8CDE-47FC-75547A0109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E-judiciary adviser to the Chief Justice</a:t>
            </a:r>
          </a:p>
        </p:txBody>
      </p:sp>
    </p:spTree>
    <p:extLst>
      <p:ext uri="{BB962C8B-B14F-4D97-AF65-F5344CB8AC3E}">
        <p14:creationId xmlns:p14="http://schemas.microsoft.com/office/powerpoint/2010/main" val="620348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D541204-B666-420C-9DF1-C06950D2F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AD48D9-3264-9E8D-50C6-ED359FD52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5"/>
            <a:ext cx="3424138" cy="1500131"/>
          </a:xfrm>
        </p:spPr>
        <p:txBody>
          <a:bodyPr>
            <a:normAutofit/>
          </a:bodyPr>
          <a:lstStyle/>
          <a:p>
            <a:r>
              <a:rPr lang="en-US" dirty="0"/>
              <a:t>SATELLITES, SENSORS &amp; SURVEILLANCE</a:t>
            </a:r>
            <a:endParaRPr lang="en-PG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0E6C8D-508A-44F8-BB9B-7911B0118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Z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4847AE-0FEA-43E8-8AA1-4169A6FDB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Z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487790A-E9D7-438A-90BB-9361BEF14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Z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79D8AE1E-46B5-DA8C-2D33-ACC87697D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414788"/>
            <a:ext cx="3424138" cy="3975776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191278-5838-F9D1-6E81-4D0E1A7D2F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76" r="4476"/>
          <a:stretch/>
        </p:blipFill>
        <p:spPr>
          <a:xfrm>
            <a:off x="4246850" y="641102"/>
            <a:ext cx="3702877" cy="5749462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6C749F-5C50-B2F4-35E6-162226F453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60" r="-2" b="-2"/>
          <a:stretch/>
        </p:blipFill>
        <p:spPr>
          <a:xfrm>
            <a:off x="8042589" y="641102"/>
            <a:ext cx="3702877" cy="2742178"/>
          </a:xfrm>
          <a:prstGeom prst="rect">
            <a:avLst/>
          </a:prstGeom>
        </p:spPr>
      </p:pic>
      <p:pic>
        <p:nvPicPr>
          <p:cNvPr id="4" name="Picture 3" descr="A satellite dish on a concrete base&#10;&#10;Description automatically generated">
            <a:extLst>
              <a:ext uri="{FF2B5EF4-FFF2-40B4-BE49-F238E27FC236}">
                <a16:creationId xmlns:a16="http://schemas.microsoft.com/office/drawing/2014/main" id="{B102CE39-6D03-272A-3A1A-89DCF261D14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894" r="1" b="32996"/>
          <a:stretch/>
        </p:blipFill>
        <p:spPr>
          <a:xfrm>
            <a:off x="8042146" y="3472185"/>
            <a:ext cx="3702877" cy="291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945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C3A91-8520-2103-90F9-BA380FF7E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</a:t>
            </a:r>
            <a:r>
              <a:rPr lang="en-US" dirty="0" err="1"/>
              <a:t>PORTAls</a:t>
            </a:r>
            <a:endParaRPr lang="en-PG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5F31B45-8576-3CF8-311B-30C6D7B3928C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4290864"/>
              </p:ext>
            </p:extLst>
          </p:nvPr>
        </p:nvGraphicFramePr>
        <p:xfrm>
          <a:off x="695492" y="2557544"/>
          <a:ext cx="2365100" cy="363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2811733" imgH="4320291" progId="AcroExch.Document.DC">
                  <p:embed/>
                </p:oleObj>
              </mc:Choice>
              <mc:Fallback>
                <p:oleObj name="Acrobat Document" r:id="rId3" imgW="2811733" imgH="4320291" progId="AcroExch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37F59A97-03D4-B6ED-E167-C24F83ADFA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5492" y="2557544"/>
                        <a:ext cx="2365100" cy="3633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screenshot of a phone&#10;&#10;Description automatically generated">
            <a:extLst>
              <a:ext uri="{FF2B5EF4-FFF2-40B4-BE49-F238E27FC236}">
                <a16:creationId xmlns:a16="http://schemas.microsoft.com/office/drawing/2014/main" id="{12981188-CD2F-6FA3-3863-305769E56F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4738" y="2051355"/>
            <a:ext cx="2143124" cy="46461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17FA90-671A-5150-E164-5B95AEE2A9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7994" y="2051355"/>
            <a:ext cx="5340335" cy="3252625"/>
          </a:xfrm>
          <a:prstGeom prst="rect">
            <a:avLst/>
          </a:prstGeom>
        </p:spPr>
      </p:pic>
      <p:pic>
        <p:nvPicPr>
          <p:cNvPr id="3" name="Content Placeholder 5" descr="A purple rectangular object with white text&#10;&#10;Description automatically generated">
            <a:extLst>
              <a:ext uri="{FF2B5EF4-FFF2-40B4-BE49-F238E27FC236}">
                <a16:creationId xmlns:a16="http://schemas.microsoft.com/office/drawing/2014/main" id="{8AD52198-7AEE-0446-AF4F-636BB15756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7262" y="4936926"/>
            <a:ext cx="3424238" cy="1389461"/>
          </a:xfrm>
          <a:prstGeom prst="rect">
            <a:avLst/>
          </a:prstGeom>
        </p:spPr>
      </p:pic>
      <p:pic>
        <p:nvPicPr>
          <p:cNvPr id="9" name="Picture 8" descr="A cell phone with a collar&#10;&#10;Description automatically generated">
            <a:extLst>
              <a:ext uri="{FF2B5EF4-FFF2-40B4-BE49-F238E27FC236}">
                <a16:creationId xmlns:a16="http://schemas.microsoft.com/office/drawing/2014/main" id="{4179033D-99A9-3B69-604B-19A59C24E1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4875274"/>
            <a:ext cx="1822244" cy="182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248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D541204-B666-420C-9DF1-C06950D2F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3B4DD9-B4B1-7B7C-A514-F92880874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5"/>
            <a:ext cx="3424138" cy="1500131"/>
          </a:xfrm>
        </p:spPr>
        <p:txBody>
          <a:bodyPr>
            <a:normAutofit/>
          </a:bodyPr>
          <a:lstStyle/>
          <a:p>
            <a:r>
              <a:rPr lang="en-US"/>
              <a:t>Digital bail</a:t>
            </a:r>
            <a:endParaRPr lang="en-PG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0E6C8D-508A-44F8-BB9B-7911B0118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Z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4847AE-0FEA-43E8-8AA1-4169A6FDB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Z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87790A-E9D7-438A-90BB-9361BEF14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Z"/>
          </a:p>
        </p:txBody>
      </p:sp>
      <p:pic>
        <p:nvPicPr>
          <p:cNvPr id="5" name="Picture 4" descr="A close-up of a camera&#10;&#10;Description automatically generated with low confidence">
            <a:extLst>
              <a:ext uri="{FF2B5EF4-FFF2-40B4-BE49-F238E27FC236}">
                <a16:creationId xmlns:a16="http://schemas.microsoft.com/office/drawing/2014/main" id="{CA8C16DB-CAC7-006B-D142-D845E4CC30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3" r="29439"/>
          <a:stretch/>
        </p:blipFill>
        <p:spPr>
          <a:xfrm>
            <a:off x="4246850" y="641103"/>
            <a:ext cx="3702877" cy="5749462"/>
          </a:xfrm>
          <a:prstGeom prst="rect">
            <a:avLst/>
          </a:prstGeom>
        </p:spPr>
      </p:pic>
      <p:pic>
        <p:nvPicPr>
          <p:cNvPr id="4" name="Content Placeholder 4" descr="Graphical user interface, map">
            <a:extLst>
              <a:ext uri="{FF2B5EF4-FFF2-40B4-BE49-F238E27FC236}">
                <a16:creationId xmlns:a16="http://schemas.microsoft.com/office/drawing/2014/main" id="{7D014B67-F137-48E7-DD1E-6148377B1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4" r="36241"/>
          <a:stretch/>
        </p:blipFill>
        <p:spPr>
          <a:xfrm>
            <a:off x="8042589" y="641102"/>
            <a:ext cx="3702877" cy="5749462"/>
          </a:xfrm>
          <a:prstGeom prst="rect">
            <a:avLst/>
          </a:prstGeom>
        </p:spPr>
      </p:pic>
      <p:pic>
        <p:nvPicPr>
          <p:cNvPr id="21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6FD664B-F10A-B106-0766-9B20941451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33" y="2591472"/>
            <a:ext cx="3916592" cy="1452896"/>
          </a:xfrm>
          <a:prstGeom prst="rect">
            <a:avLst/>
          </a:prstGeom>
        </p:spPr>
      </p:pic>
      <p:pic>
        <p:nvPicPr>
          <p:cNvPr id="23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34A832C-2AB7-0074-DC65-912D63F944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34" y="4937492"/>
            <a:ext cx="6611492" cy="133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38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A772A1F6-DDFB-4668-6F32-F1F931CEC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30" y="2924452"/>
            <a:ext cx="7886883" cy="36337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3AC35-8579-D080-672C-EAED6BC23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Twin and AI</a:t>
            </a:r>
            <a:endParaRPr lang="en-PG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B91C99-2FD1-A093-C0A0-CB6B809FF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3014632"/>
            <a:ext cx="11029615" cy="3634486"/>
          </a:xfrm>
        </p:spPr>
        <p:txBody>
          <a:bodyPr/>
          <a:lstStyle/>
          <a:p>
            <a:endParaRPr lang="en-NZ" dirty="0"/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728B3BDF-B026-545B-AFF4-5F1373F017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8757" y="1981056"/>
            <a:ext cx="8573243" cy="35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098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47359-5837-BBD3-5787-515230A8AD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  <a:endParaRPr lang="en-P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4A70C8-6D3C-E331-6FDA-8DD7751220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281916166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05B57E4173A34F857DDBE166E26475" ma:contentTypeVersion="16" ma:contentTypeDescription="Create a new document." ma:contentTypeScope="" ma:versionID="f01819155d2f04c1bfcc13d8ec7c5788">
  <xsd:schema xmlns:xsd="http://www.w3.org/2001/XMLSchema" xmlns:xs="http://www.w3.org/2001/XMLSchema" xmlns:p="http://schemas.microsoft.com/office/2006/metadata/properties" xmlns:ns3="a978c2af-f66d-4409-94a5-6752cb524b9c" xmlns:ns4="63dab52d-cc4c-41dc-ac89-fe91134b3ac1" targetNamespace="http://schemas.microsoft.com/office/2006/metadata/properties" ma:root="true" ma:fieldsID="d2e88107964e6f0a468b447148901f86" ns3:_="" ns4:_="">
    <xsd:import namespace="a978c2af-f66d-4409-94a5-6752cb524b9c"/>
    <xsd:import namespace="63dab52d-cc4c-41dc-ac89-fe91134b3ac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ObjectDetectorVersions" minOccurs="0"/>
                <xsd:element ref="ns4:MediaServiceGenerationTime" minOccurs="0"/>
                <xsd:element ref="ns4:MediaServiceEventHashCode" minOccurs="0"/>
                <xsd:element ref="ns4:MediaServiceSearchProperties" minOccurs="0"/>
                <xsd:element ref="ns4:_activity" minOccurs="0"/>
                <xsd:element ref="ns4:MediaServiceSystemTag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78c2af-f66d-4409-94a5-6752cb524b9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dab52d-cc4c-41dc-ac89-fe91134b3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3dab52d-cc4c-41dc-ac89-fe91134b3ac1" xsi:nil="true"/>
  </documentManagement>
</p:properties>
</file>

<file path=customXml/itemProps1.xml><?xml version="1.0" encoding="utf-8"?>
<ds:datastoreItem xmlns:ds="http://schemas.openxmlformats.org/officeDocument/2006/customXml" ds:itemID="{4E7CB6E3-D365-497A-98C9-750937672F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78c2af-f66d-4409-94a5-6752cb524b9c"/>
    <ds:schemaRef ds:uri="63dab52d-cc4c-41dc-ac89-fe91134b3a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7BD4C1-B6B1-4715-ABF9-E660A51A4E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289AE2-D2AE-49D1-AFAC-3A79F6794255}">
  <ds:schemaRefs>
    <ds:schemaRef ds:uri="http://schemas.microsoft.com/office/2006/documentManagement/types"/>
    <ds:schemaRef ds:uri="http://schemas.microsoft.com/office/2006/metadata/properties"/>
    <ds:schemaRef ds:uri="63dab52d-cc4c-41dc-ac89-fe91134b3ac1"/>
    <ds:schemaRef ds:uri="http://purl.org/dc/dcmitype/"/>
    <ds:schemaRef ds:uri="http://schemas.microsoft.com/office/infopath/2007/PartnerControls"/>
    <ds:schemaRef ds:uri="a978c2af-f66d-4409-94a5-6752cb524b9c"/>
    <ds:schemaRef ds:uri="http://www.w3.org/XML/1998/namespace"/>
    <ds:schemaRef ds:uri="http://purl.org/dc/elements/1.1/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{B29A0D5A-76A0-447E-87D2-38E986E09800}tf33552983_win32</Template>
  <TotalTime>7686</TotalTime>
  <Words>486</Words>
  <Application>Microsoft Office PowerPoint</Application>
  <PresentationFormat>Widescreen</PresentationFormat>
  <Paragraphs>97</Paragraphs>
  <Slides>10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Aptos</vt:lpstr>
      <vt:lpstr>Arial</vt:lpstr>
      <vt:lpstr>Calibri</vt:lpstr>
      <vt:lpstr>Franklin Gothic Book</vt:lpstr>
      <vt:lpstr>Franklin Gothic Demi</vt:lpstr>
      <vt:lpstr>Wingdings 2</vt:lpstr>
      <vt:lpstr>DividendVTI</vt:lpstr>
      <vt:lpstr>Acrobat Document</vt:lpstr>
      <vt:lpstr>PNG Judicial SERVICE – DIGITAL INITIATIVES</vt:lpstr>
      <vt:lpstr>Agenda</vt:lpstr>
      <vt:lpstr>INTRODUCTION</vt:lpstr>
      <vt:lpstr>PNG Judicial service DIGITAL JOURNEY</vt:lpstr>
      <vt:lpstr>DIGITAL initiatives</vt:lpstr>
      <vt:lpstr>SATELLITES, SENSORS &amp; SURVEILLANCE</vt:lpstr>
      <vt:lpstr>INFORMATION PORTAls</vt:lpstr>
      <vt:lpstr>Digital bail</vt:lpstr>
      <vt:lpstr>Digital Twin and AI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PNG Judicial SERVICE – DIGITAL INITIATIVES</dc:title>
  <dc:creator>Alison Holt</dc:creator>
  <cp:lastModifiedBy>Alison Holt</cp:lastModifiedBy>
  <cp:revision>34</cp:revision>
  <dcterms:created xsi:type="dcterms:W3CDTF">2024-07-31T01:04:26Z</dcterms:created>
  <dcterms:modified xsi:type="dcterms:W3CDTF">2024-10-01T22:23:56Z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0x010100E205B57E4173A34F857DDBE166E26475</vt:lpwstr>
  </property>
</Properties>
</file>