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9" r:id="rId2"/>
    <p:sldId id="257" r:id="rId3"/>
    <p:sldId id="278" r:id="rId4"/>
    <p:sldId id="308" r:id="rId5"/>
    <p:sldId id="310" r:id="rId6"/>
    <p:sldId id="266" r:id="rId7"/>
    <p:sldId id="311" r:id="rId8"/>
    <p:sldId id="313" r:id="rId9"/>
    <p:sldId id="314" r:id="rId10"/>
    <p:sldId id="297" r:id="rId11"/>
    <p:sldId id="312" r:id="rId12"/>
  </p:sldIdLst>
  <p:sldSz cx="9144000" cy="6858000" type="screen4x3"/>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0"/>
    <p:restoredTop sz="0"/>
  </p:normalViewPr>
  <p:slideViewPr>
    <p:cSldViewPr>
      <p:cViewPr varScale="1">
        <p:scale>
          <a:sx n="70" d="100"/>
          <a:sy n="70" d="100"/>
        </p:scale>
        <p:origin x="1368" y="60"/>
      </p:cViewPr>
      <p:guideLst/>
    </p:cSldViewPr>
  </p:slideViewPr>
  <p:notesTextViewPr>
    <p:cViewPr>
      <p:scale>
        <a:sx n="1" d="1"/>
        <a:sy n="1" d="1"/>
      </p:scale>
      <p:origin x="0" y="0"/>
    </p:cViewPr>
  </p:notesTextViewPr>
  <p:sorterViewPr>
    <p:cViewPr>
      <p:scale>
        <a:sx n="100" d="100"/>
        <a:sy n="100" d="100"/>
      </p:scale>
      <p:origin x="0" y="-3978"/>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2357" y="2220686"/>
            <a:ext cx="9143988" cy="21044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a:p>
        </p:txBody>
      </p:sp>
      <p:sp>
        <p:nvSpPr>
          <p:cNvPr id="8" name="Rectangle 7"/>
          <p:cNvSpPr/>
          <p:nvPr/>
        </p:nvSpPr>
        <p:spPr>
          <a:xfrm>
            <a:off x="12" y="6334316"/>
            <a:ext cx="9141619" cy="64008"/>
          </a:xfrm>
          <a:prstGeom prst="rect">
            <a:avLst/>
          </a:prstGeom>
          <a:solidFill>
            <a:srgbClr val="891A1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a:p>
        </p:txBody>
      </p:sp>
      <p:sp>
        <p:nvSpPr>
          <p:cNvPr id="2" name="Title 1"/>
          <p:cNvSpPr>
            <a:spLocks noGrp="1"/>
          </p:cNvSpPr>
          <p:nvPr>
            <p:ph type="ctrTitle" hasCustomPrompt="1"/>
          </p:nvPr>
        </p:nvSpPr>
        <p:spPr>
          <a:xfrm>
            <a:off x="822960" y="758952"/>
            <a:ext cx="7543800" cy="3566160"/>
          </a:xfrm>
          <a:ln>
            <a:noFill/>
          </a:ln>
        </p:spPr>
        <p:txBody>
          <a:bodyPr anchor="b">
            <a:normAutofit/>
          </a:bodyPr>
          <a:lstStyle>
            <a:lvl1pPr algn="l">
              <a:lnSpc>
                <a:spcPct val="85000"/>
              </a:lnSpc>
              <a:defRPr sz="7200" spc="-50" baseline="0">
                <a:solidFill>
                  <a:schemeClr val="bg1"/>
                </a:solidFill>
              </a:defRPr>
            </a:lvl1pPr>
          </a:lstStyle>
          <a:p>
            <a:r>
              <a:rPr lang="en-AU"/>
              <a:t>Master title style</a:t>
            </a:r>
            <a:endParaRPr lang="en-US"/>
          </a:p>
        </p:txBody>
      </p:sp>
      <p:sp>
        <p:nvSpPr>
          <p:cNvPr id="3" name="Subtitle 2"/>
          <p:cNvSpPr>
            <a:spLocks noGrp="1"/>
          </p:cNvSpPr>
          <p:nvPr>
            <p:ph type="subTitle" idx="1" hasCustomPrompt="1"/>
          </p:nvPr>
        </p:nvSpPr>
        <p:spPr>
          <a:xfrm>
            <a:off x="825038" y="4455621"/>
            <a:ext cx="7543800" cy="435176"/>
          </a:xfrm>
          <a:ln>
            <a:noFill/>
          </a:ln>
        </p:spPr>
        <p:txBody>
          <a:bodyPr lIns="91440" rIns="91440">
            <a:normAutofit/>
          </a:bodyPr>
          <a:lstStyle>
            <a:lvl1pPr marL="0" indent="0" algn="l">
              <a:buNone/>
              <a:defRPr sz="2400" cap="all" spc="200" baseline="0">
                <a:solidFill>
                  <a:schemeClr val="tx2"/>
                </a:solidFill>
                <a:latin typeface="Franklin Gothic Medium" charset="0"/>
                <a:ea typeface="Franklin Gothic Medium" charset="0"/>
                <a:cs typeface="Franklin Gothic Medium"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AU"/>
              <a:t>Master subtitle style</a:t>
            </a:r>
            <a:endParaRPr lang="en-US"/>
          </a:p>
        </p:txBody>
      </p:sp>
      <p:pic>
        <p:nvPicPr>
          <p:cNvPr id="11" name="Picture 10"/>
          <p:cNvPicPr/>
          <p:nvPr userDrawn="1"/>
        </p:nvPicPr>
        <p:blipFill>
          <a:blip r:embed="rId2"/>
          <a:stretch>
            <a:fillRect/>
          </a:stretch>
        </p:blipFill>
        <p:spPr>
          <a:xfrm>
            <a:off x="822960" y="756476"/>
            <a:ext cx="3621405" cy="898525"/>
          </a:xfrm>
          <a:prstGeom prst="rect">
            <a:avLst/>
          </a:prstGeom>
        </p:spPr>
      </p:pic>
      <p:sp>
        <p:nvSpPr>
          <p:cNvPr id="13" name="Subtitle 2"/>
          <p:cNvSpPr txBox="1"/>
          <p:nvPr userDrawn="1"/>
        </p:nvSpPr>
        <p:spPr>
          <a:xfrm>
            <a:off x="797737" y="5325561"/>
            <a:ext cx="7543800" cy="435176"/>
          </a:xfrm>
          <a:prstGeom prst="rect">
            <a:avLst/>
          </a:prstGeom>
          <a:ln>
            <a:noFill/>
          </a:ln>
        </p:spPr>
        <p:txBody>
          <a:bodyPr vert="horz" lIns="91440" tIns="45720" rIns="91440" bIns="45720" rtlCol="0">
            <a:normAutofit/>
          </a:bodyPr>
          <a:lstStyle>
            <a:defPPr>
              <a:defRPr lang="en-US"/>
            </a:defPPr>
            <a:lvl1pPr marL="0" indent="0" algn="l" defTabSz="914400" rtl="0" eaLnBrk="1" latinLnBrk="0" hangingPunct="1">
              <a:lnSpc>
                <a:spcPct val="90000"/>
              </a:lnSpc>
              <a:spcBef>
                <a:spcPts val="1200"/>
              </a:spcBef>
              <a:spcAft>
                <a:spcPts val="200"/>
              </a:spcAft>
              <a:buClr>
                <a:schemeClr val="accent1"/>
              </a:buClr>
              <a:buSzTx/>
              <a:buFont typeface="Calibri" panose="020F0502020204030204" pitchFamily="34" charset="0"/>
              <a:buNone/>
              <a:defRPr sz="2400" kern="1200" cap="all" spc="200" baseline="0">
                <a:solidFill>
                  <a:schemeClr val="tx2"/>
                </a:solidFill>
                <a:latin typeface="Franklin Gothic Medium" charset="0"/>
                <a:ea typeface="Franklin Gothic Medium" charset="0"/>
                <a:cs typeface="Franklin Gothic Medium" charset="0"/>
              </a:defRPr>
            </a:lvl1pPr>
            <a:lvl2pPr marL="4572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400" kern="1200">
                <a:solidFill>
                  <a:schemeClr val="tx1">
                    <a:lumMod val="75000"/>
                    <a:lumOff val="25000"/>
                  </a:schemeClr>
                </a:solidFill>
                <a:latin typeface="Franklin Gothic Book" charset="0"/>
                <a:ea typeface="Franklin Gothic Book" charset="0"/>
                <a:cs typeface="Franklin Gothic Book" charset="0"/>
              </a:defRPr>
            </a:lvl2pPr>
            <a:lvl3pPr marL="9144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400" kern="1200">
                <a:solidFill>
                  <a:schemeClr val="tx1">
                    <a:lumMod val="75000"/>
                    <a:lumOff val="25000"/>
                  </a:schemeClr>
                </a:solidFill>
                <a:latin typeface="Franklin Gothic Book" charset="0"/>
                <a:ea typeface="Franklin Gothic Book" charset="0"/>
                <a:cs typeface="Franklin Gothic Book" charset="0"/>
              </a:defRPr>
            </a:lvl3pPr>
            <a:lvl4pPr marL="13716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Franklin Gothic Book" charset="0"/>
                <a:ea typeface="Franklin Gothic Book" charset="0"/>
                <a:cs typeface="Franklin Gothic Book" charset="0"/>
              </a:defRPr>
            </a:lvl4pPr>
            <a:lvl5pPr marL="18288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Franklin Gothic Book" charset="0"/>
                <a:ea typeface="Franklin Gothic Book" charset="0"/>
                <a:cs typeface="Franklin Gothic Book" charset="0"/>
              </a:defRPr>
            </a:lvl5pPr>
            <a:lvl6pPr marL="22860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mn-lt"/>
                <a:ea typeface="+mn-ea"/>
                <a:cs typeface="+mn-cs"/>
              </a:defRPr>
            </a:lvl9pPr>
          </a:lstStyle>
          <a:p>
            <a:r>
              <a:rPr lang="en-AU" sz="1800" cap="none" spc="100" baseline="0">
                <a:solidFill>
                  <a:schemeClr val="tx1"/>
                </a:solidFill>
              </a:rPr>
              <a:t>Name of presenter</a:t>
            </a:r>
            <a:endParaRPr lang="en-US" sz="1800" cap="none" spc="100" baseline="0">
              <a:solidFill>
                <a:schemeClr val="tx1"/>
              </a:solidFill>
            </a:endParaRPr>
          </a:p>
        </p:txBody>
      </p:sp>
      <p:sp>
        <p:nvSpPr>
          <p:cNvPr id="14" name="TextBox 13"/>
          <p:cNvSpPr txBox="1"/>
          <p:nvPr userDrawn="1"/>
        </p:nvSpPr>
        <p:spPr>
          <a:xfrm>
            <a:off x="822960" y="6398324"/>
            <a:ext cx="7518577" cy="369332"/>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1800" i="1" spc="200" baseline="0">
                <a:solidFill>
                  <a:schemeClr val="bg2"/>
                </a:solidFill>
                <a:latin typeface="Minion Pro Medium" charset="0"/>
                <a:ea typeface="Minion Pro Medium" charset="0"/>
                <a:cs typeface="Minion Pro Medium" charset="0"/>
              </a:rPr>
              <a:t>Inquire     Inform     Influence</a:t>
            </a:r>
          </a:p>
        </p:txBody>
      </p:sp>
    </p:spTree>
    <p:extLst>
      <p:ext uri="{BB962C8B-B14F-4D97-AF65-F5344CB8AC3E}">
        <p14:creationId xmlns:p14="http://schemas.microsoft.com/office/powerpoint/2010/main" val="20570724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AU"/>
              <a:t>Master title style</a:t>
            </a:r>
            <a:endParaRPr lang="en-US"/>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lvl1pPr>
              <a:defRPr>
                <a:latin typeface="Franklin Gothic Medium" charset="0"/>
                <a:ea typeface="Franklin Gothic Medium" charset="0"/>
                <a:cs typeface="Franklin Gothic Medium" charset="0"/>
              </a:defRPr>
            </a:lvl1pPr>
          </a:lstStyle>
          <a:p>
            <a:fld id="{985BDBC7-76D6-0B49-8882-D0C1595DA9C0}" type="datetimeFigureOut">
              <a:rPr lang="en-US" smtClean="0"/>
              <a:t>10/3/2024</a:t>
            </a:fld>
            <a:endParaRPr lang="en-US"/>
          </a:p>
        </p:txBody>
      </p:sp>
      <p:sp>
        <p:nvSpPr>
          <p:cNvPr id="5" name="Footer Placeholder 4"/>
          <p:cNvSpPr>
            <a:spLocks noGrp="1"/>
          </p:cNvSpPr>
          <p:nvPr>
            <p:ph type="ftr" sz="quarter" idx="11"/>
          </p:nvPr>
        </p:nvSpPr>
        <p:spPr/>
        <p:txBody>
          <a:bodyPr/>
          <a:lstStyle>
            <a:lvl1pPr>
              <a:defRPr b="0" i="0">
                <a:latin typeface="Franklin Gothic Medium" charset="0"/>
                <a:ea typeface="Franklin Gothic Medium" charset="0"/>
                <a:cs typeface="Franklin Gothic Medium" charset="0"/>
              </a:defRPr>
            </a:lvl1pPr>
          </a:lstStyle>
          <a:p>
            <a:endParaRPr lang="en-US"/>
          </a:p>
        </p:txBody>
      </p:sp>
      <p:sp>
        <p:nvSpPr>
          <p:cNvPr id="6" name="Slide Number Placeholder 5"/>
          <p:cNvSpPr>
            <a:spLocks noGrp="1"/>
          </p:cNvSpPr>
          <p:nvPr>
            <p:ph type="sldNum" sz="quarter" idx="12"/>
          </p:nvPr>
        </p:nvSpPr>
        <p:spPr/>
        <p:txBody>
          <a:bodyPr/>
          <a:lstStyle>
            <a:lvl1pPr>
              <a:defRPr b="0" i="0">
                <a:latin typeface="Franklin Gothic Medium" charset="0"/>
                <a:ea typeface="Franklin Gothic Medium" charset="0"/>
                <a:cs typeface="Franklin Gothic Medium" charset="0"/>
              </a:defRPr>
            </a:lvl1pPr>
          </a:lstStyle>
          <a:p>
            <a:fld id="{3F84F23B-AC95-DB49-899D-CEF200A1D79C}" type="slidenum">
              <a:rPr lang="en-US" smtClean="0"/>
              <a:t>‹#›</a:t>
            </a:fld>
            <a:endParaRPr lang="en-US"/>
          </a:p>
        </p:txBody>
      </p:sp>
    </p:spTree>
    <p:extLst>
      <p:ext uri="{BB962C8B-B14F-4D97-AF65-F5344CB8AC3E}">
        <p14:creationId xmlns:p14="http://schemas.microsoft.com/office/powerpoint/2010/main" val="202044507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822960" y="286604"/>
            <a:ext cx="7543800" cy="1450757"/>
          </a:xfrm>
        </p:spPr>
        <p:txBody>
          <a:bodyPr/>
          <a:lstStyle/>
          <a:p>
            <a:r>
              <a:rPr lang="en-AU"/>
              <a:t>Master title style</a:t>
            </a:r>
            <a:endParaRPr lang="en-US"/>
          </a:p>
        </p:txBody>
      </p:sp>
      <p:sp>
        <p:nvSpPr>
          <p:cNvPr id="3" name="Content Placeholder 2"/>
          <p:cNvSpPr>
            <a:spLocks noGrp="1"/>
          </p:cNvSpPr>
          <p:nvPr>
            <p:ph sz="half" idx="1" hasCustomPrompt="1"/>
          </p:nvPr>
        </p:nvSpPr>
        <p:spPr>
          <a:xfrm>
            <a:off x="822960" y="1845734"/>
            <a:ext cx="3703320" cy="4023360"/>
          </a:xfrm>
        </p:spPr>
        <p:txBody>
          <a:bodyPr/>
          <a:lstStyle/>
          <a:p>
            <a:pPr lvl="0"/>
            <a:r>
              <a:rPr lang="en-AU"/>
              <a:t>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hasCustomPrompt="1"/>
          </p:nvPr>
        </p:nvSpPr>
        <p:spPr>
          <a:xfrm>
            <a:off x="4663440" y="1845736"/>
            <a:ext cx="3703320" cy="4023359"/>
          </a:xfrm>
        </p:spPr>
        <p:txBody>
          <a:bodyPr/>
          <a:lstStyle/>
          <a:p>
            <a:pPr lvl="0"/>
            <a:r>
              <a:rPr lang="en-AU"/>
              <a:t>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4"/>
          <p:cNvSpPr>
            <a:spLocks noGrp="1"/>
          </p:cNvSpPr>
          <p:nvPr>
            <p:ph type="dt" sz="half" idx="10"/>
          </p:nvPr>
        </p:nvSpPr>
        <p:spPr/>
        <p:txBody>
          <a:bodyPr/>
          <a:lstStyle/>
          <a:p>
            <a:fld id="{985BDBC7-76D6-0B49-8882-D0C1595DA9C0}" type="datetimeFigureOut">
              <a:rPr lang="en-US" smtClean="0"/>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84F23B-AC95-DB49-899D-CEF200A1D79C}" type="slidenum">
              <a:rPr lang="en-US" smtClean="0"/>
              <a:t>‹#›</a:t>
            </a:fld>
            <a:endParaRPr lang="en-US"/>
          </a:p>
        </p:txBody>
      </p:sp>
    </p:spTree>
    <p:extLst>
      <p:ext uri="{BB962C8B-B14F-4D97-AF65-F5344CB8AC3E}">
        <p14:creationId xmlns:p14="http://schemas.microsoft.com/office/powerpoint/2010/main" val="134189165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822960" y="286604"/>
            <a:ext cx="7543800" cy="1450757"/>
          </a:xfrm>
        </p:spPr>
        <p:txBody>
          <a:bodyPr/>
          <a:lstStyle/>
          <a:p>
            <a:r>
              <a:rPr lang="en-AU"/>
              <a:t>Master title style</a:t>
            </a:r>
            <a:endParaRPr lang="en-US"/>
          </a:p>
        </p:txBody>
      </p:sp>
      <p:sp>
        <p:nvSpPr>
          <p:cNvPr id="3" name="Text Placeholder 2"/>
          <p:cNvSpPr>
            <a:spLocks noGrp="1"/>
          </p:cNvSpPr>
          <p:nvPr>
            <p:ph type="body" idx="1" hasCustomPrompt="1"/>
          </p:nvPr>
        </p:nvSpPr>
        <p:spPr>
          <a:xfrm>
            <a:off x="822960" y="1846052"/>
            <a:ext cx="3703320" cy="736282"/>
          </a:xfrm>
        </p:spPr>
        <p:txBody>
          <a:bodyPr lIns="91440" rIns="91440" anchor="ctr">
            <a:normAutofit/>
          </a:bodyPr>
          <a:lstStyle>
            <a:lvl1pPr marL="0" indent="0">
              <a:buNone/>
              <a:defRPr sz="2000" b="0" cap="all" baseline="0">
                <a:solidFill>
                  <a:schemeClr val="tx2"/>
                </a:solidFill>
                <a:latin typeface="Franklin Gothic Medium" charset="0"/>
                <a:ea typeface="Franklin Gothic Medium" charset="0"/>
                <a:cs typeface="Franklin Gothic Medium"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Master text styles</a:t>
            </a:r>
          </a:p>
        </p:txBody>
      </p:sp>
      <p:sp>
        <p:nvSpPr>
          <p:cNvPr id="4" name="Content Placeholder 3"/>
          <p:cNvSpPr>
            <a:spLocks noGrp="1"/>
          </p:cNvSpPr>
          <p:nvPr>
            <p:ph sz="half" idx="2" hasCustomPrompt="1"/>
          </p:nvPr>
        </p:nvSpPr>
        <p:spPr>
          <a:xfrm>
            <a:off x="822960" y="2582334"/>
            <a:ext cx="3703320" cy="3286760"/>
          </a:xfrm>
        </p:spPr>
        <p:txBody>
          <a:bodyPr/>
          <a:lstStyle/>
          <a:p>
            <a:pPr lvl="0"/>
            <a:r>
              <a:rPr lang="en-AU"/>
              <a:t>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hasCustomPrompt="1"/>
          </p:nvPr>
        </p:nvSpPr>
        <p:spPr>
          <a:xfrm>
            <a:off x="4663440" y="1846052"/>
            <a:ext cx="3703320" cy="736282"/>
          </a:xfrm>
        </p:spPr>
        <p:txBody>
          <a:bodyPr lIns="91440" rIns="91440" anchor="ctr">
            <a:normAutofit/>
          </a:bodyPr>
          <a:lstStyle>
            <a:lvl1pPr marL="0" indent="0">
              <a:buNone/>
              <a:defRPr sz="2000" b="0" cap="all" baseline="0">
                <a:solidFill>
                  <a:schemeClr val="tx2"/>
                </a:solidFill>
                <a:latin typeface="Franklin Gothic Medium" charset="0"/>
                <a:ea typeface="Franklin Gothic Medium" charset="0"/>
                <a:cs typeface="Franklin Gothic Medium"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Master text styles</a:t>
            </a:r>
          </a:p>
        </p:txBody>
      </p:sp>
      <p:sp>
        <p:nvSpPr>
          <p:cNvPr id="6" name="Content Placeholder 5"/>
          <p:cNvSpPr>
            <a:spLocks noGrp="1"/>
          </p:cNvSpPr>
          <p:nvPr>
            <p:ph sz="quarter" idx="4" hasCustomPrompt="1"/>
          </p:nvPr>
        </p:nvSpPr>
        <p:spPr>
          <a:xfrm>
            <a:off x="4663440" y="2582334"/>
            <a:ext cx="3703320" cy="3286760"/>
          </a:xfrm>
        </p:spPr>
        <p:txBody>
          <a:bodyPr/>
          <a:lstStyle/>
          <a:p>
            <a:pPr lvl="0"/>
            <a:r>
              <a:rPr lang="en-AU"/>
              <a:t>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6"/>
          <p:cNvSpPr>
            <a:spLocks noGrp="1"/>
          </p:cNvSpPr>
          <p:nvPr>
            <p:ph type="dt" sz="half" idx="10"/>
          </p:nvPr>
        </p:nvSpPr>
        <p:spPr/>
        <p:txBody>
          <a:bodyPr/>
          <a:lstStyle/>
          <a:p>
            <a:fld id="{985BDBC7-76D6-0B49-8882-D0C1595DA9C0}" type="datetimeFigureOut">
              <a:rPr lang="en-US" smtClean="0"/>
              <a:t>10/3/2024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84F23B-AC95-DB49-899D-CEF200A1D79C}" type="slidenum">
              <a:rPr lang="en-US" smtClean="0"/>
              <a:t>‹#›</a:t>
            </a:fld>
            <a:endParaRPr lang="en-US"/>
          </a:p>
        </p:txBody>
      </p:sp>
    </p:spTree>
    <p:extLst>
      <p:ext uri="{BB962C8B-B14F-4D97-AF65-F5344CB8AC3E}">
        <p14:creationId xmlns:p14="http://schemas.microsoft.com/office/powerpoint/2010/main" val="29970075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AU"/>
              <a:t>Master title style</a:t>
            </a:r>
            <a:endParaRPr lang="en-US"/>
          </a:p>
        </p:txBody>
      </p:sp>
      <p:sp>
        <p:nvSpPr>
          <p:cNvPr id="3" name="Date Placeholder 2"/>
          <p:cNvSpPr>
            <a:spLocks noGrp="1"/>
          </p:cNvSpPr>
          <p:nvPr>
            <p:ph type="dt" sz="half" idx="10"/>
          </p:nvPr>
        </p:nvSpPr>
        <p:spPr/>
        <p:txBody>
          <a:bodyPr/>
          <a:lstStyle/>
          <a:p>
            <a:fld id="{985BDBC7-76D6-0B49-8882-D0C1595DA9C0}" type="datetimeFigureOut">
              <a:rPr lang="en-US" smtClean="0"/>
              <a:t>10/3/2024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84F23B-AC95-DB49-899D-CEF200A1D79C}" type="slidenum">
              <a:rPr lang="en-US" smtClean="0"/>
              <a:t>‹#›</a:t>
            </a:fld>
            <a:endParaRPr lang="en-US"/>
          </a:p>
        </p:txBody>
      </p:sp>
    </p:spTree>
    <p:extLst>
      <p:ext uri="{BB962C8B-B14F-4D97-AF65-F5344CB8AC3E}">
        <p14:creationId xmlns:p14="http://schemas.microsoft.com/office/powerpoint/2010/main" val="122145387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1" y="0"/>
            <a:ext cx="9144000" cy="6096000"/>
          </a:xfrm>
          <a:prstGeom prst="rect">
            <a:avLst/>
          </a:prstGeom>
        </p:spPr>
      </p:pic>
      <p:sp>
        <p:nvSpPr>
          <p:cNvPr id="8" name="Rectangle 7"/>
          <p:cNvSpPr/>
          <p:nvPr userDrawn="1"/>
        </p:nvSpPr>
        <p:spPr>
          <a:xfrm>
            <a:off x="0" y="4953000"/>
            <a:ext cx="9141619" cy="190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a:p>
        </p:txBody>
      </p:sp>
      <p:sp>
        <p:nvSpPr>
          <p:cNvPr id="9" name="Rectangle 8"/>
          <p:cNvSpPr/>
          <p:nvPr/>
        </p:nvSpPr>
        <p:spPr>
          <a:xfrm>
            <a:off x="12" y="4915076"/>
            <a:ext cx="9141619" cy="64008"/>
          </a:xfrm>
          <a:prstGeom prst="rect">
            <a:avLst/>
          </a:prstGeom>
          <a:solidFill>
            <a:srgbClr val="891A1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a:p>
        </p:txBody>
      </p:sp>
      <p:sp>
        <p:nvSpPr>
          <p:cNvPr id="2" name="Title 1"/>
          <p:cNvSpPr>
            <a:spLocks noGrp="1"/>
          </p:cNvSpPr>
          <p:nvPr>
            <p:ph type="title" hasCustomPrompt="1"/>
          </p:nvPr>
        </p:nvSpPr>
        <p:spPr>
          <a:xfrm>
            <a:off x="822960" y="5074920"/>
            <a:ext cx="7589520" cy="822960"/>
          </a:xfrm>
        </p:spPr>
        <p:txBody>
          <a:bodyPr tIns="0" bIns="0" anchor="b">
            <a:noAutofit/>
          </a:bodyPr>
          <a:lstStyle>
            <a:lvl1pPr>
              <a:defRPr sz="3600" b="0" baseline="0">
                <a:solidFill>
                  <a:srgbClr val="FFFFFF"/>
                </a:solidFill>
              </a:defRPr>
            </a:lvl1pPr>
          </a:lstStyle>
          <a:p>
            <a:r>
              <a:rPr lang="en-AU"/>
              <a:t>Section Heading Slide</a:t>
            </a:r>
            <a:endParaRPr lang="en-US"/>
          </a:p>
        </p:txBody>
      </p:sp>
    </p:spTree>
    <p:extLst>
      <p:ext uri="{BB962C8B-B14F-4D97-AF65-F5344CB8AC3E}">
        <p14:creationId xmlns:p14="http://schemas.microsoft.com/office/powerpoint/2010/main" val="59476167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a:p>
        </p:txBody>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a:p>
        </p:txBody>
      </p:sp>
      <p:sp>
        <p:nvSpPr>
          <p:cNvPr id="2" name="Title 1"/>
          <p:cNvSpPr>
            <a:spLocks noGrp="1"/>
          </p:cNvSpPr>
          <p:nvPr>
            <p:ph type="title" hasCustomPrompt="1"/>
          </p:nvPr>
        </p:nvSpPr>
        <p:spPr>
          <a:xfrm>
            <a:off x="342900" y="594359"/>
            <a:ext cx="2400300" cy="2286000"/>
          </a:xfrm>
        </p:spPr>
        <p:txBody>
          <a:bodyPr anchor="b">
            <a:normAutofit/>
          </a:bodyPr>
          <a:lstStyle>
            <a:lvl1pPr>
              <a:defRPr sz="3600" b="0">
                <a:solidFill>
                  <a:srgbClr val="FFFFFF"/>
                </a:solidFill>
              </a:defRPr>
            </a:lvl1pPr>
          </a:lstStyle>
          <a:p>
            <a:r>
              <a:rPr lang="en-AU"/>
              <a:t>Master title style</a:t>
            </a:r>
            <a:endParaRPr lang="en-US"/>
          </a:p>
        </p:txBody>
      </p:sp>
      <p:sp>
        <p:nvSpPr>
          <p:cNvPr id="3" name="Content Placeholder 2"/>
          <p:cNvSpPr>
            <a:spLocks noGrp="1"/>
          </p:cNvSpPr>
          <p:nvPr>
            <p:ph idx="1"/>
          </p:nvPr>
        </p:nvSpPr>
        <p:spPr>
          <a:xfrm>
            <a:off x="3460237" y="731520"/>
            <a:ext cx="5009393" cy="5257800"/>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85BDBC7-76D6-0B49-8882-D0C1595DA9C0}" type="datetimeFigureOut">
              <a:rPr lang="en-US" smtClean="0"/>
              <a:t>10/3/2024</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F84F23B-AC95-DB49-899D-CEF200A1D79C}" type="slidenum">
              <a:rPr lang="en-US" smtClean="0"/>
              <a:t>‹#›</a:t>
            </a:fld>
            <a:endParaRPr lang="en-US"/>
          </a:p>
        </p:txBody>
      </p:sp>
    </p:spTree>
    <p:extLst>
      <p:ext uri="{BB962C8B-B14F-4D97-AF65-F5344CB8AC3E}">
        <p14:creationId xmlns:p14="http://schemas.microsoft.com/office/powerpoint/2010/main" val="64311774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p:cNvSpPr/>
          <p:nvPr userDrawn="1"/>
        </p:nvSpPr>
        <p:spPr>
          <a:xfrm>
            <a:off x="0" y="0"/>
            <a:ext cx="914161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a:p>
        </p:txBody>
      </p:sp>
      <p:sp>
        <p:nvSpPr>
          <p:cNvPr id="3" name="Date Placeholder 2"/>
          <p:cNvSpPr>
            <a:spLocks noGrp="1"/>
          </p:cNvSpPr>
          <p:nvPr>
            <p:ph type="dt" sz="half" idx="10"/>
          </p:nvPr>
        </p:nvSpPr>
        <p:spPr/>
        <p:txBody>
          <a:bodyPr/>
          <a:lstStyle/>
          <a:p>
            <a:fld id="{985BDBC7-76D6-0B49-8882-D0C1595DA9C0}" type="datetimeFigureOut">
              <a:rPr lang="en-US" smtClean="0"/>
              <a:t>10/3/2024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84F23B-AC95-DB49-899D-CEF200A1D79C}" type="slidenum">
              <a:rPr lang="en-US" smtClean="0"/>
              <a:t>‹#›</a:t>
            </a:fld>
            <a:endParaRPr lang="en-US"/>
          </a:p>
        </p:txBody>
      </p:sp>
      <p:sp>
        <p:nvSpPr>
          <p:cNvPr id="7" name="Content Placeholder 2"/>
          <p:cNvSpPr>
            <a:spLocks noGrp="1"/>
          </p:cNvSpPr>
          <p:nvPr>
            <p:ph idx="1" hasCustomPrompt="1"/>
          </p:nvPr>
        </p:nvSpPr>
        <p:spPr>
          <a:xfrm>
            <a:off x="822959" y="1845734"/>
            <a:ext cx="7543801" cy="4023360"/>
          </a:xfrm>
        </p:spPr>
        <p:txBody>
          <a:bodyPr/>
          <a:lstStyle>
            <a:lvl1pPr>
              <a:defRPr baseline="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AU"/>
              <a:t>For further information, please contact:</a:t>
            </a:r>
            <a:endParaRPr lang="en-US"/>
          </a:p>
        </p:txBody>
      </p:sp>
    </p:spTree>
    <p:extLst>
      <p:ext uri="{BB962C8B-B14F-4D97-AF65-F5344CB8AC3E}">
        <p14:creationId xmlns:p14="http://schemas.microsoft.com/office/powerpoint/2010/main" val="53531374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tif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a:p>
        </p:txBody>
      </p:sp>
      <p:sp>
        <p:nvSpPr>
          <p:cNvPr id="9" name="Rectangle 8"/>
          <p:cNvSpPr/>
          <p:nvPr/>
        </p:nvSpPr>
        <p:spPr>
          <a:xfrm>
            <a:off x="0" y="6334315"/>
            <a:ext cx="9144001" cy="65999"/>
          </a:xfrm>
          <a:prstGeom prst="rect">
            <a:avLst/>
          </a:prstGeom>
          <a:solidFill>
            <a:srgbClr val="891A1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a:p>
        </p:txBody>
      </p:sp>
      <p:sp>
        <p:nvSpPr>
          <p:cNvPr id="2" name="Title Placeholder 1"/>
          <p:cNvSpPr>
            <a:spLocks noGrp="1"/>
          </p:cNvSpPr>
          <p:nvPr>
            <p:ph type="title"/>
          </p:nvPr>
        </p:nvSpPr>
        <p:spPr>
          <a:xfrm>
            <a:off x="822960" y="710077"/>
            <a:ext cx="7543800" cy="1027284"/>
          </a:xfrm>
          <a:prstGeom prst="rect">
            <a:avLst/>
          </a:prstGeom>
        </p:spPr>
        <p:txBody>
          <a:bodyPr vert="horz" lIns="91440" tIns="45720" rIns="91440" bIns="45720" rtlCol="0" anchor="b">
            <a:normAutofit/>
          </a:bodyPr>
          <a:lstStyle/>
          <a:p>
            <a:r>
              <a:rPr lang="en-AU"/>
              <a:t>Master title style</a:t>
            </a:r>
            <a:endParaRPr lang="en-US"/>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rgbClr val="FFFFFF"/>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985BDBC7-76D6-0B49-8882-D0C1595DA9C0}" type="datetimeFigureOut">
              <a:rPr lang="en-US" smtClean="0"/>
              <a:t>10/3/2024</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defPPr>
              <a:defRPr lang="en-US"/>
            </a:defPPr>
            <a:lvl1pPr marL="0" algn="ctr" defTabSz="685800" rtl="0" eaLnBrk="1" latinLnBrk="0" hangingPunct="1">
              <a:defRPr sz="900" kern="1200" cap="all" baseline="0">
                <a:solidFill>
                  <a:srgbClr val="FFFFFF"/>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defPPr>
              <a:defRPr lang="en-US"/>
            </a:defPPr>
            <a:lvl1pPr marL="0" algn="r" defTabSz="685800" rtl="0" eaLnBrk="1" latinLnBrk="0" hangingPunct="1">
              <a:defRPr sz="1050" kern="1200">
                <a:solidFill>
                  <a:srgbClr val="FFFFFF"/>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3F84F23B-AC95-DB49-899D-CEF200A1D79C}"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0"/>
          <a:stretch>
            <a:fillRect/>
          </a:stretch>
        </p:blipFill>
        <p:spPr>
          <a:xfrm>
            <a:off x="628650" y="155575"/>
            <a:ext cx="1800000" cy="446614"/>
          </a:xfrm>
          <a:prstGeom prst="rect">
            <a:avLst/>
          </a:prstGeom>
        </p:spPr>
      </p:pic>
    </p:spTree>
    <p:extLst>
      <p:ext uri="{BB962C8B-B14F-4D97-AF65-F5344CB8AC3E}">
        <p14:creationId xmlns:p14="http://schemas.microsoft.com/office/powerpoint/2010/main" val="1158276014"/>
      </p:ext>
    </p:extLst>
  </p:cSld>
  <p:clrMap bg1="lt1" tx1="dk1" bg2="lt2" tx2="dk2" accent1="accent1" accent2="accent2" accent3="accent3" accent4="accent4" accent5="accent5" accent6="accent6" hlink="hlink" folHlink="folHlink"/>
  <p:sldLayoutIdLst>
    <p:sldLayoutId id="2147483660" r:id="rId1"/>
    <p:sldLayoutId id="2147483686" r:id="rId2"/>
    <p:sldLayoutId id="2147483687" r:id="rId3"/>
    <p:sldLayoutId id="2147483689" r:id="rId4"/>
    <p:sldLayoutId id="2147483690" r:id="rId5"/>
    <p:sldLayoutId id="2147483691" r:id="rId6"/>
    <p:sldLayoutId id="2147483694" r:id="rId7"/>
    <p:sldLayoutId id="2147483695" r:id="rId8"/>
  </p:sldLayoutIdLst>
  <p:transition/>
  <p:txStyles>
    <p:titleStyle>
      <a:lvl1pPr algn="l" defTabSz="914400" rtl="0" eaLnBrk="1" latinLnBrk="0" hangingPunct="1">
        <a:lnSpc>
          <a:spcPct val="85000"/>
        </a:lnSpc>
        <a:spcBef>
          <a:spcPct val="0"/>
        </a:spcBef>
        <a:buNone/>
        <a:defRPr sz="4800" kern="1200" spc="-50" baseline="0">
          <a:solidFill>
            <a:schemeClr val="accent1"/>
          </a:solidFill>
          <a:latin typeface="Minion Pro Medium" charset="0"/>
          <a:ea typeface="Minion Pro Medium" charset="0"/>
          <a:cs typeface="Minion Pro Medium" charset="0"/>
        </a:defRPr>
      </a:lvl1pPr>
    </p:titleStyle>
    <p:bodyStyle>
      <a:lvl1pPr marL="91440" indent="-91440" algn="l" defTabSz="914400" rtl="0" eaLnBrk="1" latinLnBrk="0" hangingPunct="1">
        <a:lnSpc>
          <a:spcPct val="90000"/>
        </a:lnSpc>
        <a:spcBef>
          <a:spcPts val="1200"/>
        </a:spcBef>
        <a:spcAft>
          <a:spcPts val="200"/>
        </a:spcAft>
        <a:buClr>
          <a:schemeClr val="accent1"/>
        </a:buClr>
        <a:buSzTx/>
        <a:buFont typeface="Calibri" panose="020F0502020204030204" pitchFamily="34" charset="0"/>
        <a:buChar char=" "/>
        <a:defRPr sz="2000" kern="1200">
          <a:solidFill>
            <a:schemeClr val="tx1">
              <a:lumMod val="75000"/>
              <a:lumOff val="25000"/>
            </a:schemeClr>
          </a:solidFill>
          <a:latin typeface="Franklin Gothic Book" charset="0"/>
          <a:ea typeface="Franklin Gothic Book" charset="0"/>
          <a:cs typeface="Franklin Gothic Book" charset="0"/>
        </a:defRPr>
      </a:lvl1pPr>
      <a:lvl2pPr marL="384048"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Franklin Gothic Book" charset="0"/>
          <a:ea typeface="Franklin Gothic Book" charset="0"/>
          <a:cs typeface="Franklin Gothic Book" charset="0"/>
        </a:defRPr>
      </a:lvl2pPr>
      <a:lvl3pPr marL="566928"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Franklin Gothic Book" charset="0"/>
          <a:ea typeface="Franklin Gothic Book" charset="0"/>
          <a:cs typeface="Franklin Gothic Book" charset="0"/>
        </a:defRPr>
      </a:lvl3pPr>
      <a:lvl4pPr marL="749808"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Franklin Gothic Book" charset="0"/>
          <a:ea typeface="Franklin Gothic Book" charset="0"/>
          <a:cs typeface="Franklin Gothic Book" charset="0"/>
        </a:defRPr>
      </a:lvl4pPr>
      <a:lvl5pPr marL="932688"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Franklin Gothic Book" charset="0"/>
          <a:ea typeface="Franklin Gothic Book" charset="0"/>
          <a:cs typeface="Franklin Gothic Book" charset="0"/>
        </a:defRPr>
      </a:lvl5pPr>
      <a:lvl6pPr marL="110000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297703"/>
            <a:ext cx="9144000" cy="1355433"/>
          </a:xfrm>
        </p:spPr>
        <p:txBody>
          <a:bodyPr>
            <a:noAutofit/>
          </a:bodyPr>
          <a:lstStyle/>
          <a:p>
            <a:pPr algn="ctr"/>
            <a:br>
              <a:rPr lang="en-US" sz="3600" b="0" i="1" dirty="0">
                <a:solidFill>
                  <a:srgbClr val="0C64C0"/>
                </a:solidFill>
                <a:effectLst/>
                <a:latin typeface="Aptos" panose="020B0004020202020204" pitchFamily="34" charset="0"/>
              </a:rPr>
            </a:br>
            <a:r>
              <a:rPr lang="en-US" sz="3300" dirty="0">
                <a:effectLst/>
                <a:latin typeface="Times New Roman" panose="02020603050405020304" pitchFamily="18" charset="0"/>
                <a:ea typeface="Times New Roman" panose="02020603050405020304" pitchFamily="18" charset="0"/>
              </a:rPr>
              <a:t>The Value of Partnership and Collaboration in relation to the Memorandum of Understanding between the National Research Institute and the Department of Information Communications Technology</a:t>
            </a:r>
            <a:br>
              <a:rPr lang="en-PG" sz="3600" dirty="0">
                <a:effectLst/>
                <a:latin typeface="Times New Roman" panose="02020603050405020304" pitchFamily="18" charset="0"/>
                <a:ea typeface="Times New Roman" panose="02020603050405020304" pitchFamily="18" charset="0"/>
              </a:rPr>
            </a:br>
            <a:endParaRPr lang="en-US" sz="36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825038" y="4352385"/>
            <a:ext cx="7543800" cy="435176"/>
          </a:xfrm>
        </p:spPr>
        <p:txBody>
          <a:bodyPr>
            <a:normAutofit lnSpcReduction="10000"/>
          </a:bodyPr>
          <a:lstStyle/>
          <a:p>
            <a:r>
              <a:rPr lang="en-US" b="0" i="0" dirty="0">
                <a:solidFill>
                  <a:srgbClr val="000000"/>
                </a:solidFill>
                <a:effectLst/>
                <a:latin typeface="Aptos" panose="020B0004020202020204" pitchFamily="34" charset="0"/>
              </a:rPr>
              <a:t> </a:t>
            </a:r>
            <a:r>
              <a:rPr lang="en-US" b="0" i="0" dirty="0">
                <a:solidFill>
                  <a:srgbClr val="000000"/>
                </a:solidFill>
                <a:effectLst/>
                <a:highlight>
                  <a:srgbClr val="FFFF00"/>
                </a:highlight>
                <a:latin typeface="Aptos" panose="020B0004020202020204" pitchFamily="34" charset="0"/>
              </a:rPr>
              <a:t>Digital Transformation Summit</a:t>
            </a:r>
            <a:r>
              <a:rPr lang="en-GB" dirty="0">
                <a:solidFill>
                  <a:schemeClr val="tx1"/>
                </a:solidFill>
                <a:highlight>
                  <a:srgbClr val="FFFF00"/>
                </a:highlight>
              </a:rPr>
              <a:t>2024 </a:t>
            </a:r>
            <a:endParaRPr lang="en-GB" sz="2400" dirty="0">
              <a:solidFill>
                <a:schemeClr val="tx1"/>
              </a:solidFill>
              <a:highlight>
                <a:srgbClr val="FFFF00"/>
              </a:highlight>
            </a:endParaRPr>
          </a:p>
          <a:p>
            <a:endParaRPr lang="en-US" dirty="0"/>
          </a:p>
        </p:txBody>
      </p:sp>
      <p:sp>
        <p:nvSpPr>
          <p:cNvPr id="4" name="Subtitle 2">
            <a:extLst>
              <a:ext uri="{FF2B5EF4-FFF2-40B4-BE49-F238E27FC236}">
                <a16:creationId xmlns:a16="http://schemas.microsoft.com/office/drawing/2014/main" id="{1A870B23-4095-4A17-D292-2158A665EC22}"/>
              </a:ext>
            </a:extLst>
          </p:cNvPr>
          <p:cNvSpPr txBox="1"/>
          <p:nvPr/>
        </p:nvSpPr>
        <p:spPr>
          <a:xfrm>
            <a:off x="0" y="4711268"/>
            <a:ext cx="8981768" cy="435176"/>
          </a:xfrm>
          <a:prstGeom prst="rect">
            <a:avLst/>
          </a:prstGeom>
          <a:ln>
            <a:noFill/>
          </a:ln>
        </p:spPr>
        <p:txBody>
          <a:bodyPr vert="horz" lIns="91440" tIns="45720" rIns="91440" bIns="45720" rtlCol="0">
            <a:normAutofit fontScale="25000" lnSpcReduction="20000"/>
          </a:bodyPr>
          <a:lstStyle>
            <a:defPPr>
              <a:defRPr lang="en-US"/>
            </a:defPPr>
            <a:lvl1pPr marL="0" indent="0" algn="l" defTabSz="914400" rtl="0" eaLnBrk="1" latinLnBrk="0" hangingPunct="1">
              <a:lnSpc>
                <a:spcPct val="90000"/>
              </a:lnSpc>
              <a:spcBef>
                <a:spcPts val="1200"/>
              </a:spcBef>
              <a:spcAft>
                <a:spcPts val="200"/>
              </a:spcAft>
              <a:buClr>
                <a:schemeClr val="accent1"/>
              </a:buClr>
              <a:buSzTx/>
              <a:buFont typeface="Calibri" panose="020F0502020204030204" pitchFamily="34" charset="0"/>
              <a:buNone/>
              <a:defRPr sz="2400" kern="1200" cap="all" spc="200" baseline="0">
                <a:solidFill>
                  <a:schemeClr val="tx2"/>
                </a:solidFill>
                <a:latin typeface="Franklin Gothic Medium" charset="0"/>
                <a:ea typeface="Franklin Gothic Medium" charset="0"/>
                <a:cs typeface="Franklin Gothic Medium" charset="0"/>
              </a:defRPr>
            </a:lvl1pPr>
            <a:lvl2pPr marL="4572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400" kern="1200">
                <a:solidFill>
                  <a:schemeClr val="tx1">
                    <a:lumMod val="75000"/>
                    <a:lumOff val="25000"/>
                  </a:schemeClr>
                </a:solidFill>
                <a:latin typeface="Franklin Gothic Book" charset="0"/>
                <a:ea typeface="Franklin Gothic Book" charset="0"/>
                <a:cs typeface="Franklin Gothic Book" charset="0"/>
              </a:defRPr>
            </a:lvl2pPr>
            <a:lvl3pPr marL="9144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400" kern="1200">
                <a:solidFill>
                  <a:schemeClr val="tx1">
                    <a:lumMod val="75000"/>
                    <a:lumOff val="25000"/>
                  </a:schemeClr>
                </a:solidFill>
                <a:latin typeface="Franklin Gothic Book" charset="0"/>
                <a:ea typeface="Franklin Gothic Book" charset="0"/>
                <a:cs typeface="Franklin Gothic Book" charset="0"/>
              </a:defRPr>
            </a:lvl3pPr>
            <a:lvl4pPr marL="13716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Franklin Gothic Book" charset="0"/>
                <a:ea typeface="Franklin Gothic Book" charset="0"/>
                <a:cs typeface="Franklin Gothic Book" charset="0"/>
              </a:defRPr>
            </a:lvl4pPr>
            <a:lvl5pPr marL="18288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Franklin Gothic Book" charset="0"/>
                <a:ea typeface="Franklin Gothic Book" charset="0"/>
                <a:cs typeface="Franklin Gothic Book" charset="0"/>
              </a:defRPr>
            </a:lvl5pPr>
            <a:lvl6pPr marL="22860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anose="020F0502020204030204" pitchFamily="34" charset="0"/>
              <a:buNone/>
              <a:defRPr sz="2000" kern="1200">
                <a:solidFill>
                  <a:schemeClr val="tx1">
                    <a:lumMod val="75000"/>
                    <a:lumOff val="25000"/>
                  </a:schemeClr>
                </a:solidFill>
                <a:latin typeface="+mn-lt"/>
                <a:ea typeface="+mn-ea"/>
                <a:cs typeface="+mn-cs"/>
              </a:defRPr>
            </a:lvl9pPr>
          </a:lstStyle>
          <a:p>
            <a:pPr algn="ctr"/>
            <a:r>
              <a:rPr lang="en-GB" sz="11200" dirty="0">
                <a:solidFill>
                  <a:schemeClr val="tx1"/>
                </a:solidFill>
                <a:highlight>
                  <a:srgbClr val="FF00FF"/>
                </a:highlight>
                <a:latin typeface="Arial" pitchFamily="34" charset="0"/>
                <a:cs typeface="Arial" pitchFamily="34" charset="0"/>
              </a:rPr>
              <a:t>DR. </a:t>
            </a:r>
            <a:r>
              <a:rPr lang="en-GB" sz="11200" dirty="0" err="1">
                <a:solidFill>
                  <a:schemeClr val="tx1"/>
                </a:solidFill>
                <a:highlight>
                  <a:srgbClr val="FF00FF"/>
                </a:highlight>
                <a:latin typeface="Arial" pitchFamily="34" charset="0"/>
                <a:cs typeface="Arial" pitchFamily="34" charset="0"/>
              </a:rPr>
              <a:t>OLUGBENgA</a:t>
            </a:r>
            <a:r>
              <a:rPr lang="en-GB" sz="11200" dirty="0">
                <a:solidFill>
                  <a:schemeClr val="tx1"/>
                </a:solidFill>
                <a:highlight>
                  <a:srgbClr val="FF00FF"/>
                </a:highlight>
                <a:latin typeface="Arial" pitchFamily="34" charset="0"/>
                <a:cs typeface="Arial" pitchFamily="34" charset="0"/>
              </a:rPr>
              <a:t> IGE </a:t>
            </a:r>
          </a:p>
          <a:p>
            <a:pPr algn="ctr"/>
            <a:r>
              <a:rPr lang="en-GB" sz="11200" dirty="0">
                <a:solidFill>
                  <a:schemeClr val="tx1"/>
                </a:solidFill>
                <a:highlight>
                  <a:srgbClr val="FF00FF"/>
                </a:highlight>
                <a:latin typeface="Arial" pitchFamily="34" charset="0"/>
                <a:cs typeface="Arial" pitchFamily="34" charset="0"/>
              </a:rPr>
              <a:t>Senior Research Fellow &amp; PROGRAM LEADER, NSIRRP</a:t>
            </a:r>
          </a:p>
          <a:p>
            <a:pPr algn="ctr"/>
            <a:r>
              <a:rPr lang="en-GB" sz="11200" dirty="0">
                <a:solidFill>
                  <a:schemeClr val="tx1"/>
                </a:solidFill>
                <a:highlight>
                  <a:srgbClr val="FF00FF"/>
                </a:highlight>
                <a:latin typeface="Arial" pitchFamily="34" charset="0"/>
                <a:cs typeface="Arial" pitchFamily="34" charset="0"/>
              </a:rPr>
              <a:t>3 October 2024</a:t>
            </a:r>
            <a:endParaRPr lang="en-US" dirty="0"/>
          </a:p>
        </p:txBody>
      </p:sp>
    </p:spTree>
    <p:extLst>
      <p:ext uri="{BB962C8B-B14F-4D97-AF65-F5344CB8AC3E}">
        <p14:creationId xmlns:p14="http://schemas.microsoft.com/office/powerpoint/2010/main" val="42469013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1005244"/>
            <a:ext cx="8686800" cy="505267"/>
          </a:xfrm>
          <a:prstGeom prst="rect">
            <a:avLst/>
          </a:prstGeom>
        </p:spPr>
        <p:txBody>
          <a:bodyPr vert="horz" wrap="square" lIns="0" tIns="12700" rIns="0" bIns="0" rtlCol="0">
            <a:spAutoFit/>
          </a:bodyPr>
          <a:lstStyle/>
          <a:p>
            <a:pPr marL="29209" algn="ctr">
              <a:lnSpc>
                <a:spcPct val="100000"/>
              </a:lnSpc>
              <a:spcBef>
                <a:spcPts val="100"/>
              </a:spcBef>
            </a:pPr>
            <a:r>
              <a:rPr lang="en-US" sz="3200" b="1" spc="-45" dirty="0">
                <a:solidFill>
                  <a:srgbClr val="C00000"/>
                </a:solidFill>
                <a:latin typeface="Arial" panose="020B0604020202020204" pitchFamily="34" charset="0"/>
                <a:cs typeface="Arial" panose="020B0604020202020204" pitchFamily="34" charset="0"/>
              </a:rPr>
              <a:t>Outline of Presentation</a:t>
            </a:r>
            <a:endParaRPr sz="3200" b="1" spc="-10" dirty="0">
              <a:solidFill>
                <a:srgbClr val="C00000"/>
              </a:solidFill>
              <a:latin typeface="Arial" panose="020B0604020202020204" pitchFamily="34" charset="0"/>
              <a:cs typeface="Arial" panose="020B0604020202020204" pitchFamily="34" charset="0"/>
            </a:endParaRPr>
          </a:p>
        </p:txBody>
      </p:sp>
      <p:sp>
        <p:nvSpPr>
          <p:cNvPr id="4" name="object 4"/>
          <p:cNvSpPr txBox="1">
            <a:spLocks noGrp="1"/>
          </p:cNvSpPr>
          <p:nvPr>
            <p:ph type="dt" sz="half" idx="6"/>
          </p:nvPr>
        </p:nvSpPr>
        <p:spPr>
          <a:xfrm>
            <a:off x="901701" y="6566358"/>
            <a:ext cx="400684" cy="155575"/>
          </a:xfrm>
          <a:prstGeom prst="rect">
            <a:avLst/>
          </a:prstGeom>
        </p:spPr>
        <p:txBody>
          <a:bodyPr vert="horz" wrap="square" lIns="0" tIns="0" rIns="0" bIns="0" rtlCol="0">
            <a:spAutoFit/>
          </a:bodyPr>
          <a:lstStyle>
            <a:defPPr>
              <a:defRPr kern="0"/>
            </a:defPPr>
            <a:lvl1pPr>
              <a:defRPr sz="900" b="0" i="0">
                <a:solidFill>
                  <a:schemeClr val="bg1"/>
                </a:solidFill>
                <a:latin typeface="Arial"/>
                <a:cs typeface="Arial"/>
              </a:defRPr>
            </a:lvl1pPr>
          </a:lstStyle>
          <a:p>
            <a:pPr marL="12700">
              <a:lnSpc>
                <a:spcPct val="100000"/>
              </a:lnSpc>
              <a:spcBef>
                <a:spcPts val="25"/>
              </a:spcBef>
            </a:pPr>
            <a:r>
              <a:rPr lang="en-PG" spc="55"/>
              <a:t>4/8/24</a:t>
            </a:r>
            <a:endParaRPr spc="55" dirty="0"/>
          </a:p>
        </p:txBody>
      </p:sp>
      <p:sp>
        <p:nvSpPr>
          <p:cNvPr id="5" name="object 5"/>
          <p:cNvSpPr txBox="1">
            <a:spLocks noGrp="1"/>
          </p:cNvSpPr>
          <p:nvPr>
            <p:ph type="ftr" sz="quarter" idx="5"/>
          </p:nvPr>
        </p:nvSpPr>
        <p:spPr>
          <a:xfrm>
            <a:off x="3929456" y="6566358"/>
            <a:ext cx="1287145" cy="155575"/>
          </a:xfrm>
          <a:prstGeom prst="rect">
            <a:avLst/>
          </a:prstGeom>
        </p:spPr>
        <p:txBody>
          <a:bodyPr vert="horz" wrap="square" lIns="0" tIns="0" rIns="0" bIns="0" rtlCol="0">
            <a:spAutoFit/>
          </a:bodyPr>
          <a:lstStyle>
            <a:defPPr>
              <a:defRPr kern="0"/>
            </a:defPPr>
            <a:lvl1pPr>
              <a:defRPr sz="900" b="0" i="0">
                <a:solidFill>
                  <a:schemeClr val="bg1"/>
                </a:solidFill>
                <a:latin typeface="Arial"/>
                <a:cs typeface="Arial"/>
              </a:defRPr>
            </a:lvl1pPr>
          </a:lstStyle>
          <a:p>
            <a:pPr marL="12700">
              <a:lnSpc>
                <a:spcPct val="100000"/>
              </a:lnSpc>
              <a:spcBef>
                <a:spcPts val="25"/>
              </a:spcBef>
            </a:pPr>
            <a:r>
              <a:rPr lang="en-US" spc="-85"/>
              <a:t>MANUSCRIPT</a:t>
            </a:r>
            <a:r>
              <a:rPr lang="en-US" spc="20"/>
              <a:t> </a:t>
            </a:r>
            <a:r>
              <a:rPr lang="en-US" spc="-80"/>
              <a:t>REVIEW_EE</a:t>
            </a:r>
            <a:endParaRPr sz="1400" spc="-80" dirty="0"/>
          </a:p>
        </p:txBody>
      </p:sp>
      <p:sp>
        <p:nvSpPr>
          <p:cNvPr id="3" name="object 3"/>
          <p:cNvSpPr txBox="1"/>
          <p:nvPr/>
        </p:nvSpPr>
        <p:spPr>
          <a:xfrm>
            <a:off x="495018" y="1812023"/>
            <a:ext cx="8496582" cy="6334426"/>
          </a:xfrm>
          <a:prstGeom prst="rect">
            <a:avLst/>
          </a:prstGeom>
        </p:spPr>
        <p:txBody>
          <a:bodyPr vert="horz" wrap="square" lIns="0" tIns="24765" rIns="0" bIns="0" rtlCol="0">
            <a:spAutoFit/>
          </a:bodyPr>
          <a:lstStyle/>
          <a:p>
            <a:pPr marL="298450" marR="289560" indent="-285750">
              <a:spcBef>
                <a:spcPts val="2110"/>
              </a:spcBef>
              <a:buFont typeface="Wingdings"/>
              <a:buChar char=""/>
              <a:tabLst>
                <a:tab pos="298450" algn="l"/>
              </a:tabLst>
            </a:pPr>
            <a:r>
              <a:rPr lang="en-US" sz="2400" dirty="0">
                <a:solidFill>
                  <a:srgbClr val="1C1C1C"/>
                </a:solidFill>
                <a:latin typeface="Arial" panose="020B0604020202020204" pitchFamily="34" charset="0"/>
                <a:cs typeface="Arial" panose="020B0604020202020204" pitchFamily="34" charset="0"/>
              </a:rPr>
              <a:t> The NRI-DICT Memorandum of Understanding (MoU)</a:t>
            </a:r>
          </a:p>
          <a:p>
            <a:pPr marL="298450" marR="289560" indent="-285750">
              <a:spcBef>
                <a:spcPts val="2110"/>
              </a:spcBef>
              <a:buFont typeface="Wingdings"/>
              <a:buChar char=""/>
              <a:tabLst>
                <a:tab pos="298450" algn="l"/>
              </a:tabLst>
            </a:pPr>
            <a:r>
              <a:rPr lang="en-US" sz="2400" dirty="0">
                <a:solidFill>
                  <a:srgbClr val="1C1C1C"/>
                </a:solidFill>
                <a:latin typeface="Arial" panose="020B0604020202020204" pitchFamily="34" charset="0"/>
                <a:cs typeface="Arial" panose="020B0604020202020204" pitchFamily="34" charset="0"/>
              </a:rPr>
              <a:t> The Objectives of NRI-DICT Memorandum of  Understanding (MoU)</a:t>
            </a:r>
          </a:p>
          <a:p>
            <a:pPr marL="298450" marR="289560" indent="-285750">
              <a:spcBef>
                <a:spcPts val="2110"/>
              </a:spcBef>
              <a:buFont typeface="Wingdings"/>
              <a:buChar char=""/>
              <a:tabLst>
                <a:tab pos="298450" algn="l"/>
              </a:tabLst>
            </a:pPr>
            <a:r>
              <a:rPr lang="en-US" sz="2400" dirty="0">
                <a:solidFill>
                  <a:srgbClr val="1C1C1C"/>
                </a:solidFill>
                <a:latin typeface="Arial" panose="020B0604020202020204" pitchFamily="34" charset="0"/>
                <a:cs typeface="Arial" panose="020B0604020202020204" pitchFamily="34" charset="0"/>
              </a:rPr>
              <a:t>Cooperative Activities of the Memorandum of Understanding (MoU)</a:t>
            </a:r>
          </a:p>
          <a:p>
            <a:pPr marL="298450" marR="289560" indent="-285750">
              <a:spcBef>
                <a:spcPts val="2110"/>
              </a:spcBef>
              <a:buFont typeface="Wingdings"/>
              <a:buChar char=""/>
              <a:tabLst>
                <a:tab pos="298450" algn="l"/>
              </a:tabLst>
            </a:pPr>
            <a:r>
              <a:rPr lang="en-US" sz="2400" dirty="0">
                <a:solidFill>
                  <a:srgbClr val="1C1C1C"/>
                </a:solidFill>
                <a:latin typeface="Arial" panose="020B0604020202020204" pitchFamily="34" charset="0"/>
                <a:cs typeface="Arial" panose="020B0604020202020204" pitchFamily="34" charset="0"/>
              </a:rPr>
              <a:t>Emerging Research Projects</a:t>
            </a:r>
          </a:p>
          <a:p>
            <a:pPr marL="298450" marR="289560" indent="-285750">
              <a:spcBef>
                <a:spcPts val="2110"/>
              </a:spcBef>
              <a:buFont typeface="Wingdings"/>
              <a:buChar char=""/>
              <a:tabLst>
                <a:tab pos="298450" algn="l"/>
              </a:tabLst>
            </a:pPr>
            <a:r>
              <a:rPr lang="en-US" sz="2400" dirty="0">
                <a:solidFill>
                  <a:srgbClr val="1C1C1C"/>
                </a:solidFill>
                <a:latin typeface="Arial" panose="020B0604020202020204" pitchFamily="34" charset="0"/>
                <a:cs typeface="Arial" panose="020B0604020202020204" pitchFamily="34" charset="0"/>
              </a:rPr>
              <a:t>Conclusion</a:t>
            </a:r>
          </a:p>
          <a:p>
            <a:pPr marL="298450" marR="289560" indent="-285750">
              <a:spcBef>
                <a:spcPts val="2110"/>
              </a:spcBef>
              <a:buFont typeface="Wingdings"/>
              <a:buChar char=""/>
              <a:tabLst>
                <a:tab pos="298450" algn="l"/>
              </a:tabLst>
            </a:pPr>
            <a:endParaRPr lang="en-US" sz="2400" dirty="0">
              <a:solidFill>
                <a:srgbClr val="1C1C1C"/>
              </a:solidFill>
              <a:latin typeface="Arial" panose="020B0604020202020204" pitchFamily="34" charset="0"/>
              <a:cs typeface="Arial" panose="020B0604020202020204" pitchFamily="34" charset="0"/>
            </a:endParaRPr>
          </a:p>
          <a:p>
            <a:pPr marL="298450" marR="289560" indent="-285750">
              <a:spcBef>
                <a:spcPts val="2110"/>
              </a:spcBef>
              <a:buFont typeface="Wingdings"/>
              <a:buChar char=""/>
              <a:tabLst>
                <a:tab pos="298450" algn="l"/>
              </a:tabLst>
            </a:pPr>
            <a:endParaRPr lang="en-US" sz="2400" dirty="0">
              <a:solidFill>
                <a:srgbClr val="1C1C1C"/>
              </a:solidFill>
              <a:latin typeface="Arial" panose="020B0604020202020204" pitchFamily="34" charset="0"/>
              <a:cs typeface="Arial" panose="020B0604020202020204" pitchFamily="34" charset="0"/>
            </a:endParaRPr>
          </a:p>
          <a:p>
            <a:pPr marL="298450" marR="289560" indent="-285750">
              <a:spcBef>
                <a:spcPts val="2110"/>
              </a:spcBef>
              <a:buFont typeface="Wingdings"/>
              <a:buChar char=""/>
              <a:tabLst>
                <a:tab pos="298450" algn="l"/>
              </a:tabLst>
            </a:pPr>
            <a:endParaRPr lang="en-US" sz="1800" dirty="0">
              <a:solidFill>
                <a:srgbClr val="1C1C1C"/>
              </a:solidFill>
              <a:latin typeface="Verdana"/>
              <a:cs typeface="Verdana"/>
            </a:endParaRPr>
          </a:p>
          <a:p>
            <a:pPr marL="298450" marR="289560" indent="-285750">
              <a:spcBef>
                <a:spcPts val="2110"/>
              </a:spcBef>
              <a:buFont typeface="Wingdings"/>
              <a:buChar char=""/>
              <a:tabLst>
                <a:tab pos="298450" algn="l"/>
              </a:tabLst>
            </a:pPr>
            <a:endParaRPr sz="1800" dirty="0">
              <a:latin typeface="Verdana"/>
              <a:cs typeface="Verdana"/>
            </a:endParaRPr>
          </a:p>
          <a:p>
            <a:pPr>
              <a:lnSpc>
                <a:spcPct val="100000"/>
              </a:lnSpc>
            </a:pPr>
            <a:endParaRPr sz="1800" dirty="0">
              <a:latin typeface="Verdana"/>
              <a:cs typeface="Verdana"/>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E265-5D22-4812-FDF2-F317034A45B0}"/>
              </a:ext>
            </a:extLst>
          </p:cNvPr>
          <p:cNvSpPr>
            <a:spLocks noGrp="1"/>
          </p:cNvSpPr>
          <p:nvPr>
            <p:ph type="title"/>
          </p:nvPr>
        </p:nvSpPr>
        <p:spPr>
          <a:xfrm>
            <a:off x="822960" y="710077"/>
            <a:ext cx="7997512" cy="1027284"/>
          </a:xfrm>
        </p:spPr>
        <p:txBody>
          <a:bodyPr>
            <a:normAutofit/>
          </a:bodyPr>
          <a:lstStyle/>
          <a:p>
            <a:pPr marL="12700" marR="289560">
              <a:spcBef>
                <a:spcPts val="2110"/>
              </a:spcBef>
              <a:tabLst>
                <a:tab pos="298450" algn="l"/>
              </a:tabLst>
            </a:pPr>
            <a:r>
              <a:rPr lang="en-US" sz="3200" b="1" dirty="0">
                <a:solidFill>
                  <a:srgbClr val="1C1C1C"/>
                </a:solidFill>
                <a:latin typeface="Arial" panose="020B0604020202020204" pitchFamily="34" charset="0"/>
                <a:cs typeface="Arial" panose="020B0604020202020204" pitchFamily="34" charset="0"/>
              </a:rPr>
              <a:t>The Objectives of NRI-DICT Memorandum of Understanding (MoU)</a:t>
            </a:r>
          </a:p>
        </p:txBody>
      </p:sp>
      <p:sp>
        <p:nvSpPr>
          <p:cNvPr id="3" name="Content Placeholder 2">
            <a:extLst>
              <a:ext uri="{FF2B5EF4-FFF2-40B4-BE49-F238E27FC236}">
                <a16:creationId xmlns:a16="http://schemas.microsoft.com/office/drawing/2014/main" id="{2A2EF94D-FF1F-D66B-C1AA-C797F317DEC6}"/>
              </a:ext>
            </a:extLst>
          </p:cNvPr>
          <p:cNvSpPr>
            <a:spLocks noGrp="1"/>
          </p:cNvSpPr>
          <p:nvPr>
            <p:ph idx="1"/>
          </p:nvPr>
        </p:nvSpPr>
        <p:spPr/>
        <p:txBody>
          <a:bodyPr>
            <a:normAutofit lnSpcReduction="10000"/>
          </a:bodyPr>
          <a:lstStyle/>
          <a:p>
            <a:pPr lvl="1" algn="just">
              <a:buFont typeface="Wingdings" panose="05000000000000000000" pitchFamily="2" charset="2"/>
              <a:buChar char="q"/>
            </a:pPr>
            <a:r>
              <a:rPr lang="en-US" sz="2400" dirty="0">
                <a:latin typeface="Arial" panose="020B0604020202020204" pitchFamily="34" charset="0"/>
                <a:cs typeface="Arial" panose="020B0604020202020204" pitchFamily="34" charset="0"/>
              </a:rPr>
              <a:t>The NRI-DICT MoU was signed on 28 February 2024. Under the MoU, NRI and DICT intend to:</a:t>
            </a:r>
          </a:p>
          <a:p>
            <a:pPr lvl="1" algn="just">
              <a:buFont typeface="Wingdings" panose="05000000000000000000" pitchFamily="2" charset="2"/>
              <a:buChar char="q"/>
            </a:pPr>
            <a:r>
              <a:rPr lang="en-US" sz="2400" dirty="0">
                <a:solidFill>
                  <a:schemeClr val="tx1"/>
                </a:solidFill>
                <a:latin typeface="Arial" panose="020B0604020202020204" pitchFamily="34" charset="0"/>
                <a:cs typeface="Arial" panose="020B0604020202020204" pitchFamily="34" charset="0"/>
              </a:rPr>
              <a:t>Establish a framework for mutual collaboration to support the extension and strengthening of research exchange and teaching co-operation for their institutions, and for the general benefit of Papua New Guinea (PNG).</a:t>
            </a:r>
          </a:p>
          <a:p>
            <a:pPr lvl="1" algn="just">
              <a:buFont typeface="Wingdings" panose="05000000000000000000" pitchFamily="2" charset="2"/>
              <a:buChar char="q"/>
            </a:pPr>
            <a:r>
              <a:rPr lang="en-US" sz="2400" dirty="0">
                <a:latin typeface="Arial" panose="020B0604020202020204" pitchFamily="34" charset="0"/>
                <a:cs typeface="Arial" panose="020B0604020202020204" pitchFamily="34" charset="0"/>
              </a:rPr>
              <a:t>Express their future intention to create a relationship between the institutions for academic and research purposes.</a:t>
            </a:r>
          </a:p>
          <a:p>
            <a:pPr lvl="1" algn="just">
              <a:buFont typeface="Wingdings" panose="05000000000000000000" pitchFamily="2" charset="2"/>
              <a:buChar char="q"/>
            </a:pPr>
            <a:r>
              <a:rPr lang="en-US" sz="2400" dirty="0">
                <a:solidFill>
                  <a:schemeClr val="tx1"/>
                </a:solidFill>
                <a:latin typeface="Arial" panose="020B0604020202020204" pitchFamily="34" charset="0"/>
                <a:cs typeface="Arial" panose="020B0604020202020204" pitchFamily="34" charset="0"/>
              </a:rPr>
              <a:t>Cost share resources, expertise and information during the tenure of the program.</a:t>
            </a:r>
            <a:endParaRPr lang="en-PG" sz="2400" dirty="0">
              <a:solidFill>
                <a:schemeClr val="tx1"/>
              </a:solidFill>
              <a:latin typeface="Arial" panose="020B0604020202020204" pitchFamily="34" charset="0"/>
              <a:cs typeface="Arial" panose="020B0604020202020204" pitchFamily="34" charset="0"/>
            </a:endParaRPr>
          </a:p>
          <a:p>
            <a:endParaRPr lang="en-P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858851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E265-5D22-4812-FDF2-F317034A45B0}"/>
              </a:ext>
            </a:extLst>
          </p:cNvPr>
          <p:cNvSpPr>
            <a:spLocks noGrp="1"/>
          </p:cNvSpPr>
          <p:nvPr>
            <p:ph type="title"/>
          </p:nvPr>
        </p:nvSpPr>
        <p:spPr>
          <a:xfrm>
            <a:off x="822960" y="1628800"/>
            <a:ext cx="7997512" cy="576064"/>
          </a:xfrm>
        </p:spPr>
        <p:txBody>
          <a:bodyPr>
            <a:normAutofit fontScale="90000"/>
          </a:bodyPr>
          <a:lstStyle/>
          <a:p>
            <a:pPr algn="ctr"/>
            <a:r>
              <a:rPr lang="en-US" sz="3600" b="1" dirty="0">
                <a:solidFill>
                  <a:srgbClr val="1C1C1C"/>
                </a:solidFill>
                <a:latin typeface="Arial" panose="020B0604020202020204" pitchFamily="34" charset="0"/>
                <a:cs typeface="Arial" panose="020B0604020202020204" pitchFamily="34" charset="0"/>
              </a:rPr>
              <a:t>Cooperative Activities of the Memorandum of Understanding (MoU)</a:t>
            </a:r>
            <a:br>
              <a:rPr lang="en-US" sz="3200" dirty="0">
                <a:solidFill>
                  <a:srgbClr val="1C1C1C"/>
                </a:solidFill>
                <a:latin typeface="Arial" panose="020B0604020202020204" pitchFamily="34" charset="0"/>
                <a:cs typeface="Arial" panose="020B0604020202020204" pitchFamily="34" charset="0"/>
              </a:rPr>
            </a:br>
            <a:endParaRPr lang="en-PG" sz="3200" b="1" dirty="0"/>
          </a:p>
        </p:txBody>
      </p:sp>
      <p:sp>
        <p:nvSpPr>
          <p:cNvPr id="3" name="Content Placeholder 2">
            <a:extLst>
              <a:ext uri="{FF2B5EF4-FFF2-40B4-BE49-F238E27FC236}">
                <a16:creationId xmlns:a16="http://schemas.microsoft.com/office/drawing/2014/main" id="{2A2EF94D-FF1F-D66B-C1AA-C797F317DEC6}"/>
              </a:ext>
            </a:extLst>
          </p:cNvPr>
          <p:cNvSpPr>
            <a:spLocks noGrp="1"/>
          </p:cNvSpPr>
          <p:nvPr>
            <p:ph idx="1"/>
          </p:nvPr>
        </p:nvSpPr>
        <p:spPr>
          <a:xfrm>
            <a:off x="822959" y="1844824"/>
            <a:ext cx="8069521" cy="4176464"/>
          </a:xfrm>
        </p:spPr>
        <p:txBody>
          <a:bodyPr>
            <a:normAutofit/>
          </a:bodyPr>
          <a:lstStyle/>
          <a:p>
            <a:pPr algn="just">
              <a:buFont typeface="Wingdings" panose="05000000000000000000" pitchFamily="2" charset="2"/>
              <a:buChar char="q"/>
            </a:pPr>
            <a:r>
              <a:rPr lang="en-US" sz="2400" dirty="0">
                <a:latin typeface="Arial" panose="020B0604020202020204" pitchFamily="34" charset="0"/>
                <a:cs typeface="Arial" panose="020B0604020202020204" pitchFamily="34" charset="0"/>
              </a:rPr>
              <a:t>The participants will collaborate through specific activities mutually determined in writing between them, including on information and communication technologies, research, developing policy papers on fourth industrial revolution (4IR) and other areas of mutual benefit and agreement.</a:t>
            </a:r>
          </a:p>
          <a:p>
            <a:pPr algn="just">
              <a:buFont typeface="Wingdings" panose="05000000000000000000" pitchFamily="2" charset="2"/>
              <a:buChar char="q"/>
            </a:pPr>
            <a:r>
              <a:rPr lang="en-US" sz="2400" dirty="0">
                <a:latin typeface="Arial" panose="020B0604020202020204" pitchFamily="34" charset="0"/>
                <a:cs typeface="Arial" panose="020B0604020202020204" pitchFamily="34" charset="0"/>
              </a:rPr>
              <a:t>Details of collaborations under this MoU, including the terms of cooperation for each specific activity, will be negotiated and mutually determined in writing by the participants under separate implementation agreements and included as appendices to the MoU.</a:t>
            </a:r>
          </a:p>
          <a:p>
            <a:pPr algn="just">
              <a:buFont typeface="Wingdings" panose="05000000000000000000" pitchFamily="2" charset="2"/>
              <a:buChar char="q"/>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035338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E265-5D22-4812-FDF2-F317034A45B0}"/>
              </a:ext>
            </a:extLst>
          </p:cNvPr>
          <p:cNvSpPr>
            <a:spLocks noGrp="1"/>
          </p:cNvSpPr>
          <p:nvPr>
            <p:ph type="title"/>
          </p:nvPr>
        </p:nvSpPr>
        <p:spPr>
          <a:xfrm>
            <a:off x="822960" y="1628800"/>
            <a:ext cx="7997512" cy="576064"/>
          </a:xfrm>
        </p:spPr>
        <p:txBody>
          <a:bodyPr>
            <a:normAutofit fontScale="90000"/>
          </a:bodyPr>
          <a:lstStyle/>
          <a:p>
            <a:pPr algn="ctr"/>
            <a:r>
              <a:rPr lang="en-US" sz="3600" b="1" dirty="0">
                <a:solidFill>
                  <a:srgbClr val="1C1C1C"/>
                </a:solidFill>
                <a:latin typeface="Arial" panose="020B0604020202020204" pitchFamily="34" charset="0"/>
                <a:cs typeface="Arial" panose="020B0604020202020204" pitchFamily="34" charset="0"/>
              </a:rPr>
              <a:t>Cooperative Activities of the Memorandum of Understanding (MoU)</a:t>
            </a:r>
            <a:br>
              <a:rPr lang="en-US" sz="3200" dirty="0">
                <a:solidFill>
                  <a:srgbClr val="1C1C1C"/>
                </a:solidFill>
                <a:latin typeface="Arial" panose="020B0604020202020204" pitchFamily="34" charset="0"/>
                <a:cs typeface="Arial" panose="020B0604020202020204" pitchFamily="34" charset="0"/>
              </a:rPr>
            </a:br>
            <a:endParaRPr lang="en-PG" sz="3200" b="1" dirty="0"/>
          </a:p>
        </p:txBody>
      </p:sp>
      <p:sp>
        <p:nvSpPr>
          <p:cNvPr id="3" name="Content Placeholder 2">
            <a:extLst>
              <a:ext uri="{FF2B5EF4-FFF2-40B4-BE49-F238E27FC236}">
                <a16:creationId xmlns:a16="http://schemas.microsoft.com/office/drawing/2014/main" id="{2A2EF94D-FF1F-D66B-C1AA-C797F317DEC6}"/>
              </a:ext>
            </a:extLst>
          </p:cNvPr>
          <p:cNvSpPr>
            <a:spLocks noGrp="1"/>
          </p:cNvSpPr>
          <p:nvPr>
            <p:ph idx="1"/>
          </p:nvPr>
        </p:nvSpPr>
        <p:spPr>
          <a:xfrm>
            <a:off x="822959" y="1844824"/>
            <a:ext cx="8069521" cy="4176464"/>
          </a:xfrm>
        </p:spPr>
        <p:txBody>
          <a:bodyPr>
            <a:normAutofit/>
          </a:bodyPr>
          <a:lstStyle/>
          <a:p>
            <a:pPr algn="just">
              <a:buFont typeface="Wingdings" panose="05000000000000000000" pitchFamily="2" charset="2"/>
              <a:buChar char="q"/>
            </a:pPr>
            <a:r>
              <a:rPr lang="en-US" sz="2400" dirty="0">
                <a:latin typeface="Arial" panose="020B0604020202020204" pitchFamily="34" charset="0"/>
                <a:cs typeface="Arial" panose="020B0604020202020204" pitchFamily="34" charset="0"/>
              </a:rPr>
              <a:t>Participants may share Information with each other on a reciprocal basis for research undertaken for the activities under the MoU or any of its appendices, including on ICT and Cybersecurity with the emphasis on influencing policy outcomes on good governance.</a:t>
            </a:r>
          </a:p>
          <a:p>
            <a:pPr algn="just">
              <a:buFont typeface="Wingdings" panose="05000000000000000000" pitchFamily="2" charset="2"/>
              <a:buChar char="q"/>
            </a:pPr>
            <a:r>
              <a:rPr lang="en-US" sz="2400" dirty="0">
                <a:latin typeface="Arial" panose="020B0604020202020204" pitchFamily="34" charset="0"/>
                <a:cs typeface="Arial" panose="020B0604020202020204" pitchFamily="34" charset="0"/>
              </a:rPr>
              <a:t>The Participants may facilitate future activities in areas of mutual interest including joint academic research projects and organizing conferences, symposia, workshops and lectures.</a:t>
            </a:r>
          </a:p>
          <a:p>
            <a:pPr algn="just">
              <a:buFont typeface="Wingdings" panose="05000000000000000000" pitchFamily="2" charset="2"/>
              <a:buChar char="q"/>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5400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76EA-2347-9433-6920-3291FE475909}"/>
              </a:ext>
            </a:extLst>
          </p:cNvPr>
          <p:cNvSpPr>
            <a:spLocks noGrp="1"/>
          </p:cNvSpPr>
          <p:nvPr>
            <p:ph type="title"/>
          </p:nvPr>
        </p:nvSpPr>
        <p:spPr>
          <a:xfrm>
            <a:off x="822960" y="710077"/>
            <a:ext cx="7997512" cy="1027284"/>
          </a:xfrm>
        </p:spPr>
        <p:txBody>
          <a:bodyPr>
            <a:noAutofit/>
          </a:bodyPr>
          <a:lstStyle/>
          <a:p>
            <a:pPr algn="ctr"/>
            <a:r>
              <a:rPr lang="en-US" sz="3200" b="1" dirty="0">
                <a:solidFill>
                  <a:srgbClr val="C00000"/>
                </a:solidFill>
                <a:latin typeface="Arial" panose="020B0604020202020204" pitchFamily="34" charset="0"/>
                <a:cs typeface="Arial" panose="020B0604020202020204" pitchFamily="34" charset="0"/>
              </a:rPr>
              <a:t>Emerging Areas of Collaboration between NRI and DICT</a:t>
            </a:r>
          </a:p>
        </p:txBody>
      </p:sp>
      <p:sp>
        <p:nvSpPr>
          <p:cNvPr id="3" name="Content Placeholder 2">
            <a:extLst>
              <a:ext uri="{FF2B5EF4-FFF2-40B4-BE49-F238E27FC236}">
                <a16:creationId xmlns:a16="http://schemas.microsoft.com/office/drawing/2014/main" id="{75ABA631-639A-A8F3-C612-5BCB15E0F0B8}"/>
              </a:ext>
            </a:extLst>
          </p:cNvPr>
          <p:cNvSpPr>
            <a:spLocks noGrp="1"/>
          </p:cNvSpPr>
          <p:nvPr>
            <p:ph idx="1"/>
          </p:nvPr>
        </p:nvSpPr>
        <p:spPr>
          <a:xfrm>
            <a:off x="822959" y="1700808"/>
            <a:ext cx="8141529" cy="4823626"/>
          </a:xfrm>
        </p:spPr>
        <p:txBody>
          <a:bodyPr>
            <a:normAutofit/>
          </a:bodyPr>
          <a:lstStyle/>
          <a:p>
            <a:pPr algn="just">
              <a:spcBef>
                <a:spcPts val="0"/>
              </a:spcBef>
              <a:spcAft>
                <a:spcPts val="0"/>
              </a:spcAft>
              <a:buFont typeface="Wingdings" panose="05000000000000000000" pitchFamily="2" charset="2"/>
              <a:buChar char="q"/>
            </a:pP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a:spcBef>
                <a:spcPts val="0"/>
              </a:spcBef>
              <a:spcAft>
                <a:spcPts val="0"/>
              </a:spcAft>
              <a:buFont typeface="Wingdings" panose="05000000000000000000" pitchFamily="2" charset="2"/>
              <a:buChar char="q"/>
            </a:pPr>
            <a:endParaRPr lang="en-PG"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058" name="image1.png" descr="Image shows the different stages of a complaint in the RAT process.">
            <a:extLst>
              <a:ext uri="{FF2B5EF4-FFF2-40B4-BE49-F238E27FC236}">
                <a16:creationId xmlns:a16="http://schemas.microsoft.com/office/drawing/2014/main" id="{0075F4CF-CB14-2573-08A5-17D1DDC68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378" y="3057624"/>
            <a:ext cx="5405437" cy="2387600"/>
          </a:xfrm>
          <a:prstGeom prst="rect">
            <a:avLst/>
          </a:prstGeom>
          <a:noFill/>
          <a:extLst>
            <a:ext uri="{909E8E84-426E-40DD-AFC4-6F175D3DCCD1}">
              <a14:hiddenFill xmlns:a14="http://schemas.microsoft.com/office/drawing/2010/main">
                <a:solidFill>
                  <a:srgbClr val="FFFFFF"/>
                </a:solidFill>
              </a14:hiddenFill>
            </a:ext>
          </a:extLst>
        </p:spPr>
      </p:pic>
      <p:sp>
        <p:nvSpPr>
          <p:cNvPr id="11" name="Straight Connector 55">
            <a:extLst>
              <a:ext uri="{FF2B5EF4-FFF2-40B4-BE49-F238E27FC236}">
                <a16:creationId xmlns:a16="http://schemas.microsoft.com/office/drawing/2014/main" id="{B032940B-D26B-7E96-46D9-9C6BA37C5871}"/>
              </a:ext>
            </a:extLst>
          </p:cNvPr>
          <p:cNvSpPr>
            <a:spLocks noChangeShapeType="1"/>
          </p:cNvSpPr>
          <p:nvPr/>
        </p:nvSpPr>
        <p:spPr bwMode="auto">
          <a:xfrm>
            <a:off x="1858565" y="2675037"/>
            <a:ext cx="2106613" cy="0"/>
          </a:xfrm>
          <a:prstGeom prst="line">
            <a:avLst/>
          </a:prstGeom>
          <a:noFill/>
          <a:ln w="38100">
            <a:solidFill>
              <a:srgbClr val="4471C4"/>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Straight Connector 56">
            <a:extLst>
              <a:ext uri="{FF2B5EF4-FFF2-40B4-BE49-F238E27FC236}">
                <a16:creationId xmlns:a16="http://schemas.microsoft.com/office/drawing/2014/main" id="{B662BB84-11F5-2463-BA07-02B5401E45D7}"/>
              </a:ext>
            </a:extLst>
          </p:cNvPr>
          <p:cNvSpPr>
            <a:spLocks noChangeShapeType="1"/>
          </p:cNvSpPr>
          <p:nvPr/>
        </p:nvSpPr>
        <p:spPr bwMode="auto">
          <a:xfrm>
            <a:off x="5276453" y="2675037"/>
            <a:ext cx="2100262" cy="0"/>
          </a:xfrm>
          <a:prstGeom prst="line">
            <a:avLst/>
          </a:prstGeom>
          <a:noFill/>
          <a:ln w="38100">
            <a:solidFill>
              <a:srgbClr val="4471C4"/>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Shape 57">
            <a:extLst>
              <a:ext uri="{FF2B5EF4-FFF2-40B4-BE49-F238E27FC236}">
                <a16:creationId xmlns:a16="http://schemas.microsoft.com/office/drawing/2014/main" id="{AFF40F29-1ADD-D091-7A0F-9D63DC8018EE}"/>
              </a:ext>
            </a:extLst>
          </p:cNvPr>
          <p:cNvSpPr>
            <a:spLocks/>
          </p:cNvSpPr>
          <p:nvPr/>
        </p:nvSpPr>
        <p:spPr bwMode="auto">
          <a:xfrm>
            <a:off x="1979712" y="5661248"/>
            <a:ext cx="5486400" cy="1588"/>
          </a:xfrm>
          <a:custGeom>
            <a:avLst/>
            <a:gdLst>
              <a:gd name="T0" fmla="*/ 0 w 8640"/>
              <a:gd name="T1" fmla="*/ 0 h 1270"/>
              <a:gd name="T2" fmla="*/ 5486400 w 8640"/>
              <a:gd name="T3" fmla="*/ 0 h 1270"/>
              <a:gd name="T4" fmla="*/ 0 60000 65536"/>
              <a:gd name="T5" fmla="*/ 0 60000 65536"/>
            </a:gdLst>
            <a:ahLst/>
            <a:cxnLst>
              <a:cxn ang="T4">
                <a:pos x="T0" y="T1"/>
              </a:cxn>
              <a:cxn ang="T5">
                <a:pos x="T2" y="T3"/>
              </a:cxn>
            </a:cxnLst>
            <a:rect l="0" t="0" r="r" b="b"/>
            <a:pathLst>
              <a:path w="8640" h="1270">
                <a:moveTo>
                  <a:pt x="0" y="0"/>
                </a:moveTo>
                <a:lnTo>
                  <a:pt x="8640" y="0"/>
                </a:lnTo>
              </a:path>
            </a:pathLst>
          </a:custGeom>
          <a:noFill/>
          <a:ln w="38100">
            <a:solidFill>
              <a:srgbClr val="4471C4"/>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C83822AF-EBE6-55DE-8104-5D5A6B3740E9}"/>
              </a:ext>
            </a:extLst>
          </p:cNvPr>
          <p:cNvSpPr>
            <a:spLocks noChangeArrowheads="1"/>
          </p:cNvSpPr>
          <p:nvPr/>
        </p:nvSpPr>
        <p:spPr bwMode="auto">
          <a:xfrm>
            <a:off x="822959" y="2042308"/>
            <a:ext cx="72774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1" i="0" u="none" strike="noStrike" cap="none" normalizeH="0" baseline="0" dirty="0">
                <a:ln>
                  <a:noFill/>
                </a:ln>
                <a:solidFill>
                  <a:schemeClr val="tx1"/>
                </a:solidFill>
                <a:effectLst/>
                <a:latin typeface="Arial" panose="020B0604020202020204" pitchFamily="34" charset="0"/>
                <a:ea typeface="SimSun" panose="02010600030101010101" pitchFamily="2" charset="-122"/>
                <a:cs typeface="Arial" panose="020B0604020202020204" pitchFamily="34" charset="0"/>
              </a:rPr>
              <a:t>The Adapted Recovery Asset Model Team for Papua New Guinea </a:t>
            </a:r>
            <a:r>
              <a:rPr kumimoji="0" lang="en-US" altLang="zh-CN" b="1" i="0" u="none" strike="noStrike" cap="none" normalizeH="0" baseline="0" dirty="0">
                <a:ln>
                  <a:noFill/>
                </a:ln>
                <a:solidFill>
                  <a:srgbClr val="000000"/>
                </a:solidFill>
                <a:effectLst/>
                <a:latin typeface="Arial" panose="020B0604020202020204" pitchFamily="34" charset="0"/>
                <a:ea typeface="SimSun" panose="02010600030101010101" pitchFamily="2" charset="-122"/>
                <a:cs typeface="Arial" panose="020B0604020202020204" pitchFamily="34" charset="0"/>
              </a:rPr>
              <a:t>    </a:t>
            </a:r>
            <a:endParaRPr kumimoji="0" lang="en-US" altLang="zh-CN"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15" name="Rectangle 14">
            <a:extLst>
              <a:ext uri="{FF2B5EF4-FFF2-40B4-BE49-F238E27FC236}">
                <a16:creationId xmlns:a16="http://schemas.microsoft.com/office/drawing/2014/main" id="{E8BB0B21-0A95-37DD-84DB-4B2D8D30EDB4}"/>
              </a:ext>
            </a:extLst>
          </p:cNvPr>
          <p:cNvSpPr>
            <a:spLocks noChangeArrowheads="1"/>
          </p:cNvSpPr>
          <p:nvPr/>
        </p:nvSpPr>
        <p:spPr bwMode="auto">
          <a:xfrm>
            <a:off x="1188640" y="259407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rgbClr val="000000"/>
                </a:solidFill>
                <a:effectLst/>
                <a:latin typeface="Calibri" panose="020F0502020204030204" pitchFamily="34" charset="0"/>
                <a:ea typeface="SimSun" panose="02010600030101010101" pitchFamily="2" charset="-122"/>
                <a:cs typeface="Calibri" panose="020F0502020204030204" pitchFamily="34" charset="0"/>
              </a:rPr>
              <a:t>  </a:t>
            </a:r>
            <a:endParaRPr kumimoji="0" lang="en-US" altLang="zh-CN"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Arial" panose="020B0604020202020204" pitchFamily="34" charset="0"/>
            </a:endParaRPr>
          </a:p>
        </p:txBody>
      </p:sp>
      <p:sp>
        <p:nvSpPr>
          <p:cNvPr id="16" name="Rectangle 15">
            <a:extLst>
              <a:ext uri="{FF2B5EF4-FFF2-40B4-BE49-F238E27FC236}">
                <a16:creationId xmlns:a16="http://schemas.microsoft.com/office/drawing/2014/main" id="{7C27FBE8-A6CE-CAF2-6C37-E6E9A3F72821}"/>
              </a:ext>
            </a:extLst>
          </p:cNvPr>
          <p:cNvSpPr>
            <a:spLocks noChangeArrowheads="1"/>
          </p:cNvSpPr>
          <p:nvPr/>
        </p:nvSpPr>
        <p:spPr bwMode="auto">
          <a:xfrm>
            <a:off x="1188640" y="3051274"/>
            <a:ext cx="69837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16">
            <a:extLst>
              <a:ext uri="{FF2B5EF4-FFF2-40B4-BE49-F238E27FC236}">
                <a16:creationId xmlns:a16="http://schemas.microsoft.com/office/drawing/2014/main" id="{576AC82D-C519-9467-F837-8320A7F75CF5}"/>
              </a:ext>
            </a:extLst>
          </p:cNvPr>
          <p:cNvSpPr>
            <a:spLocks noChangeArrowheads="1"/>
          </p:cNvSpPr>
          <p:nvPr/>
        </p:nvSpPr>
        <p:spPr bwMode="auto">
          <a:xfrm>
            <a:off x="179512" y="5157192"/>
            <a:ext cx="8784976"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zh-CN" b="0" i="0" u="none" strike="noStrike" cap="none" normalizeH="0" baseline="0" dirty="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br>
            <a:endParaRPr kumimoji="0" lang="en-US" altLang="zh-CN"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1" i="0" u="none" strike="noStrike" cap="none" normalizeH="0" baseline="30000" dirty="0">
                <a:ln>
                  <a:noFill/>
                </a:ln>
                <a:solidFill>
                  <a:srgbClr val="000000"/>
                </a:solidFill>
                <a:effectLst/>
                <a:latin typeface="Calibri" panose="020F0502020204030204" pitchFamily="34" charset="0"/>
                <a:ea typeface="SimSun" panose="02010600030101010101" pitchFamily="2" charset="-122"/>
                <a:cs typeface="Calibri" panose="020F0502020204030204" pitchFamily="34" charset="0"/>
              </a:rPr>
              <a:t>* If these criteria are met, transaction details are forwarded to the identified point of contact at the recipient bank to notify of fraudulent activity and request freezing of the account. Once response is received from the recipient bank, PNGRAT contacts the appropriate RPNGC field office(s).</a:t>
            </a:r>
            <a:endParaRPr kumimoji="0" lang="en-US" altLang="zh-CN"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882396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304F7-F0A3-5594-EBFF-B4AE621838AD}"/>
              </a:ext>
            </a:extLst>
          </p:cNvPr>
          <p:cNvSpPr>
            <a:spLocks noGrp="1"/>
          </p:cNvSpPr>
          <p:nvPr>
            <p:ph type="title"/>
          </p:nvPr>
        </p:nvSpPr>
        <p:spPr>
          <a:xfrm>
            <a:off x="822960" y="710077"/>
            <a:ext cx="7925504" cy="1027284"/>
          </a:xfrm>
        </p:spPr>
        <p:txBody>
          <a:bodyPr>
            <a:normAutofit/>
          </a:bodyPr>
          <a:lstStyle/>
          <a:p>
            <a:pPr algn="ctr"/>
            <a:r>
              <a:rPr lang="en-US" sz="3200" b="1" dirty="0">
                <a:latin typeface="Arial" panose="020B0604020202020204" pitchFamily="34" charset="0"/>
                <a:cs typeface="Arial" panose="020B0604020202020204" pitchFamily="34" charset="0"/>
              </a:rPr>
              <a:t>Emerging Areas of Collaboration between NRI and DICT</a:t>
            </a:r>
            <a:endParaRPr lang="en-US" sz="3200" dirty="0"/>
          </a:p>
        </p:txBody>
      </p:sp>
      <p:pic>
        <p:nvPicPr>
          <p:cNvPr id="5" name="Content Placeholder 4">
            <a:extLst>
              <a:ext uri="{FF2B5EF4-FFF2-40B4-BE49-F238E27FC236}">
                <a16:creationId xmlns:a16="http://schemas.microsoft.com/office/drawing/2014/main" id="{D9D329DA-0995-301F-04B5-7E981217F5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1100" y="3324225"/>
            <a:ext cx="4286250" cy="1066800"/>
          </a:xfrm>
        </p:spPr>
      </p:pic>
      <p:sp>
        <p:nvSpPr>
          <p:cNvPr id="7" name="TextBox 6">
            <a:extLst>
              <a:ext uri="{FF2B5EF4-FFF2-40B4-BE49-F238E27FC236}">
                <a16:creationId xmlns:a16="http://schemas.microsoft.com/office/drawing/2014/main" id="{5501AE85-80B6-FAC1-BBEA-36AEE3054813}"/>
              </a:ext>
            </a:extLst>
          </p:cNvPr>
          <p:cNvSpPr txBox="1"/>
          <p:nvPr/>
        </p:nvSpPr>
        <p:spPr>
          <a:xfrm>
            <a:off x="683568" y="2132856"/>
            <a:ext cx="6912768" cy="1200329"/>
          </a:xfrm>
          <a:prstGeom prst="rect">
            <a:avLst/>
          </a:prstGeom>
          <a:noFill/>
        </p:spPr>
        <p:txBody>
          <a:bodyPr wrap="square">
            <a:spAutoFit/>
          </a:bodyPr>
          <a:lstStyle/>
          <a:p>
            <a:pPr algn="just">
              <a:spcBef>
                <a:spcPts val="0"/>
              </a:spcBef>
              <a:spcAft>
                <a:spcPts val="0"/>
              </a:spcAft>
              <a:buFont typeface="Wingdings" panose="05000000000000000000" pitchFamily="2" charset="2"/>
              <a:buChar char="q"/>
            </a:pPr>
            <a:r>
              <a:rPr lang="en-US" sz="2400" dirty="0">
                <a:latin typeface="Arial" panose="020B0604020202020204" pitchFamily="34" charset="0"/>
                <a:cs typeface="Arial" panose="020B0604020202020204" pitchFamily="34" charset="0"/>
              </a:rPr>
              <a:t> The PNG Schools Cybersecurity Program</a:t>
            </a:r>
          </a:p>
          <a:p>
            <a:pPr algn="just">
              <a:spcBef>
                <a:spcPts val="0"/>
              </a:spcBef>
              <a:spcAft>
                <a:spcPts val="0"/>
              </a:spcAft>
              <a:buFont typeface="Wingdings" panose="05000000000000000000" pitchFamily="2" charset="2"/>
              <a:buChar char="q"/>
            </a:pP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a:spcBef>
                <a:spcPts val="0"/>
              </a:spcBef>
              <a:spcAft>
                <a:spcPts val="0"/>
              </a:spcAft>
              <a:buFont typeface="Wingdings" panose="05000000000000000000" pitchFamily="2" charset="2"/>
              <a:buChar char="q"/>
            </a:pPr>
            <a:r>
              <a:rPr lang="en-US" sz="2400" dirty="0">
                <a:effectLst/>
                <a:latin typeface="Arial" panose="020B0604020202020204" pitchFamily="34" charset="0"/>
                <a:ea typeface="Times New Roman" panose="02020603050405020304" pitchFamily="18" charset="0"/>
                <a:cs typeface="Arial" panose="020B0604020202020204" pitchFamily="34" charset="0"/>
              </a:rPr>
              <a:t>NRI-DICT Cybersecurity Clubs</a:t>
            </a:r>
          </a:p>
        </p:txBody>
      </p:sp>
      <p:pic>
        <p:nvPicPr>
          <p:cNvPr id="2056" name="Picture 8" descr="PNG LNG - PNG LNG">
            <a:extLst>
              <a:ext uri="{FF2B5EF4-FFF2-40B4-BE49-F238E27FC236}">
                <a16:creationId xmlns:a16="http://schemas.microsoft.com/office/drawing/2014/main" id="{262D3136-7F70-FDAB-37D4-86C8E4A6F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037535"/>
            <a:ext cx="2409825" cy="182046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apua New Guinea : Development news ...">
            <a:extLst>
              <a:ext uri="{FF2B5EF4-FFF2-40B4-BE49-F238E27FC236}">
                <a16:creationId xmlns:a16="http://schemas.microsoft.com/office/drawing/2014/main" id="{79C20BE6-225C-6A47-FA3A-82B8EF9E1F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9825" y="5037534"/>
            <a:ext cx="180022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condary Schools in Enga connecting on ...">
            <a:extLst>
              <a:ext uri="{FF2B5EF4-FFF2-40B4-BE49-F238E27FC236}">
                <a16:creationId xmlns:a16="http://schemas.microsoft.com/office/drawing/2014/main" id="{2813F0F9-70B8-DB1D-C036-3A2586955A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0050" y="5037534"/>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PNG Schools Project — KTF">
            <a:extLst>
              <a:ext uri="{FF2B5EF4-FFF2-40B4-BE49-F238E27FC236}">
                <a16:creationId xmlns:a16="http://schemas.microsoft.com/office/drawing/2014/main" id="{190B5EB5-BC6B-1BCE-E8CF-438876ED13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7025" y="5037534"/>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99642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E265-5D22-4812-FDF2-F317034A45B0}"/>
              </a:ext>
            </a:extLst>
          </p:cNvPr>
          <p:cNvSpPr>
            <a:spLocks noGrp="1"/>
          </p:cNvSpPr>
          <p:nvPr>
            <p:ph type="title"/>
          </p:nvPr>
        </p:nvSpPr>
        <p:spPr>
          <a:xfrm>
            <a:off x="822960" y="1196752"/>
            <a:ext cx="7997512" cy="432048"/>
          </a:xfrm>
        </p:spPr>
        <p:txBody>
          <a:bodyPr>
            <a:normAutofit fontScale="90000"/>
          </a:bodyPr>
          <a:lstStyle/>
          <a:p>
            <a:pPr algn="ctr"/>
            <a:br>
              <a:rPr lang="en-US" sz="3200" dirty="0">
                <a:solidFill>
                  <a:srgbClr val="1C1C1C"/>
                </a:solidFill>
                <a:latin typeface="Arial" panose="020B0604020202020204" pitchFamily="34" charset="0"/>
                <a:cs typeface="Arial" panose="020B0604020202020204" pitchFamily="34" charset="0"/>
              </a:rPr>
            </a:br>
            <a:r>
              <a:rPr lang="en-US" sz="3200" b="1" dirty="0">
                <a:solidFill>
                  <a:srgbClr val="1C1C1C"/>
                </a:solidFill>
                <a:latin typeface="Arial" panose="020B0604020202020204" pitchFamily="34" charset="0"/>
                <a:cs typeface="Arial" panose="020B0604020202020204" pitchFamily="34" charset="0"/>
              </a:rPr>
              <a:t>Conclusion</a:t>
            </a:r>
            <a:endParaRPr lang="en-PG" sz="3200" b="1" dirty="0"/>
          </a:p>
        </p:txBody>
      </p:sp>
      <p:sp>
        <p:nvSpPr>
          <p:cNvPr id="3" name="Content Placeholder 2">
            <a:extLst>
              <a:ext uri="{FF2B5EF4-FFF2-40B4-BE49-F238E27FC236}">
                <a16:creationId xmlns:a16="http://schemas.microsoft.com/office/drawing/2014/main" id="{2A2EF94D-FF1F-D66B-C1AA-C797F317DEC6}"/>
              </a:ext>
            </a:extLst>
          </p:cNvPr>
          <p:cNvSpPr>
            <a:spLocks noGrp="1"/>
          </p:cNvSpPr>
          <p:nvPr>
            <p:ph idx="1"/>
          </p:nvPr>
        </p:nvSpPr>
        <p:spPr>
          <a:xfrm>
            <a:off x="539553" y="1700808"/>
            <a:ext cx="8352928" cy="4176464"/>
          </a:xfrm>
        </p:spPr>
        <p:txBody>
          <a:bodyPr>
            <a:noAutofit/>
          </a:bodyPr>
          <a:lstStyle/>
          <a:p>
            <a:pPr marL="0" indent="0" algn="just">
              <a:buNone/>
            </a:pPr>
            <a:r>
              <a:rPr lang="en-US" sz="2400" b="1" dirty="0">
                <a:solidFill>
                  <a:srgbClr val="1C1C1C"/>
                </a:solidFill>
                <a:latin typeface="Arial" panose="020B0604020202020204" pitchFamily="34" charset="0"/>
                <a:cs typeface="Arial" panose="020B0604020202020204" pitchFamily="34" charset="0"/>
              </a:rPr>
              <a:t>The Fourth Industrial Revolution (4IR)</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a:buFont typeface="Wingdings" panose="05000000000000000000" pitchFamily="2" charset="2"/>
              <a:buChar char="q"/>
            </a:pPr>
            <a:r>
              <a:rPr lang="en-US" sz="2400" dirty="0">
                <a:effectLst/>
                <a:latin typeface="Arial" panose="020B0604020202020204" pitchFamily="34" charset="0"/>
                <a:ea typeface="Times New Roman" panose="02020603050405020304" pitchFamily="18" charset="0"/>
                <a:cs typeface="Arial" panose="020B0604020202020204" pitchFamily="34" charset="0"/>
              </a:rPr>
              <a:t>The Fourth Industrial Revolution represents a fundamental change in the way we live, work, and relate to one another. </a:t>
            </a:r>
            <a:r>
              <a:rPr lang="en-US" sz="24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It is a new chapter in human development, enabled by extraordinary technological advances comparable to those of the first, second, and third industrial revolutions. </a:t>
            </a:r>
            <a:r>
              <a:rPr lang="en-US" sz="2400" dirty="0">
                <a:effectLst/>
                <a:latin typeface="Arial" panose="020B0604020202020204" pitchFamily="34" charset="0"/>
                <a:ea typeface="Times New Roman" panose="02020603050405020304" pitchFamily="18" charset="0"/>
                <a:cs typeface="Arial" panose="020B0604020202020204" pitchFamily="34" charset="0"/>
              </a:rPr>
              <a:t>These advances are merging the physical, digital, and biological worlds in ways that create both huge promise and potential peril. The speed, breadth, and depth of this revolution are forcing us to rethink how countries develop, how organizations create value, and even what it means to be human </a:t>
            </a:r>
            <a:r>
              <a:rPr lang="en-US" sz="2400" dirty="0">
                <a:latin typeface="Arial" panose="020B0604020202020204" pitchFamily="34" charset="0"/>
                <a:cs typeface="Arial" panose="020B0604020202020204" pitchFamily="34" charset="0"/>
              </a:rPr>
              <a:t>(https://www.weforum.org/focus/fourth-industrial-revolution/)</a:t>
            </a:r>
          </a:p>
          <a:p>
            <a:pPr algn="just">
              <a:buFont typeface="Wingdings" panose="05000000000000000000" pitchFamily="2" charset="2"/>
              <a:buChar char="q"/>
            </a:pPr>
            <a:endParaRPr lang="en-PG"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9009171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E265-5D22-4812-FDF2-F317034A45B0}"/>
              </a:ext>
            </a:extLst>
          </p:cNvPr>
          <p:cNvSpPr>
            <a:spLocks noGrp="1"/>
          </p:cNvSpPr>
          <p:nvPr>
            <p:ph type="title"/>
          </p:nvPr>
        </p:nvSpPr>
        <p:spPr>
          <a:xfrm>
            <a:off x="822960" y="1196752"/>
            <a:ext cx="7997512" cy="432048"/>
          </a:xfrm>
        </p:spPr>
        <p:txBody>
          <a:bodyPr>
            <a:normAutofit fontScale="90000"/>
          </a:bodyPr>
          <a:lstStyle/>
          <a:p>
            <a:pPr algn="ctr"/>
            <a:br>
              <a:rPr lang="en-US" sz="3200">
                <a:solidFill>
                  <a:srgbClr val="1C1C1C"/>
                </a:solidFill>
                <a:latin typeface="Arial" panose="020B0604020202020204" pitchFamily="34" charset="0"/>
                <a:cs typeface="Arial" panose="020B0604020202020204" pitchFamily="34" charset="0"/>
              </a:rPr>
            </a:br>
            <a:r>
              <a:rPr lang="en-US" sz="3200" b="1">
                <a:solidFill>
                  <a:srgbClr val="1C1C1C"/>
                </a:solidFill>
                <a:latin typeface="Arial" panose="020B0604020202020204" pitchFamily="34" charset="0"/>
                <a:cs typeface="Arial" panose="020B0604020202020204" pitchFamily="34" charset="0"/>
              </a:rPr>
              <a:t>Conclusion</a:t>
            </a:r>
            <a:endParaRPr lang="en-PG" sz="3200" b="1" dirty="0"/>
          </a:p>
        </p:txBody>
      </p:sp>
      <p:sp>
        <p:nvSpPr>
          <p:cNvPr id="3" name="Content Placeholder 2">
            <a:extLst>
              <a:ext uri="{FF2B5EF4-FFF2-40B4-BE49-F238E27FC236}">
                <a16:creationId xmlns:a16="http://schemas.microsoft.com/office/drawing/2014/main" id="{2A2EF94D-FF1F-D66B-C1AA-C797F317DEC6}"/>
              </a:ext>
            </a:extLst>
          </p:cNvPr>
          <p:cNvSpPr>
            <a:spLocks noGrp="1"/>
          </p:cNvSpPr>
          <p:nvPr>
            <p:ph idx="1"/>
          </p:nvPr>
        </p:nvSpPr>
        <p:spPr>
          <a:xfrm>
            <a:off x="822959" y="1844824"/>
            <a:ext cx="8069521" cy="4176464"/>
          </a:xfrm>
        </p:spPr>
        <p:txBody>
          <a:bodyPr>
            <a:noAutofit/>
          </a:bodyPr>
          <a:lstStyle/>
          <a:p>
            <a:pPr algn="just">
              <a:buFont typeface="Wingdings" panose="05000000000000000000" pitchFamily="2" charset="2"/>
              <a:buChar char="q"/>
            </a:pPr>
            <a:r>
              <a:rPr lang="en-US" sz="2400" dirty="0">
                <a:effectLst/>
                <a:latin typeface="Arial" panose="020B0604020202020204" pitchFamily="34" charset="0"/>
                <a:ea typeface="Times New Roman" panose="02020603050405020304" pitchFamily="18" charset="0"/>
                <a:cs typeface="Arial" panose="020B0604020202020204" pitchFamily="34" charset="0"/>
              </a:rPr>
              <a:t>The Fourth Industrial Revolution is about more than just technology-driven change; it is an opportunity to help everyone, including leaders, policymakers, and people from all income groups and nations, harness converging technologies to create an inclusive, human-centered future. </a:t>
            </a:r>
            <a:r>
              <a:rPr lang="en-US" sz="24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The real opportunity is to look beyond technology and find ways to give the greatest number of people the ability to positively impact their families, organizations, and communities.</a:t>
            </a:r>
            <a:endParaRPr lang="en-PG" sz="24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en-US" sz="2400" dirty="0">
                <a:latin typeface="Arial" panose="020B0604020202020204" pitchFamily="34" charset="0"/>
                <a:cs typeface="Arial" panose="020B0604020202020204" pitchFamily="34" charset="0"/>
              </a:rPr>
              <a:t>(https://www.weforum.org/focus/fourth-industrial-revolution/)</a:t>
            </a:r>
          </a:p>
        </p:txBody>
      </p:sp>
    </p:spTree>
    <p:extLst>
      <p:ext uri="{BB962C8B-B14F-4D97-AF65-F5344CB8AC3E}">
        <p14:creationId xmlns:p14="http://schemas.microsoft.com/office/powerpoint/2010/main" val="362106304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05C1-CA30-2970-4C2E-0EE36C48FF88}"/>
              </a:ext>
            </a:extLst>
          </p:cNvPr>
          <p:cNvSpPr>
            <a:spLocks noGrp="1"/>
          </p:cNvSpPr>
          <p:nvPr>
            <p:ph type="title"/>
          </p:nvPr>
        </p:nvSpPr>
        <p:spPr/>
        <p:txBody>
          <a:bodyPr/>
          <a:lstStyle/>
          <a:p>
            <a:pPr algn="ctr"/>
            <a:r>
              <a:rPr lang="en-US" dirty="0"/>
              <a:t>Questions</a:t>
            </a:r>
            <a:endParaRPr lang="en-PG" dirty="0"/>
          </a:p>
        </p:txBody>
      </p:sp>
      <p:pic>
        <p:nvPicPr>
          <p:cNvPr id="5122" name="Picture 2" descr="Question Stock Illustrations – 254,271 ...">
            <a:extLst>
              <a:ext uri="{FF2B5EF4-FFF2-40B4-BE49-F238E27FC236}">
                <a16:creationId xmlns:a16="http://schemas.microsoft.com/office/drawing/2014/main" id="{E4D74866-5C4F-0724-F061-0144C39EE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0438" y="235743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116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951ABF9-5EFB-00E1-E6D6-EA179ED1FF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1612" y="3238500"/>
            <a:ext cx="3705225" cy="1238250"/>
          </a:xfrm>
        </p:spPr>
      </p:pic>
    </p:spTree>
    <p:extLst>
      <p:ext uri="{BB962C8B-B14F-4D97-AF65-F5344CB8AC3E}">
        <p14:creationId xmlns:p14="http://schemas.microsoft.com/office/powerpoint/2010/main" val="4794628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6.0.21"/>
  <p:tag name="AS_OS" val="Unix 6.2.0.1011"/>
  <p:tag name="AS_RELEASE_DATE" val="2022.06.14"/>
  <p:tag name="AS_TITLE" val="Aspose.Slides for .NET5"/>
  <p:tag name="AS_VERSION" val="22.6"/>
</p:tagLst>
</file>

<file path=ppt/theme/theme1.xml><?xml version="1.0" encoding="utf-8"?>
<a:theme xmlns:a="http://schemas.openxmlformats.org/drawingml/2006/main" name="NRI">
  <a:themeElements>
    <a:clrScheme name="National Research Institute">
      <a:dk1>
        <a:srgbClr val="1C1C1C"/>
      </a:dk1>
      <a:lt1>
        <a:srgbClr val="FFFFFF"/>
      </a:lt1>
      <a:dk2>
        <a:srgbClr val="646464"/>
      </a:dk2>
      <a:lt2>
        <a:srgbClr val="969696"/>
      </a:lt2>
      <a:accent1>
        <a:srgbClr val="5F1216"/>
      </a:accent1>
      <a:accent2>
        <a:srgbClr val="C38110"/>
      </a:accent2>
      <a:accent3>
        <a:srgbClr val="47764A"/>
      </a:accent3>
      <a:accent4>
        <a:srgbClr val="306EA8"/>
      </a:accent4>
      <a:accent5>
        <a:srgbClr val="99452A"/>
      </a:accent5>
      <a:accent6>
        <a:srgbClr val="1C1C1C"/>
      </a:accent6>
      <a:hlink>
        <a:srgbClr val="891A1F"/>
      </a:hlink>
      <a:folHlink>
        <a:srgbClr val="EB9E18"/>
      </a:folHlink>
    </a:clrScheme>
    <a:fontScheme name="Retrospect">
      <a:majorFont>
        <a:latin typeface="Calibri Light" panose="020F0302020204030204"/>
        <a:ea typeface="Calibri Light" panose="020F0302020204030204"/>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panose="020F0502020204030204"/>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NRI Powerpoint - Maroon" id="{ED8D8F6D-636C-D746-B750-C56D100306E3}" vid="{58D319E4-93EA-2445-8E5C-2FA6E5EE8E31}"/>
    </a:ext>
  </a:extLst>
</a:theme>
</file>

<file path=docProps/app.xml><?xml version="1.0" encoding="utf-8"?>
<Properties xmlns="http://schemas.openxmlformats.org/officeDocument/2006/extended-properties" xmlns:vt="http://schemas.openxmlformats.org/officeDocument/2006/docPropsVTypes">
  <TotalTime>1025</TotalTime>
  <Words>664</Words>
  <Application>Microsoft Office PowerPoint</Application>
  <PresentationFormat>On-screen Show (4:3)</PresentationFormat>
  <Paragraphs>43</Paragraphs>
  <Slides>11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Aptos</vt:lpstr>
      <vt:lpstr>Arial</vt:lpstr>
      <vt:lpstr>Calibri</vt:lpstr>
      <vt:lpstr>Franklin Gothic Book</vt:lpstr>
      <vt:lpstr>Franklin Gothic Medium</vt:lpstr>
      <vt:lpstr>Minion Pro Medium</vt:lpstr>
      <vt:lpstr>Times New Roman</vt:lpstr>
      <vt:lpstr>Verdana</vt:lpstr>
      <vt:lpstr>Wingdings</vt:lpstr>
      <vt:lpstr>NRI</vt:lpstr>
      <vt:lpstr> The Value of Partnership and Collaboration in relation to the Memorandum of Understanding between the National Research Institute and the Department of Information Communications Technology </vt:lpstr>
      <vt:lpstr>Outline of Presentation</vt:lpstr>
      <vt:lpstr>The Objectives of NRI-DICT Memorandum of Understanding (MoU)</vt:lpstr>
      <vt:lpstr>Cooperative Activities of the Memorandum of Understanding (MoU) </vt:lpstr>
      <vt:lpstr>Cooperative Activities of the Memorandum of Understanding (MoU) </vt:lpstr>
      <vt:lpstr>Emerging Areas of Collaboration between NRI and DICT</vt:lpstr>
      <vt:lpstr>Emerging Areas of Collaboration between NRI and DICT</vt:lpstr>
      <vt:lpstr> Conclusion</vt:lpstr>
      <vt:lpstr> Conclusion</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Science Research Methods</dc:title>
  <dc:creator>Olugbenga Ige</dc:creator>
  <cp:lastModifiedBy>Olugbenga Ige</cp:lastModifiedBy>
  <cp:revision>316</cp:revision>
  <cp:lastPrinted>2023-09-07T22:03:34Z</cp:lastPrinted>
  <dcterms:created xsi:type="dcterms:W3CDTF">2023-09-07T22:03:34Z</dcterms:created>
  <dcterms:modified xsi:type="dcterms:W3CDTF">2024-10-03T00:33:47Z</dcterms:modified>
</cp:coreProperties>
</file>