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31" r:id="rId4"/>
  </p:sldMasterIdLst>
  <p:notesMasterIdLst>
    <p:notesMasterId r:id="rId19"/>
  </p:notesMasterIdLst>
  <p:handoutMasterIdLst>
    <p:handoutMasterId r:id="rId20"/>
  </p:handoutMasterIdLst>
  <p:sldIdLst>
    <p:sldId id="256" r:id="rId5"/>
    <p:sldId id="262" r:id="rId6"/>
    <p:sldId id="285" r:id="rId7"/>
    <p:sldId id="300" r:id="rId8"/>
    <p:sldId id="299" r:id="rId9"/>
    <p:sldId id="289" r:id="rId10"/>
    <p:sldId id="294" r:id="rId11"/>
    <p:sldId id="293" r:id="rId12"/>
    <p:sldId id="291" r:id="rId13"/>
    <p:sldId id="301" r:id="rId14"/>
    <p:sldId id="290" r:id="rId15"/>
    <p:sldId id="277" r:id="rId16"/>
    <p:sldId id="288" r:id="rId17"/>
    <p:sldId id="297"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EFE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969" autoAdjust="0"/>
  </p:normalViewPr>
  <p:slideViewPr>
    <p:cSldViewPr snapToGrid="0">
      <p:cViewPr varScale="1">
        <p:scale>
          <a:sx n="78" d="100"/>
          <a:sy n="78" d="100"/>
        </p:scale>
        <p:origin x="222" y="30"/>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8" d="100"/>
          <a:sy n="68" d="100"/>
        </p:scale>
        <p:origin x="3288"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A9ECEC-1820-4EEE-A531-AAEF5532346B}"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PG"/>
        </a:p>
      </dgm:t>
    </dgm:pt>
    <dgm:pt modelId="{168530C5-E8BC-45B9-8585-AE492B276A9B}">
      <dgm:prSet phldrT="[Text]" custT="1"/>
      <dgm:spPr>
        <a:solidFill>
          <a:srgbClr val="00B0F0"/>
        </a:solidFill>
      </dgm:spPr>
      <dgm:t>
        <a:bodyPr/>
        <a:lstStyle/>
        <a:p>
          <a:r>
            <a:rPr lang="en-US" sz="1400" dirty="0">
              <a:solidFill>
                <a:schemeClr val="tx1"/>
              </a:solidFill>
            </a:rPr>
            <a:t>Acquisition</a:t>
          </a:r>
          <a:endParaRPr lang="en-PG" sz="1400" dirty="0">
            <a:solidFill>
              <a:schemeClr val="tx1"/>
            </a:solidFill>
          </a:endParaRPr>
        </a:p>
      </dgm:t>
    </dgm:pt>
    <dgm:pt modelId="{5FDCD96A-42FE-44BF-A564-D8BBB1AEF113}" type="parTrans" cxnId="{AE551E19-AEC1-4E95-9254-EE687F33F0C7}">
      <dgm:prSet/>
      <dgm:spPr/>
      <dgm:t>
        <a:bodyPr/>
        <a:lstStyle/>
        <a:p>
          <a:endParaRPr lang="en-PG" sz="2400">
            <a:solidFill>
              <a:schemeClr val="tx1"/>
            </a:solidFill>
          </a:endParaRPr>
        </a:p>
      </dgm:t>
    </dgm:pt>
    <dgm:pt modelId="{168B82BD-EFA2-429F-8E8C-B53F5D509975}" type="sibTrans" cxnId="{AE551E19-AEC1-4E95-9254-EE687F33F0C7}">
      <dgm:prSet/>
      <dgm:spPr>
        <a:solidFill>
          <a:srgbClr val="00B0F0"/>
        </a:solidFill>
      </dgm:spPr>
      <dgm:t>
        <a:bodyPr/>
        <a:lstStyle/>
        <a:p>
          <a:endParaRPr lang="en-PG" sz="2400">
            <a:solidFill>
              <a:schemeClr val="tx1"/>
            </a:solidFill>
          </a:endParaRPr>
        </a:p>
      </dgm:t>
    </dgm:pt>
    <dgm:pt modelId="{6AEB4F2C-8CBE-4CEC-BE16-28737BA46530}">
      <dgm:prSet phldrT="[Text]" custT="1"/>
      <dgm:spPr>
        <a:solidFill>
          <a:srgbClr val="00B0F0"/>
        </a:solidFill>
      </dgm:spPr>
      <dgm:t>
        <a:bodyPr/>
        <a:lstStyle/>
        <a:p>
          <a:r>
            <a:rPr lang="en-US" sz="1400" dirty="0">
              <a:solidFill>
                <a:schemeClr val="tx1"/>
              </a:solidFill>
            </a:rPr>
            <a:t>Inventory</a:t>
          </a:r>
          <a:endParaRPr lang="en-PG" sz="1400" dirty="0">
            <a:solidFill>
              <a:schemeClr val="tx1"/>
            </a:solidFill>
          </a:endParaRPr>
        </a:p>
      </dgm:t>
    </dgm:pt>
    <dgm:pt modelId="{0A204911-B141-47FF-86BA-25FCCD42606C}" type="parTrans" cxnId="{9BF15D81-4E3B-4CA8-8CF7-836C5A94F0C8}">
      <dgm:prSet/>
      <dgm:spPr/>
      <dgm:t>
        <a:bodyPr/>
        <a:lstStyle/>
        <a:p>
          <a:endParaRPr lang="en-PG" sz="2400">
            <a:solidFill>
              <a:schemeClr val="tx1"/>
            </a:solidFill>
          </a:endParaRPr>
        </a:p>
      </dgm:t>
    </dgm:pt>
    <dgm:pt modelId="{1603C902-D23C-45F3-866E-73CABE25FEAA}" type="sibTrans" cxnId="{9BF15D81-4E3B-4CA8-8CF7-836C5A94F0C8}">
      <dgm:prSet/>
      <dgm:spPr>
        <a:solidFill>
          <a:srgbClr val="00B0F0"/>
        </a:solidFill>
      </dgm:spPr>
      <dgm:t>
        <a:bodyPr/>
        <a:lstStyle/>
        <a:p>
          <a:endParaRPr lang="en-PG" sz="2400">
            <a:solidFill>
              <a:schemeClr val="tx1"/>
            </a:solidFill>
          </a:endParaRPr>
        </a:p>
      </dgm:t>
    </dgm:pt>
    <dgm:pt modelId="{A39A5045-C308-45D2-9768-4E1B551A6AC0}">
      <dgm:prSet phldrT="[Text]" custT="1"/>
      <dgm:spPr>
        <a:solidFill>
          <a:srgbClr val="00B0F0"/>
        </a:solidFill>
      </dgm:spPr>
      <dgm:t>
        <a:bodyPr/>
        <a:lstStyle/>
        <a:p>
          <a:r>
            <a:rPr lang="en-US" sz="1400" dirty="0">
              <a:solidFill>
                <a:schemeClr val="tx1"/>
              </a:solidFill>
            </a:rPr>
            <a:t>Allocation</a:t>
          </a:r>
          <a:endParaRPr lang="en-PG" sz="1400" dirty="0">
            <a:solidFill>
              <a:schemeClr val="tx1"/>
            </a:solidFill>
          </a:endParaRPr>
        </a:p>
      </dgm:t>
    </dgm:pt>
    <dgm:pt modelId="{445E3B5C-0F96-495F-ADAB-614E8736D547}" type="parTrans" cxnId="{166EED85-D1B2-4E12-A6DA-A1D85FFF8E39}">
      <dgm:prSet/>
      <dgm:spPr/>
      <dgm:t>
        <a:bodyPr/>
        <a:lstStyle/>
        <a:p>
          <a:endParaRPr lang="en-PG" sz="2400">
            <a:solidFill>
              <a:schemeClr val="tx1"/>
            </a:solidFill>
          </a:endParaRPr>
        </a:p>
      </dgm:t>
    </dgm:pt>
    <dgm:pt modelId="{61330093-F1A3-4706-BD60-EE6FE16889FC}" type="sibTrans" cxnId="{166EED85-D1B2-4E12-A6DA-A1D85FFF8E39}">
      <dgm:prSet/>
      <dgm:spPr>
        <a:solidFill>
          <a:srgbClr val="00B0F0"/>
        </a:solidFill>
      </dgm:spPr>
      <dgm:t>
        <a:bodyPr/>
        <a:lstStyle/>
        <a:p>
          <a:endParaRPr lang="en-PG" sz="2400">
            <a:solidFill>
              <a:schemeClr val="tx1"/>
            </a:solidFill>
          </a:endParaRPr>
        </a:p>
      </dgm:t>
    </dgm:pt>
    <dgm:pt modelId="{AF3031E2-C2A2-4B37-9AE4-B1AC4395371A}">
      <dgm:prSet phldrT="[Text]" custT="1"/>
      <dgm:spPr>
        <a:solidFill>
          <a:srgbClr val="00B0F0"/>
        </a:solidFill>
      </dgm:spPr>
      <dgm:t>
        <a:bodyPr/>
        <a:lstStyle/>
        <a:p>
          <a:r>
            <a:rPr lang="en-US" sz="1400" dirty="0">
              <a:solidFill>
                <a:schemeClr val="tx1"/>
              </a:solidFill>
            </a:rPr>
            <a:t>Maintenance</a:t>
          </a:r>
          <a:endParaRPr lang="en-PG" sz="1400" dirty="0">
            <a:solidFill>
              <a:schemeClr val="tx1"/>
            </a:solidFill>
          </a:endParaRPr>
        </a:p>
      </dgm:t>
    </dgm:pt>
    <dgm:pt modelId="{15CF5572-140B-4E36-AFBB-77D997068B56}" type="parTrans" cxnId="{B2FDE7EB-152D-476C-950B-E2FAC7D16A44}">
      <dgm:prSet/>
      <dgm:spPr/>
      <dgm:t>
        <a:bodyPr/>
        <a:lstStyle/>
        <a:p>
          <a:endParaRPr lang="en-PG" sz="2400">
            <a:solidFill>
              <a:schemeClr val="tx1"/>
            </a:solidFill>
          </a:endParaRPr>
        </a:p>
      </dgm:t>
    </dgm:pt>
    <dgm:pt modelId="{A86F2B53-D7D5-4E93-BD16-0B442317D846}" type="sibTrans" cxnId="{B2FDE7EB-152D-476C-950B-E2FAC7D16A44}">
      <dgm:prSet/>
      <dgm:spPr>
        <a:solidFill>
          <a:srgbClr val="00B0F0"/>
        </a:solidFill>
      </dgm:spPr>
      <dgm:t>
        <a:bodyPr/>
        <a:lstStyle/>
        <a:p>
          <a:endParaRPr lang="en-PG" sz="2400">
            <a:solidFill>
              <a:schemeClr val="tx1"/>
            </a:solidFill>
          </a:endParaRPr>
        </a:p>
      </dgm:t>
    </dgm:pt>
    <dgm:pt modelId="{EDFC1F47-9FFF-4A74-A9C5-339CBB63079E}">
      <dgm:prSet phldrT="[Text]" custT="1"/>
      <dgm:spPr>
        <a:solidFill>
          <a:srgbClr val="00B0F0"/>
        </a:solidFill>
      </dgm:spPr>
      <dgm:t>
        <a:bodyPr/>
        <a:lstStyle/>
        <a:p>
          <a:r>
            <a:rPr lang="en-US" sz="1400" dirty="0">
              <a:solidFill>
                <a:schemeClr val="tx1"/>
              </a:solidFill>
            </a:rPr>
            <a:t>Reports</a:t>
          </a:r>
          <a:endParaRPr lang="en-PG" sz="1400" dirty="0">
            <a:solidFill>
              <a:schemeClr val="tx1"/>
            </a:solidFill>
          </a:endParaRPr>
        </a:p>
      </dgm:t>
    </dgm:pt>
    <dgm:pt modelId="{EC6BADB8-AC4C-4B44-8E31-DDD46B6DAA37}" type="parTrans" cxnId="{BC509A1F-89F6-4860-8A13-05E6C5AC6AE4}">
      <dgm:prSet/>
      <dgm:spPr/>
      <dgm:t>
        <a:bodyPr/>
        <a:lstStyle/>
        <a:p>
          <a:endParaRPr lang="en-PG" sz="2400">
            <a:solidFill>
              <a:schemeClr val="tx1"/>
            </a:solidFill>
          </a:endParaRPr>
        </a:p>
      </dgm:t>
    </dgm:pt>
    <dgm:pt modelId="{0F643EFC-1771-4053-A2E6-2AD0B79A1D1E}" type="sibTrans" cxnId="{BC509A1F-89F6-4860-8A13-05E6C5AC6AE4}">
      <dgm:prSet/>
      <dgm:spPr>
        <a:solidFill>
          <a:srgbClr val="00B0F0"/>
        </a:solidFill>
      </dgm:spPr>
      <dgm:t>
        <a:bodyPr/>
        <a:lstStyle/>
        <a:p>
          <a:endParaRPr lang="en-PG" sz="2400">
            <a:solidFill>
              <a:schemeClr val="tx1"/>
            </a:solidFill>
          </a:endParaRPr>
        </a:p>
      </dgm:t>
    </dgm:pt>
    <dgm:pt modelId="{64EEFA2E-A507-4D68-82D8-341AB392F4C2}">
      <dgm:prSet custT="1"/>
      <dgm:spPr>
        <a:solidFill>
          <a:srgbClr val="00B0F0"/>
        </a:solidFill>
      </dgm:spPr>
      <dgm:t>
        <a:bodyPr/>
        <a:lstStyle/>
        <a:p>
          <a:r>
            <a:rPr lang="en-US" sz="1400" dirty="0">
              <a:solidFill>
                <a:schemeClr val="tx1"/>
              </a:solidFill>
            </a:rPr>
            <a:t>Depreciation</a:t>
          </a:r>
          <a:endParaRPr lang="en-PG" sz="1400" dirty="0">
            <a:solidFill>
              <a:schemeClr val="tx1"/>
            </a:solidFill>
          </a:endParaRPr>
        </a:p>
      </dgm:t>
    </dgm:pt>
    <dgm:pt modelId="{80908745-BBA4-4912-8933-795B6989C101}" type="parTrans" cxnId="{3CD4C208-993E-4682-AC6E-A321A6572FD3}">
      <dgm:prSet/>
      <dgm:spPr/>
      <dgm:t>
        <a:bodyPr/>
        <a:lstStyle/>
        <a:p>
          <a:endParaRPr lang="en-PG" sz="2400">
            <a:solidFill>
              <a:schemeClr val="tx1"/>
            </a:solidFill>
          </a:endParaRPr>
        </a:p>
      </dgm:t>
    </dgm:pt>
    <dgm:pt modelId="{B68983B6-5862-4F78-B00A-BC0C048F5DC9}" type="sibTrans" cxnId="{3CD4C208-993E-4682-AC6E-A321A6572FD3}">
      <dgm:prSet/>
      <dgm:spPr>
        <a:solidFill>
          <a:srgbClr val="00B0F0"/>
        </a:solidFill>
      </dgm:spPr>
      <dgm:t>
        <a:bodyPr/>
        <a:lstStyle/>
        <a:p>
          <a:endParaRPr lang="en-PG" sz="2400" dirty="0">
            <a:solidFill>
              <a:schemeClr val="tx1"/>
            </a:solidFill>
          </a:endParaRPr>
        </a:p>
      </dgm:t>
    </dgm:pt>
    <dgm:pt modelId="{10722279-AE71-46E8-A40C-B3DBA76E69A2}">
      <dgm:prSet phldrT="[Text]" custT="1"/>
      <dgm:spPr>
        <a:solidFill>
          <a:srgbClr val="00B0F0"/>
        </a:solidFill>
      </dgm:spPr>
      <dgm:t>
        <a:bodyPr/>
        <a:lstStyle/>
        <a:p>
          <a:r>
            <a:rPr lang="en-US" sz="1400" dirty="0">
              <a:solidFill>
                <a:schemeClr val="tx1"/>
              </a:solidFill>
            </a:rPr>
            <a:t>Disposal</a:t>
          </a:r>
          <a:endParaRPr lang="en-PG" sz="1400" dirty="0">
            <a:solidFill>
              <a:schemeClr val="tx1"/>
            </a:solidFill>
          </a:endParaRPr>
        </a:p>
      </dgm:t>
    </dgm:pt>
    <dgm:pt modelId="{EA6F9D7C-B40E-4A1B-9DC8-9D88BB7F729B}" type="parTrans" cxnId="{95579B07-75C4-47D3-9055-7D342BA2825E}">
      <dgm:prSet/>
      <dgm:spPr/>
      <dgm:t>
        <a:bodyPr/>
        <a:lstStyle/>
        <a:p>
          <a:endParaRPr lang="en-PG"/>
        </a:p>
      </dgm:t>
    </dgm:pt>
    <dgm:pt modelId="{F7B613CE-59AD-4AC2-B89B-34BBF216E880}" type="sibTrans" cxnId="{95579B07-75C4-47D3-9055-7D342BA2825E}">
      <dgm:prSet/>
      <dgm:spPr>
        <a:solidFill>
          <a:srgbClr val="00B0F0"/>
        </a:solidFill>
      </dgm:spPr>
      <dgm:t>
        <a:bodyPr/>
        <a:lstStyle/>
        <a:p>
          <a:endParaRPr lang="en-PG"/>
        </a:p>
      </dgm:t>
    </dgm:pt>
    <dgm:pt modelId="{39C62693-919D-492A-B21D-840EC725474E}" type="pres">
      <dgm:prSet presAssocID="{F6A9ECEC-1820-4EEE-A531-AAEF5532346B}" presName="cycle" presStyleCnt="0">
        <dgm:presLayoutVars>
          <dgm:dir/>
          <dgm:resizeHandles val="exact"/>
        </dgm:presLayoutVars>
      </dgm:prSet>
      <dgm:spPr/>
    </dgm:pt>
    <dgm:pt modelId="{7F36B585-EC3F-4CBC-A8D2-736CD968057A}" type="pres">
      <dgm:prSet presAssocID="{168530C5-E8BC-45B9-8585-AE492B276A9B}" presName="node" presStyleLbl="node1" presStyleIdx="0" presStyleCnt="7" custScaleX="126908">
        <dgm:presLayoutVars>
          <dgm:bulletEnabled val="1"/>
        </dgm:presLayoutVars>
      </dgm:prSet>
      <dgm:spPr/>
    </dgm:pt>
    <dgm:pt modelId="{8348ACA5-60B5-4764-AD83-4C42D6A4CABF}" type="pres">
      <dgm:prSet presAssocID="{168B82BD-EFA2-429F-8E8C-B53F5D509975}" presName="sibTrans" presStyleLbl="sibTrans2D1" presStyleIdx="0" presStyleCnt="7"/>
      <dgm:spPr/>
    </dgm:pt>
    <dgm:pt modelId="{848991F9-99BF-4DC0-B64A-3B50852142EF}" type="pres">
      <dgm:prSet presAssocID="{168B82BD-EFA2-429F-8E8C-B53F5D509975}" presName="connectorText" presStyleLbl="sibTrans2D1" presStyleIdx="0" presStyleCnt="7"/>
      <dgm:spPr/>
    </dgm:pt>
    <dgm:pt modelId="{34D7F508-D051-4D45-A5F7-356808B41F2A}" type="pres">
      <dgm:prSet presAssocID="{6AEB4F2C-8CBE-4CEC-BE16-28737BA46530}" presName="node" presStyleLbl="node1" presStyleIdx="1" presStyleCnt="7">
        <dgm:presLayoutVars>
          <dgm:bulletEnabled val="1"/>
        </dgm:presLayoutVars>
      </dgm:prSet>
      <dgm:spPr/>
    </dgm:pt>
    <dgm:pt modelId="{AC8FFC0B-8862-4712-95E4-F2EECA564674}" type="pres">
      <dgm:prSet presAssocID="{1603C902-D23C-45F3-866E-73CABE25FEAA}" presName="sibTrans" presStyleLbl="sibTrans2D1" presStyleIdx="1" presStyleCnt="7"/>
      <dgm:spPr/>
    </dgm:pt>
    <dgm:pt modelId="{D1C8FEB2-D510-4BF2-A5E4-9991C8FCD6A1}" type="pres">
      <dgm:prSet presAssocID="{1603C902-D23C-45F3-866E-73CABE25FEAA}" presName="connectorText" presStyleLbl="sibTrans2D1" presStyleIdx="1" presStyleCnt="7"/>
      <dgm:spPr/>
    </dgm:pt>
    <dgm:pt modelId="{23912B2F-E277-4E57-A65B-2C9F93345979}" type="pres">
      <dgm:prSet presAssocID="{A39A5045-C308-45D2-9768-4E1B551A6AC0}" presName="node" presStyleLbl="node1" presStyleIdx="2" presStyleCnt="7" custScaleX="113056">
        <dgm:presLayoutVars>
          <dgm:bulletEnabled val="1"/>
        </dgm:presLayoutVars>
      </dgm:prSet>
      <dgm:spPr/>
    </dgm:pt>
    <dgm:pt modelId="{6B72C8B6-8346-4C04-90C5-9883AFEECD48}" type="pres">
      <dgm:prSet presAssocID="{61330093-F1A3-4706-BD60-EE6FE16889FC}" presName="sibTrans" presStyleLbl="sibTrans2D1" presStyleIdx="2" presStyleCnt="7"/>
      <dgm:spPr/>
    </dgm:pt>
    <dgm:pt modelId="{224CC55F-B245-4DB5-B7F8-0FE399792D47}" type="pres">
      <dgm:prSet presAssocID="{61330093-F1A3-4706-BD60-EE6FE16889FC}" presName="connectorText" presStyleLbl="sibTrans2D1" presStyleIdx="2" presStyleCnt="7"/>
      <dgm:spPr/>
    </dgm:pt>
    <dgm:pt modelId="{65C45376-0ED0-48A0-9A98-4C8D3ABB706A}" type="pres">
      <dgm:prSet presAssocID="{AF3031E2-C2A2-4B37-9AE4-B1AC4395371A}" presName="node" presStyleLbl="node1" presStyleIdx="3" presStyleCnt="7" custScaleX="138841" custScaleY="125261" custRadScaleRad="105140" custRadScaleInc="-23406">
        <dgm:presLayoutVars>
          <dgm:bulletEnabled val="1"/>
        </dgm:presLayoutVars>
      </dgm:prSet>
      <dgm:spPr/>
    </dgm:pt>
    <dgm:pt modelId="{6A722A98-BC30-41E7-B369-0DE3E183AAD2}" type="pres">
      <dgm:prSet presAssocID="{A86F2B53-D7D5-4E93-BD16-0B442317D846}" presName="sibTrans" presStyleLbl="sibTrans2D1" presStyleIdx="3" presStyleCnt="7"/>
      <dgm:spPr/>
    </dgm:pt>
    <dgm:pt modelId="{FA68A4E6-11B1-4984-BE4F-A0DEFC0C501F}" type="pres">
      <dgm:prSet presAssocID="{A86F2B53-D7D5-4E93-BD16-0B442317D846}" presName="connectorText" presStyleLbl="sibTrans2D1" presStyleIdx="3" presStyleCnt="7"/>
      <dgm:spPr/>
    </dgm:pt>
    <dgm:pt modelId="{83F9AE28-3662-40DE-BA75-82827D4EE779}" type="pres">
      <dgm:prSet presAssocID="{64EEFA2E-A507-4D68-82D8-341AB392F4C2}" presName="node" presStyleLbl="node1" presStyleIdx="4" presStyleCnt="7" custScaleX="142876" custScaleY="132027" custRadScaleRad="109224" custRadScaleInc="24207">
        <dgm:presLayoutVars>
          <dgm:bulletEnabled val="1"/>
        </dgm:presLayoutVars>
      </dgm:prSet>
      <dgm:spPr/>
    </dgm:pt>
    <dgm:pt modelId="{357B1625-1E7C-4FB6-B3E5-C03CBDE8D0B1}" type="pres">
      <dgm:prSet presAssocID="{B68983B6-5862-4F78-B00A-BC0C048F5DC9}" presName="sibTrans" presStyleLbl="sibTrans2D1" presStyleIdx="4" presStyleCnt="7"/>
      <dgm:spPr/>
    </dgm:pt>
    <dgm:pt modelId="{F6DA2704-04AC-4C55-A2E6-D69313DEF1A7}" type="pres">
      <dgm:prSet presAssocID="{B68983B6-5862-4F78-B00A-BC0C048F5DC9}" presName="connectorText" presStyleLbl="sibTrans2D1" presStyleIdx="4" presStyleCnt="7"/>
      <dgm:spPr/>
    </dgm:pt>
    <dgm:pt modelId="{409493FC-AC42-417D-A7F2-5470C8301828}" type="pres">
      <dgm:prSet presAssocID="{EDFC1F47-9FFF-4A74-A9C5-339CBB63079E}" presName="node" presStyleLbl="node1" presStyleIdx="5" presStyleCnt="7">
        <dgm:presLayoutVars>
          <dgm:bulletEnabled val="1"/>
        </dgm:presLayoutVars>
      </dgm:prSet>
      <dgm:spPr/>
    </dgm:pt>
    <dgm:pt modelId="{4E33C1C7-D941-4C2A-84E1-D269CAC67A84}" type="pres">
      <dgm:prSet presAssocID="{0F643EFC-1771-4053-A2E6-2AD0B79A1D1E}" presName="sibTrans" presStyleLbl="sibTrans2D1" presStyleIdx="5" presStyleCnt="7"/>
      <dgm:spPr/>
    </dgm:pt>
    <dgm:pt modelId="{0AA43C0A-85CA-4054-B20C-63110818973E}" type="pres">
      <dgm:prSet presAssocID="{0F643EFC-1771-4053-A2E6-2AD0B79A1D1E}" presName="connectorText" presStyleLbl="sibTrans2D1" presStyleIdx="5" presStyleCnt="7"/>
      <dgm:spPr/>
    </dgm:pt>
    <dgm:pt modelId="{C7AEB2B3-0550-450D-9974-7E1B7DDA9161}" type="pres">
      <dgm:prSet presAssocID="{10722279-AE71-46E8-A40C-B3DBA76E69A2}" presName="node" presStyleLbl="node1" presStyleIdx="6" presStyleCnt="7">
        <dgm:presLayoutVars>
          <dgm:bulletEnabled val="1"/>
        </dgm:presLayoutVars>
      </dgm:prSet>
      <dgm:spPr/>
    </dgm:pt>
    <dgm:pt modelId="{7CF6D3FC-3600-4C93-A88A-9B5BD5972FCF}" type="pres">
      <dgm:prSet presAssocID="{F7B613CE-59AD-4AC2-B89B-34BBF216E880}" presName="sibTrans" presStyleLbl="sibTrans2D1" presStyleIdx="6" presStyleCnt="7"/>
      <dgm:spPr/>
    </dgm:pt>
    <dgm:pt modelId="{11E0175A-89D9-4DCD-BB66-42878088AA9E}" type="pres">
      <dgm:prSet presAssocID="{F7B613CE-59AD-4AC2-B89B-34BBF216E880}" presName="connectorText" presStyleLbl="sibTrans2D1" presStyleIdx="6" presStyleCnt="7"/>
      <dgm:spPr/>
    </dgm:pt>
  </dgm:ptLst>
  <dgm:cxnLst>
    <dgm:cxn modelId="{95579B07-75C4-47D3-9055-7D342BA2825E}" srcId="{F6A9ECEC-1820-4EEE-A531-AAEF5532346B}" destId="{10722279-AE71-46E8-A40C-B3DBA76E69A2}" srcOrd="6" destOrd="0" parTransId="{EA6F9D7C-B40E-4A1B-9DC8-9D88BB7F729B}" sibTransId="{F7B613CE-59AD-4AC2-B89B-34BBF216E880}"/>
    <dgm:cxn modelId="{E62B4508-A3D1-4EB8-A668-638849659DFD}" type="presOf" srcId="{F6A9ECEC-1820-4EEE-A531-AAEF5532346B}" destId="{39C62693-919D-492A-B21D-840EC725474E}" srcOrd="0" destOrd="0" presId="urn:microsoft.com/office/officeart/2005/8/layout/cycle2"/>
    <dgm:cxn modelId="{3CD4C208-993E-4682-AC6E-A321A6572FD3}" srcId="{F6A9ECEC-1820-4EEE-A531-AAEF5532346B}" destId="{64EEFA2E-A507-4D68-82D8-341AB392F4C2}" srcOrd="4" destOrd="0" parTransId="{80908745-BBA4-4912-8933-795B6989C101}" sibTransId="{B68983B6-5862-4F78-B00A-BC0C048F5DC9}"/>
    <dgm:cxn modelId="{A76D780C-EC64-4D90-B3D6-E6843006338E}" type="presOf" srcId="{10722279-AE71-46E8-A40C-B3DBA76E69A2}" destId="{C7AEB2B3-0550-450D-9974-7E1B7DDA9161}" srcOrd="0" destOrd="0" presId="urn:microsoft.com/office/officeart/2005/8/layout/cycle2"/>
    <dgm:cxn modelId="{278CFF16-A354-4B55-8373-81E5393E7BCE}" type="presOf" srcId="{1603C902-D23C-45F3-866E-73CABE25FEAA}" destId="{AC8FFC0B-8862-4712-95E4-F2EECA564674}" srcOrd="0" destOrd="0" presId="urn:microsoft.com/office/officeart/2005/8/layout/cycle2"/>
    <dgm:cxn modelId="{5D6FF217-2CFD-4229-8C5D-1038FBBF6581}" type="presOf" srcId="{F7B613CE-59AD-4AC2-B89B-34BBF216E880}" destId="{7CF6D3FC-3600-4C93-A88A-9B5BD5972FCF}" srcOrd="0" destOrd="0" presId="urn:microsoft.com/office/officeart/2005/8/layout/cycle2"/>
    <dgm:cxn modelId="{AE551E19-AEC1-4E95-9254-EE687F33F0C7}" srcId="{F6A9ECEC-1820-4EEE-A531-AAEF5532346B}" destId="{168530C5-E8BC-45B9-8585-AE492B276A9B}" srcOrd="0" destOrd="0" parTransId="{5FDCD96A-42FE-44BF-A564-D8BBB1AEF113}" sibTransId="{168B82BD-EFA2-429F-8E8C-B53F5D509975}"/>
    <dgm:cxn modelId="{BC509A1F-89F6-4860-8A13-05E6C5AC6AE4}" srcId="{F6A9ECEC-1820-4EEE-A531-AAEF5532346B}" destId="{EDFC1F47-9FFF-4A74-A9C5-339CBB63079E}" srcOrd="5" destOrd="0" parTransId="{EC6BADB8-AC4C-4B44-8E31-DDD46B6DAA37}" sibTransId="{0F643EFC-1771-4053-A2E6-2AD0B79A1D1E}"/>
    <dgm:cxn modelId="{B4166131-A147-40D4-92A3-468F05DB5918}" type="presOf" srcId="{A39A5045-C308-45D2-9768-4E1B551A6AC0}" destId="{23912B2F-E277-4E57-A65B-2C9F93345979}" srcOrd="0" destOrd="0" presId="urn:microsoft.com/office/officeart/2005/8/layout/cycle2"/>
    <dgm:cxn modelId="{9F4B1F38-F896-4223-ABC3-1E374599E85F}" type="presOf" srcId="{EDFC1F47-9FFF-4A74-A9C5-339CBB63079E}" destId="{409493FC-AC42-417D-A7F2-5470C8301828}" srcOrd="0" destOrd="0" presId="urn:microsoft.com/office/officeart/2005/8/layout/cycle2"/>
    <dgm:cxn modelId="{A896273F-ACA6-49BF-A2BA-679D1C9F80A9}" type="presOf" srcId="{61330093-F1A3-4706-BD60-EE6FE16889FC}" destId="{224CC55F-B245-4DB5-B7F8-0FE399792D47}" srcOrd="1" destOrd="0" presId="urn:microsoft.com/office/officeart/2005/8/layout/cycle2"/>
    <dgm:cxn modelId="{7BEEB060-02F4-4F69-9A6C-7A5A2295E681}" type="presOf" srcId="{0F643EFC-1771-4053-A2E6-2AD0B79A1D1E}" destId="{0AA43C0A-85CA-4054-B20C-63110818973E}" srcOrd="1" destOrd="0" presId="urn:microsoft.com/office/officeart/2005/8/layout/cycle2"/>
    <dgm:cxn modelId="{95340A6B-498E-4061-ADBA-873E01D2AB7E}" type="presOf" srcId="{168B82BD-EFA2-429F-8E8C-B53F5D509975}" destId="{8348ACA5-60B5-4764-AD83-4C42D6A4CABF}" srcOrd="0" destOrd="0" presId="urn:microsoft.com/office/officeart/2005/8/layout/cycle2"/>
    <dgm:cxn modelId="{AB939055-B619-4214-A35E-FB45CEF4FF07}" type="presOf" srcId="{0F643EFC-1771-4053-A2E6-2AD0B79A1D1E}" destId="{4E33C1C7-D941-4C2A-84E1-D269CAC67A84}" srcOrd="0" destOrd="0" presId="urn:microsoft.com/office/officeart/2005/8/layout/cycle2"/>
    <dgm:cxn modelId="{645CD179-ED93-4E5C-B0F0-123C8C34DFA5}" type="presOf" srcId="{61330093-F1A3-4706-BD60-EE6FE16889FC}" destId="{6B72C8B6-8346-4C04-90C5-9883AFEECD48}" srcOrd="0" destOrd="0" presId="urn:microsoft.com/office/officeart/2005/8/layout/cycle2"/>
    <dgm:cxn modelId="{9BF15D81-4E3B-4CA8-8CF7-836C5A94F0C8}" srcId="{F6A9ECEC-1820-4EEE-A531-AAEF5532346B}" destId="{6AEB4F2C-8CBE-4CEC-BE16-28737BA46530}" srcOrd="1" destOrd="0" parTransId="{0A204911-B141-47FF-86BA-25FCCD42606C}" sibTransId="{1603C902-D23C-45F3-866E-73CABE25FEAA}"/>
    <dgm:cxn modelId="{166EED85-D1B2-4E12-A6DA-A1D85FFF8E39}" srcId="{F6A9ECEC-1820-4EEE-A531-AAEF5532346B}" destId="{A39A5045-C308-45D2-9768-4E1B551A6AC0}" srcOrd="2" destOrd="0" parTransId="{445E3B5C-0F96-495F-ADAB-614E8736D547}" sibTransId="{61330093-F1A3-4706-BD60-EE6FE16889FC}"/>
    <dgm:cxn modelId="{8828C592-7E8B-4742-A926-287A7D3768BF}" type="presOf" srcId="{AF3031E2-C2A2-4B37-9AE4-B1AC4395371A}" destId="{65C45376-0ED0-48A0-9A98-4C8D3ABB706A}" srcOrd="0" destOrd="0" presId="urn:microsoft.com/office/officeart/2005/8/layout/cycle2"/>
    <dgm:cxn modelId="{28019693-9AFF-4F3C-8C1E-B3E12D4238DA}" type="presOf" srcId="{A86F2B53-D7D5-4E93-BD16-0B442317D846}" destId="{6A722A98-BC30-41E7-B369-0DE3E183AAD2}" srcOrd="0" destOrd="0" presId="urn:microsoft.com/office/officeart/2005/8/layout/cycle2"/>
    <dgm:cxn modelId="{F742F694-440D-4BCB-B2AE-71DF6FC197B9}" type="presOf" srcId="{A86F2B53-D7D5-4E93-BD16-0B442317D846}" destId="{FA68A4E6-11B1-4984-BE4F-A0DEFC0C501F}" srcOrd="1" destOrd="0" presId="urn:microsoft.com/office/officeart/2005/8/layout/cycle2"/>
    <dgm:cxn modelId="{B8A65BB3-447F-4947-8A25-0A8E321F3BBA}" type="presOf" srcId="{168530C5-E8BC-45B9-8585-AE492B276A9B}" destId="{7F36B585-EC3F-4CBC-A8D2-736CD968057A}" srcOrd="0" destOrd="0" presId="urn:microsoft.com/office/officeart/2005/8/layout/cycle2"/>
    <dgm:cxn modelId="{419B4BBE-1D34-4213-AE3F-CB283481EFBE}" type="presOf" srcId="{B68983B6-5862-4F78-B00A-BC0C048F5DC9}" destId="{357B1625-1E7C-4FB6-B3E5-C03CBDE8D0B1}" srcOrd="0" destOrd="0" presId="urn:microsoft.com/office/officeart/2005/8/layout/cycle2"/>
    <dgm:cxn modelId="{D72CCCBF-CF1A-4494-BFAC-6E23C7F3B659}" type="presOf" srcId="{F7B613CE-59AD-4AC2-B89B-34BBF216E880}" destId="{11E0175A-89D9-4DCD-BB66-42878088AA9E}" srcOrd="1" destOrd="0" presId="urn:microsoft.com/office/officeart/2005/8/layout/cycle2"/>
    <dgm:cxn modelId="{316064D6-7E1D-4250-B29E-70450DE1E4BD}" type="presOf" srcId="{64EEFA2E-A507-4D68-82D8-341AB392F4C2}" destId="{83F9AE28-3662-40DE-BA75-82827D4EE779}" srcOrd="0" destOrd="0" presId="urn:microsoft.com/office/officeart/2005/8/layout/cycle2"/>
    <dgm:cxn modelId="{FEC9C2DE-D048-4126-B435-92E2B7C2E690}" type="presOf" srcId="{168B82BD-EFA2-429F-8E8C-B53F5D509975}" destId="{848991F9-99BF-4DC0-B64A-3B50852142EF}" srcOrd="1" destOrd="0" presId="urn:microsoft.com/office/officeart/2005/8/layout/cycle2"/>
    <dgm:cxn modelId="{B9AE03E3-B734-4796-94EC-7D6C6F0EA241}" type="presOf" srcId="{B68983B6-5862-4F78-B00A-BC0C048F5DC9}" destId="{F6DA2704-04AC-4C55-A2E6-D69313DEF1A7}" srcOrd="1" destOrd="0" presId="urn:microsoft.com/office/officeart/2005/8/layout/cycle2"/>
    <dgm:cxn modelId="{791078E8-29C4-4130-97A4-2AB4F881A8C1}" type="presOf" srcId="{6AEB4F2C-8CBE-4CEC-BE16-28737BA46530}" destId="{34D7F508-D051-4D45-A5F7-356808B41F2A}" srcOrd="0" destOrd="0" presId="urn:microsoft.com/office/officeart/2005/8/layout/cycle2"/>
    <dgm:cxn modelId="{B2FDE7EB-152D-476C-950B-E2FAC7D16A44}" srcId="{F6A9ECEC-1820-4EEE-A531-AAEF5532346B}" destId="{AF3031E2-C2A2-4B37-9AE4-B1AC4395371A}" srcOrd="3" destOrd="0" parTransId="{15CF5572-140B-4E36-AFBB-77D997068B56}" sibTransId="{A86F2B53-D7D5-4E93-BD16-0B442317D846}"/>
    <dgm:cxn modelId="{FDCA61F4-FFD9-4A6A-9AF2-904952FEB989}" type="presOf" srcId="{1603C902-D23C-45F3-866E-73CABE25FEAA}" destId="{D1C8FEB2-D510-4BF2-A5E4-9991C8FCD6A1}" srcOrd="1" destOrd="0" presId="urn:microsoft.com/office/officeart/2005/8/layout/cycle2"/>
    <dgm:cxn modelId="{1535CDF7-CB82-40CF-B052-7BD067EA02F2}" type="presParOf" srcId="{39C62693-919D-492A-B21D-840EC725474E}" destId="{7F36B585-EC3F-4CBC-A8D2-736CD968057A}" srcOrd="0" destOrd="0" presId="urn:microsoft.com/office/officeart/2005/8/layout/cycle2"/>
    <dgm:cxn modelId="{49CCD70B-1149-446A-AEF9-06B7605D6DA1}" type="presParOf" srcId="{39C62693-919D-492A-B21D-840EC725474E}" destId="{8348ACA5-60B5-4764-AD83-4C42D6A4CABF}" srcOrd="1" destOrd="0" presId="urn:microsoft.com/office/officeart/2005/8/layout/cycle2"/>
    <dgm:cxn modelId="{5767013E-29A3-49C9-8BA5-3E519359FE6D}" type="presParOf" srcId="{8348ACA5-60B5-4764-AD83-4C42D6A4CABF}" destId="{848991F9-99BF-4DC0-B64A-3B50852142EF}" srcOrd="0" destOrd="0" presId="urn:microsoft.com/office/officeart/2005/8/layout/cycle2"/>
    <dgm:cxn modelId="{378B1410-1573-4F60-9920-48215872FABE}" type="presParOf" srcId="{39C62693-919D-492A-B21D-840EC725474E}" destId="{34D7F508-D051-4D45-A5F7-356808B41F2A}" srcOrd="2" destOrd="0" presId="urn:microsoft.com/office/officeart/2005/8/layout/cycle2"/>
    <dgm:cxn modelId="{EBA3FB50-5549-48A6-9715-82EE96B25172}" type="presParOf" srcId="{39C62693-919D-492A-B21D-840EC725474E}" destId="{AC8FFC0B-8862-4712-95E4-F2EECA564674}" srcOrd="3" destOrd="0" presId="urn:microsoft.com/office/officeart/2005/8/layout/cycle2"/>
    <dgm:cxn modelId="{EB806B8A-8318-4ED9-A570-AB198554DD73}" type="presParOf" srcId="{AC8FFC0B-8862-4712-95E4-F2EECA564674}" destId="{D1C8FEB2-D510-4BF2-A5E4-9991C8FCD6A1}" srcOrd="0" destOrd="0" presId="urn:microsoft.com/office/officeart/2005/8/layout/cycle2"/>
    <dgm:cxn modelId="{371F3A35-5A45-41A2-885F-483402E15C72}" type="presParOf" srcId="{39C62693-919D-492A-B21D-840EC725474E}" destId="{23912B2F-E277-4E57-A65B-2C9F93345979}" srcOrd="4" destOrd="0" presId="urn:microsoft.com/office/officeart/2005/8/layout/cycle2"/>
    <dgm:cxn modelId="{FFAE2063-7807-4254-A021-BFD4F318C698}" type="presParOf" srcId="{39C62693-919D-492A-B21D-840EC725474E}" destId="{6B72C8B6-8346-4C04-90C5-9883AFEECD48}" srcOrd="5" destOrd="0" presId="urn:microsoft.com/office/officeart/2005/8/layout/cycle2"/>
    <dgm:cxn modelId="{62C5A991-E9C2-473C-9657-F484BF48B341}" type="presParOf" srcId="{6B72C8B6-8346-4C04-90C5-9883AFEECD48}" destId="{224CC55F-B245-4DB5-B7F8-0FE399792D47}" srcOrd="0" destOrd="0" presId="urn:microsoft.com/office/officeart/2005/8/layout/cycle2"/>
    <dgm:cxn modelId="{810DC579-8994-460B-9AF9-BAC27E8CF36D}" type="presParOf" srcId="{39C62693-919D-492A-B21D-840EC725474E}" destId="{65C45376-0ED0-48A0-9A98-4C8D3ABB706A}" srcOrd="6" destOrd="0" presId="urn:microsoft.com/office/officeart/2005/8/layout/cycle2"/>
    <dgm:cxn modelId="{7BE8388E-5D1A-48A0-909E-65149FC9758B}" type="presParOf" srcId="{39C62693-919D-492A-B21D-840EC725474E}" destId="{6A722A98-BC30-41E7-B369-0DE3E183AAD2}" srcOrd="7" destOrd="0" presId="urn:microsoft.com/office/officeart/2005/8/layout/cycle2"/>
    <dgm:cxn modelId="{8EA2E185-984E-4574-9341-9192E9B8F2DA}" type="presParOf" srcId="{6A722A98-BC30-41E7-B369-0DE3E183AAD2}" destId="{FA68A4E6-11B1-4984-BE4F-A0DEFC0C501F}" srcOrd="0" destOrd="0" presId="urn:microsoft.com/office/officeart/2005/8/layout/cycle2"/>
    <dgm:cxn modelId="{A0AB13BB-03B2-4E8E-B6DC-E6CF2D76627A}" type="presParOf" srcId="{39C62693-919D-492A-B21D-840EC725474E}" destId="{83F9AE28-3662-40DE-BA75-82827D4EE779}" srcOrd="8" destOrd="0" presId="urn:microsoft.com/office/officeart/2005/8/layout/cycle2"/>
    <dgm:cxn modelId="{C4697CA6-8C07-42FC-B2E9-086DAEFFBEAF}" type="presParOf" srcId="{39C62693-919D-492A-B21D-840EC725474E}" destId="{357B1625-1E7C-4FB6-B3E5-C03CBDE8D0B1}" srcOrd="9" destOrd="0" presId="urn:microsoft.com/office/officeart/2005/8/layout/cycle2"/>
    <dgm:cxn modelId="{275EFE5B-8D54-4E07-9C0A-43EAC4FAD478}" type="presParOf" srcId="{357B1625-1E7C-4FB6-B3E5-C03CBDE8D0B1}" destId="{F6DA2704-04AC-4C55-A2E6-D69313DEF1A7}" srcOrd="0" destOrd="0" presId="urn:microsoft.com/office/officeart/2005/8/layout/cycle2"/>
    <dgm:cxn modelId="{85DBC867-E471-4002-85F6-BD67718D0A80}" type="presParOf" srcId="{39C62693-919D-492A-B21D-840EC725474E}" destId="{409493FC-AC42-417D-A7F2-5470C8301828}" srcOrd="10" destOrd="0" presId="urn:microsoft.com/office/officeart/2005/8/layout/cycle2"/>
    <dgm:cxn modelId="{A3026338-0669-40A8-9B1B-651143C78615}" type="presParOf" srcId="{39C62693-919D-492A-B21D-840EC725474E}" destId="{4E33C1C7-D941-4C2A-84E1-D269CAC67A84}" srcOrd="11" destOrd="0" presId="urn:microsoft.com/office/officeart/2005/8/layout/cycle2"/>
    <dgm:cxn modelId="{BA154386-1224-43C5-97AE-7FC22A932771}" type="presParOf" srcId="{4E33C1C7-D941-4C2A-84E1-D269CAC67A84}" destId="{0AA43C0A-85CA-4054-B20C-63110818973E}" srcOrd="0" destOrd="0" presId="urn:microsoft.com/office/officeart/2005/8/layout/cycle2"/>
    <dgm:cxn modelId="{1BD43E86-3A7A-4E10-82DD-DF2B3933D5E8}" type="presParOf" srcId="{39C62693-919D-492A-B21D-840EC725474E}" destId="{C7AEB2B3-0550-450D-9974-7E1B7DDA9161}" srcOrd="12" destOrd="0" presId="urn:microsoft.com/office/officeart/2005/8/layout/cycle2"/>
    <dgm:cxn modelId="{E5882690-B65F-49EF-B78E-EED29C3E3569}" type="presParOf" srcId="{39C62693-919D-492A-B21D-840EC725474E}" destId="{7CF6D3FC-3600-4C93-A88A-9B5BD5972FCF}" srcOrd="13" destOrd="0" presId="urn:microsoft.com/office/officeart/2005/8/layout/cycle2"/>
    <dgm:cxn modelId="{BD60DC71-595D-4A3D-B02C-190F42736820}" type="presParOf" srcId="{7CF6D3FC-3600-4C93-A88A-9B5BD5972FCF}" destId="{11E0175A-89D9-4DCD-BB66-42878088AA9E}"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36B585-EC3F-4CBC-A8D2-736CD968057A}">
      <dsp:nvSpPr>
        <dsp:cNvPr id="0" name=""/>
        <dsp:cNvSpPr/>
      </dsp:nvSpPr>
      <dsp:spPr>
        <a:xfrm>
          <a:off x="4325214" y="-85950"/>
          <a:ext cx="1380262" cy="1087608"/>
        </a:xfrm>
        <a:prstGeom prst="ellipse">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Acquisition</a:t>
          </a:r>
          <a:endParaRPr lang="en-PG" sz="1400" kern="1200" dirty="0">
            <a:solidFill>
              <a:schemeClr val="tx1"/>
            </a:solidFill>
          </a:endParaRPr>
        </a:p>
      </dsp:txBody>
      <dsp:txXfrm>
        <a:off x="4527349" y="73327"/>
        <a:ext cx="975992" cy="769054"/>
      </dsp:txXfrm>
    </dsp:sp>
    <dsp:sp modelId="{8348ACA5-60B5-4764-AD83-4C42D6A4CABF}">
      <dsp:nvSpPr>
        <dsp:cNvPr id="0" name=""/>
        <dsp:cNvSpPr/>
      </dsp:nvSpPr>
      <dsp:spPr>
        <a:xfrm rot="1542857">
          <a:off x="5679387" y="649893"/>
          <a:ext cx="231691" cy="367067"/>
        </a:xfrm>
        <a:prstGeom prst="rightArrow">
          <a:avLst>
            <a:gd name="adj1" fmla="val 60000"/>
            <a:gd name="adj2" fmla="val 50000"/>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PG" sz="1500" kern="1200">
            <a:solidFill>
              <a:schemeClr val="tx1"/>
            </a:solidFill>
          </a:endParaRPr>
        </a:p>
      </dsp:txBody>
      <dsp:txXfrm>
        <a:off x="5682829" y="708227"/>
        <a:ext cx="162184" cy="220241"/>
      </dsp:txXfrm>
    </dsp:sp>
    <dsp:sp modelId="{34D7F508-D051-4D45-A5F7-356808B41F2A}">
      <dsp:nvSpPr>
        <dsp:cNvPr id="0" name=""/>
        <dsp:cNvSpPr/>
      </dsp:nvSpPr>
      <dsp:spPr>
        <a:xfrm>
          <a:off x="5944218" y="623252"/>
          <a:ext cx="1087608" cy="1087608"/>
        </a:xfrm>
        <a:prstGeom prst="ellipse">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Inventory</a:t>
          </a:r>
          <a:endParaRPr lang="en-PG" sz="1400" kern="1200" dirty="0">
            <a:solidFill>
              <a:schemeClr val="tx1"/>
            </a:solidFill>
          </a:endParaRPr>
        </a:p>
      </dsp:txBody>
      <dsp:txXfrm>
        <a:off x="6103495" y="782529"/>
        <a:ext cx="769054" cy="769054"/>
      </dsp:txXfrm>
    </dsp:sp>
    <dsp:sp modelId="{AC8FFC0B-8862-4712-95E4-F2EECA564674}">
      <dsp:nvSpPr>
        <dsp:cNvPr id="0" name=""/>
        <dsp:cNvSpPr/>
      </dsp:nvSpPr>
      <dsp:spPr>
        <a:xfrm rot="4628571">
          <a:off x="6523582" y="1770911"/>
          <a:ext cx="288311" cy="367067"/>
        </a:xfrm>
        <a:prstGeom prst="rightArrow">
          <a:avLst>
            <a:gd name="adj1" fmla="val 60000"/>
            <a:gd name="adj2" fmla="val 50000"/>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PG" sz="1500" kern="1200">
            <a:solidFill>
              <a:schemeClr val="tx1"/>
            </a:solidFill>
          </a:endParaRPr>
        </a:p>
      </dsp:txBody>
      <dsp:txXfrm>
        <a:off x="6557205" y="1802162"/>
        <a:ext cx="201818" cy="220241"/>
      </dsp:txXfrm>
    </dsp:sp>
    <dsp:sp modelId="{23912B2F-E277-4E57-A65B-2C9F93345979}">
      <dsp:nvSpPr>
        <dsp:cNvPr id="0" name=""/>
        <dsp:cNvSpPr/>
      </dsp:nvSpPr>
      <dsp:spPr>
        <a:xfrm>
          <a:off x="6236940" y="2216818"/>
          <a:ext cx="1229607" cy="1087608"/>
        </a:xfrm>
        <a:prstGeom prst="ellipse">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Allocation</a:t>
          </a:r>
          <a:endParaRPr lang="en-PG" sz="1400" kern="1200" dirty="0">
            <a:solidFill>
              <a:schemeClr val="tx1"/>
            </a:solidFill>
          </a:endParaRPr>
        </a:p>
      </dsp:txBody>
      <dsp:txXfrm>
        <a:off x="6417012" y="2376095"/>
        <a:ext cx="869463" cy="769054"/>
      </dsp:txXfrm>
    </dsp:sp>
    <dsp:sp modelId="{6B72C8B6-8346-4C04-90C5-9883AFEECD48}">
      <dsp:nvSpPr>
        <dsp:cNvPr id="0" name=""/>
        <dsp:cNvSpPr/>
      </dsp:nvSpPr>
      <dsp:spPr>
        <a:xfrm rot="7328105">
          <a:off x="6431322" y="3148116"/>
          <a:ext cx="123458" cy="367067"/>
        </a:xfrm>
        <a:prstGeom prst="rightArrow">
          <a:avLst>
            <a:gd name="adj1" fmla="val 60000"/>
            <a:gd name="adj2" fmla="val 50000"/>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PG" sz="1500" kern="1200">
            <a:solidFill>
              <a:schemeClr val="tx1"/>
            </a:solidFill>
          </a:endParaRPr>
        </a:p>
      </dsp:txBody>
      <dsp:txXfrm rot="10800000">
        <a:off x="6459691" y="3205848"/>
        <a:ext cx="86421" cy="220241"/>
      </dsp:txXfrm>
    </dsp:sp>
    <dsp:sp modelId="{65C45376-0ED0-48A0-9A98-4C8D3ABB706A}">
      <dsp:nvSpPr>
        <dsp:cNvPr id="0" name=""/>
        <dsp:cNvSpPr/>
      </dsp:nvSpPr>
      <dsp:spPr>
        <a:xfrm>
          <a:off x="5301958" y="3344685"/>
          <a:ext cx="1510046" cy="1362349"/>
        </a:xfrm>
        <a:prstGeom prst="ellipse">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Maintenance</a:t>
          </a:r>
          <a:endParaRPr lang="en-PG" sz="1400" kern="1200" dirty="0">
            <a:solidFill>
              <a:schemeClr val="tx1"/>
            </a:solidFill>
          </a:endParaRPr>
        </a:p>
      </dsp:txBody>
      <dsp:txXfrm>
        <a:off x="5523099" y="3544196"/>
        <a:ext cx="1067764" cy="963327"/>
      </dsp:txXfrm>
    </dsp:sp>
    <dsp:sp modelId="{6A722A98-BC30-41E7-B369-0DE3E183AAD2}">
      <dsp:nvSpPr>
        <dsp:cNvPr id="0" name=""/>
        <dsp:cNvSpPr/>
      </dsp:nvSpPr>
      <dsp:spPr>
        <a:xfrm rot="10779497">
          <a:off x="4853427" y="3848559"/>
          <a:ext cx="316976" cy="367067"/>
        </a:xfrm>
        <a:prstGeom prst="rightArrow">
          <a:avLst>
            <a:gd name="adj1" fmla="val 60000"/>
            <a:gd name="adj2" fmla="val 50000"/>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PG" sz="1500" kern="1200">
            <a:solidFill>
              <a:schemeClr val="tx1"/>
            </a:solidFill>
          </a:endParaRPr>
        </a:p>
      </dsp:txBody>
      <dsp:txXfrm rot="10800000">
        <a:off x="4948519" y="3921688"/>
        <a:ext cx="221883" cy="220241"/>
      </dsp:txXfrm>
    </dsp:sp>
    <dsp:sp modelId="{83F9AE28-3662-40DE-BA75-82827D4EE779}">
      <dsp:nvSpPr>
        <dsp:cNvPr id="0" name=""/>
        <dsp:cNvSpPr/>
      </dsp:nvSpPr>
      <dsp:spPr>
        <a:xfrm>
          <a:off x="3150000" y="3320595"/>
          <a:ext cx="1553931" cy="1435937"/>
        </a:xfrm>
        <a:prstGeom prst="ellipse">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Depreciation</a:t>
          </a:r>
          <a:endParaRPr lang="en-PG" sz="1400" kern="1200" dirty="0">
            <a:solidFill>
              <a:schemeClr val="tx1"/>
            </a:solidFill>
          </a:endParaRPr>
        </a:p>
      </dsp:txBody>
      <dsp:txXfrm>
        <a:off x="3377568" y="3530883"/>
        <a:ext cx="1098795" cy="1015361"/>
      </dsp:txXfrm>
    </dsp:sp>
    <dsp:sp modelId="{357B1625-1E7C-4FB6-B3E5-C03CBDE8D0B1}">
      <dsp:nvSpPr>
        <dsp:cNvPr id="0" name=""/>
        <dsp:cNvSpPr/>
      </dsp:nvSpPr>
      <dsp:spPr>
        <a:xfrm rot="14379495">
          <a:off x="3452660" y="3137620"/>
          <a:ext cx="108767" cy="367067"/>
        </a:xfrm>
        <a:prstGeom prst="rightArrow">
          <a:avLst>
            <a:gd name="adj1" fmla="val 60000"/>
            <a:gd name="adj2" fmla="val 50000"/>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PG" sz="1500" kern="1200" dirty="0">
            <a:solidFill>
              <a:schemeClr val="tx1"/>
            </a:solidFill>
          </a:endParaRPr>
        </a:p>
      </dsp:txBody>
      <dsp:txXfrm rot="10800000">
        <a:off x="3477217" y="3225113"/>
        <a:ext cx="76137" cy="220241"/>
      </dsp:txXfrm>
    </dsp:sp>
    <dsp:sp modelId="{409493FC-AC42-417D-A7F2-5470C8301828}">
      <dsp:nvSpPr>
        <dsp:cNvPr id="0" name=""/>
        <dsp:cNvSpPr/>
      </dsp:nvSpPr>
      <dsp:spPr>
        <a:xfrm>
          <a:off x="2635143" y="2216818"/>
          <a:ext cx="1087608" cy="1087608"/>
        </a:xfrm>
        <a:prstGeom prst="ellipse">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Reports</a:t>
          </a:r>
          <a:endParaRPr lang="en-PG" sz="1400" kern="1200" dirty="0">
            <a:solidFill>
              <a:schemeClr val="tx1"/>
            </a:solidFill>
          </a:endParaRPr>
        </a:p>
      </dsp:txBody>
      <dsp:txXfrm>
        <a:off x="2794420" y="2376095"/>
        <a:ext cx="769054" cy="769054"/>
      </dsp:txXfrm>
    </dsp:sp>
    <dsp:sp modelId="{4E33C1C7-D941-4C2A-84E1-D269CAC67A84}">
      <dsp:nvSpPr>
        <dsp:cNvPr id="0" name=""/>
        <dsp:cNvSpPr/>
      </dsp:nvSpPr>
      <dsp:spPr>
        <a:xfrm rot="16971429">
          <a:off x="3214044" y="1788304"/>
          <a:ext cx="289877" cy="367067"/>
        </a:xfrm>
        <a:prstGeom prst="rightArrow">
          <a:avLst>
            <a:gd name="adj1" fmla="val 60000"/>
            <a:gd name="adj2" fmla="val 50000"/>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PG" sz="1500" kern="1200">
            <a:solidFill>
              <a:schemeClr val="tx1"/>
            </a:solidFill>
          </a:endParaRPr>
        </a:p>
      </dsp:txBody>
      <dsp:txXfrm>
        <a:off x="3247850" y="1904108"/>
        <a:ext cx="202914" cy="220241"/>
      </dsp:txXfrm>
    </dsp:sp>
    <dsp:sp modelId="{C7AEB2B3-0550-450D-9974-7E1B7DDA9161}">
      <dsp:nvSpPr>
        <dsp:cNvPr id="0" name=""/>
        <dsp:cNvSpPr/>
      </dsp:nvSpPr>
      <dsp:spPr>
        <a:xfrm>
          <a:off x="2998865" y="623252"/>
          <a:ext cx="1087608" cy="1087608"/>
        </a:xfrm>
        <a:prstGeom prst="ellipse">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Disposal</a:t>
          </a:r>
          <a:endParaRPr lang="en-PG" sz="1400" kern="1200" dirty="0">
            <a:solidFill>
              <a:schemeClr val="tx1"/>
            </a:solidFill>
          </a:endParaRPr>
        </a:p>
      </dsp:txBody>
      <dsp:txXfrm>
        <a:off x="3158142" y="782529"/>
        <a:ext cx="769054" cy="769054"/>
      </dsp:txXfrm>
    </dsp:sp>
    <dsp:sp modelId="{7CF6D3FC-3600-4C93-A88A-9B5BD5972FCF}">
      <dsp:nvSpPr>
        <dsp:cNvPr id="0" name=""/>
        <dsp:cNvSpPr/>
      </dsp:nvSpPr>
      <dsp:spPr>
        <a:xfrm rot="20057143">
          <a:off x="4107797" y="655583"/>
          <a:ext cx="231691" cy="367067"/>
        </a:xfrm>
        <a:prstGeom prst="rightArrow">
          <a:avLst>
            <a:gd name="adj1" fmla="val 60000"/>
            <a:gd name="adj2" fmla="val 50000"/>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PG" sz="1500" kern="1200"/>
        </a:p>
      </dsp:txBody>
      <dsp:txXfrm>
        <a:off x="4111239" y="744075"/>
        <a:ext cx="162184" cy="220241"/>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F81CEA5-62FD-4C83-BDE3-91DFB9827D8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3FA1CBFD-6AD0-48C4-B91B-58830F6F4C3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F869721-F543-4A6C-BF9D-65D7CC540427}" type="datetimeFigureOut">
              <a:rPr lang="en-US" smtClean="0"/>
              <a:t>10/2/2024</a:t>
            </a:fld>
            <a:endParaRPr lang="en-US" dirty="0"/>
          </a:p>
        </p:txBody>
      </p:sp>
      <p:sp>
        <p:nvSpPr>
          <p:cNvPr id="4" name="Footer Placeholder 3">
            <a:extLst>
              <a:ext uri="{FF2B5EF4-FFF2-40B4-BE49-F238E27FC236}">
                <a16:creationId xmlns:a16="http://schemas.microsoft.com/office/drawing/2014/main" id="{A9E55D22-46A3-4B8C-AD40-252FE7896C3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E70DCEF-9071-4B17-801B-37B4465C8E1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90168E-626C-4E60-93C0-A00D25609468}" type="slidenum">
              <a:rPr lang="en-US" smtClean="0"/>
              <a:t>‹#›</a:t>
            </a:fld>
            <a:endParaRPr lang="en-US" dirty="0"/>
          </a:p>
        </p:txBody>
      </p:sp>
    </p:spTree>
    <p:extLst>
      <p:ext uri="{BB962C8B-B14F-4D97-AF65-F5344CB8AC3E}">
        <p14:creationId xmlns:p14="http://schemas.microsoft.com/office/powerpoint/2010/main" val="37493477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32326A-4C88-4AFB-AA5B-5919D81DFF5B}" type="datetimeFigureOut">
              <a:rPr lang="en-US" smtClean="0"/>
              <a:t>10/2/2024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B3AB32-59DF-41F1-9618-EDFBF5049629}" type="slidenum">
              <a:rPr lang="en-US" smtClean="0"/>
              <a:t>‹#›</a:t>
            </a:fld>
            <a:endParaRPr lang="en-US" dirty="0"/>
          </a:p>
        </p:txBody>
      </p:sp>
    </p:spTree>
    <p:extLst>
      <p:ext uri="{BB962C8B-B14F-4D97-AF65-F5344CB8AC3E}">
        <p14:creationId xmlns:p14="http://schemas.microsoft.com/office/powerpoint/2010/main" val="3661805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B3AB32-59DF-41F1-9618-EDFBF5049629}" type="slidenum">
              <a:rPr lang="en-US" smtClean="0"/>
              <a:t>1</a:t>
            </a:fld>
            <a:endParaRPr lang="en-US" dirty="0"/>
          </a:p>
        </p:txBody>
      </p:sp>
    </p:spTree>
    <p:extLst>
      <p:ext uri="{BB962C8B-B14F-4D97-AF65-F5344CB8AC3E}">
        <p14:creationId xmlns:p14="http://schemas.microsoft.com/office/powerpoint/2010/main" val="13900470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98742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06413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15820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90304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46377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80137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59067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47555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81773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15239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33972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1044411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098574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10/2/2024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987371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10/2/2024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056670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709732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65501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B61BEF0D-F0BB-DE4B-95CE-6DB70DBA9567}" type="datetimeFigureOut">
              <a:rPr lang="en-US" smtClean="0"/>
              <a:pPr/>
              <a:t>10/2/2024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78071980"/>
      </p:ext>
    </p:extLst>
  </p:cSld>
  <p:clrMap bg1="dk1" tx1="lt1" bg2="dk2" tx2="lt2" accent1="accent1" accent2="accent2" accent3="accent3" accent4="accent4" accent5="accent5" accent6="accent6" hlink="hlink" folHlink="folHlink"/>
  <p:sldLayoutIdLst>
    <p:sldLayoutId id="2147483932" r:id="rId1"/>
    <p:sldLayoutId id="2147483933" r:id="rId2"/>
    <p:sldLayoutId id="2147483934" r:id="rId3"/>
    <p:sldLayoutId id="2147483935" r:id="rId4"/>
    <p:sldLayoutId id="2147483936" r:id="rId5"/>
    <p:sldLayoutId id="2147483937" r:id="rId6"/>
    <p:sldLayoutId id="2147483938" r:id="rId7"/>
    <p:sldLayoutId id="2147483939" r:id="rId8"/>
    <p:sldLayoutId id="2147483940" r:id="rId9"/>
    <p:sldLayoutId id="2147483941" r:id="rId10"/>
    <p:sldLayoutId id="2147483942" r:id="rId11"/>
    <p:sldLayoutId id="2147483943" r:id="rId12"/>
    <p:sldLayoutId id="2147483944" r:id="rId13"/>
    <p:sldLayoutId id="2147483945" r:id="rId14"/>
    <p:sldLayoutId id="2147483946" r:id="rId15"/>
    <p:sldLayoutId id="2147483947" r:id="rId16"/>
    <p:sldLayoutId id="2147483948"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3.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18" Type="http://schemas.openxmlformats.org/officeDocument/2006/relationships/image" Target="../media/image39.png"/><Relationship Id="rId26" Type="http://schemas.openxmlformats.org/officeDocument/2006/relationships/image" Target="../media/image47.png"/><Relationship Id="rId39" Type="http://schemas.openxmlformats.org/officeDocument/2006/relationships/image" Target="../media/image60.png"/><Relationship Id="rId3" Type="http://schemas.openxmlformats.org/officeDocument/2006/relationships/image" Target="../media/image24.png"/><Relationship Id="rId21" Type="http://schemas.openxmlformats.org/officeDocument/2006/relationships/image" Target="../media/image42.png"/><Relationship Id="rId34" Type="http://schemas.openxmlformats.org/officeDocument/2006/relationships/image" Target="../media/image55.png"/><Relationship Id="rId7" Type="http://schemas.openxmlformats.org/officeDocument/2006/relationships/image" Target="../media/image28.png"/><Relationship Id="rId12" Type="http://schemas.openxmlformats.org/officeDocument/2006/relationships/image" Target="../media/image33.png"/><Relationship Id="rId17" Type="http://schemas.openxmlformats.org/officeDocument/2006/relationships/image" Target="../media/image38.png"/><Relationship Id="rId25" Type="http://schemas.openxmlformats.org/officeDocument/2006/relationships/image" Target="../media/image46.png"/><Relationship Id="rId33" Type="http://schemas.openxmlformats.org/officeDocument/2006/relationships/image" Target="../media/image54.png"/><Relationship Id="rId38" Type="http://schemas.openxmlformats.org/officeDocument/2006/relationships/image" Target="../media/image59.png"/><Relationship Id="rId2" Type="http://schemas.openxmlformats.org/officeDocument/2006/relationships/image" Target="../media/image23.png"/><Relationship Id="rId16" Type="http://schemas.openxmlformats.org/officeDocument/2006/relationships/image" Target="../media/image37.png"/><Relationship Id="rId20" Type="http://schemas.openxmlformats.org/officeDocument/2006/relationships/image" Target="../media/image41.png"/><Relationship Id="rId29"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32.png"/><Relationship Id="rId24" Type="http://schemas.openxmlformats.org/officeDocument/2006/relationships/image" Target="../media/image45.png"/><Relationship Id="rId32" Type="http://schemas.openxmlformats.org/officeDocument/2006/relationships/image" Target="../media/image53.png"/><Relationship Id="rId37" Type="http://schemas.openxmlformats.org/officeDocument/2006/relationships/image" Target="../media/image58.png"/><Relationship Id="rId40" Type="http://schemas.openxmlformats.org/officeDocument/2006/relationships/image" Target="../media/image61.png"/><Relationship Id="rId5" Type="http://schemas.openxmlformats.org/officeDocument/2006/relationships/image" Target="../media/image26.png"/><Relationship Id="rId15" Type="http://schemas.openxmlformats.org/officeDocument/2006/relationships/image" Target="../media/image36.png"/><Relationship Id="rId23" Type="http://schemas.openxmlformats.org/officeDocument/2006/relationships/image" Target="../media/image44.png"/><Relationship Id="rId28" Type="http://schemas.openxmlformats.org/officeDocument/2006/relationships/image" Target="../media/image49.png"/><Relationship Id="rId36" Type="http://schemas.openxmlformats.org/officeDocument/2006/relationships/image" Target="../media/image57.png"/><Relationship Id="rId10" Type="http://schemas.openxmlformats.org/officeDocument/2006/relationships/image" Target="../media/image31.png"/><Relationship Id="rId19" Type="http://schemas.openxmlformats.org/officeDocument/2006/relationships/image" Target="../media/image40.png"/><Relationship Id="rId31" Type="http://schemas.openxmlformats.org/officeDocument/2006/relationships/image" Target="../media/image52.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png"/><Relationship Id="rId22" Type="http://schemas.openxmlformats.org/officeDocument/2006/relationships/image" Target="../media/image43.png"/><Relationship Id="rId27" Type="http://schemas.openxmlformats.org/officeDocument/2006/relationships/image" Target="../media/image48.png"/><Relationship Id="rId30" Type="http://schemas.openxmlformats.org/officeDocument/2006/relationships/image" Target="../media/image51.png"/><Relationship Id="rId35" Type="http://schemas.openxmlformats.org/officeDocument/2006/relationships/image" Target="../media/image56.png"/></Relationships>
</file>

<file path=ppt/slides/_rels/slide14.xml.rels><?xml version="1.0" encoding="UTF-8" standalone="yes"?>
<Relationships xmlns="http://schemas.openxmlformats.org/package/2006/relationships"><Relationship Id="rId2" Type="http://schemas.openxmlformats.org/officeDocument/2006/relationships/hyperlink" Target="https://dict.fixedassetspro.com/login.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9CC782E1-A492-A43D-04B0-8BBA4F5E58B8}"/>
              </a:ext>
            </a:extLst>
          </p:cNvPr>
          <p:cNvSpPr txBox="1">
            <a:spLocks/>
          </p:cNvSpPr>
          <p:nvPr/>
        </p:nvSpPr>
        <p:spPr>
          <a:xfrm>
            <a:off x="1351613" y="1667755"/>
            <a:ext cx="9488773" cy="1842824"/>
          </a:xfrm>
          <a:prstGeom prst="rect">
            <a:avLst/>
          </a:prstGeom>
          <a:effectLst/>
        </p:spPr>
        <p:txBody>
          <a:bodyPr vert="horz" lIns="91440" tIns="45720" rIns="91440" bIns="45720" rtlCol="0" anchor="b">
            <a:normAutofit/>
          </a:bodyPr>
          <a:lstStyle>
            <a:lvl1pPr algn="l" defTabSz="457200" rtl="0" eaLnBrk="1" latinLnBrk="0" hangingPunct="1">
              <a:spcBef>
                <a:spcPct val="0"/>
              </a:spcBef>
              <a:buNone/>
              <a:defRPr sz="3600" b="0" kern="1200" cap="all">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b="1" dirty="0">
                <a:solidFill>
                  <a:schemeClr val="tx1"/>
                </a:solidFill>
              </a:rPr>
              <a:t>Fixed Asset Management System for Government Agencies</a:t>
            </a:r>
            <a:endParaRPr lang="en-PG" b="1" dirty="0">
              <a:solidFill>
                <a:schemeClr val="tx1"/>
              </a:solidFill>
            </a:endParaRPr>
          </a:p>
        </p:txBody>
      </p:sp>
      <p:pic>
        <p:nvPicPr>
          <p:cNvPr id="12" name="Content Placeholder 4">
            <a:extLst>
              <a:ext uri="{FF2B5EF4-FFF2-40B4-BE49-F238E27FC236}">
                <a16:creationId xmlns:a16="http://schemas.microsoft.com/office/drawing/2014/main" id="{6EE9A1D9-628E-5F36-4739-2EE3821649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2135" y="394405"/>
            <a:ext cx="4367726" cy="1273350"/>
          </a:xfrm>
          <a:prstGeom prst="rect">
            <a:avLst/>
          </a:prstGeom>
        </p:spPr>
      </p:pic>
      <p:sp>
        <p:nvSpPr>
          <p:cNvPr id="13" name="Title 1">
            <a:extLst>
              <a:ext uri="{FF2B5EF4-FFF2-40B4-BE49-F238E27FC236}">
                <a16:creationId xmlns:a16="http://schemas.microsoft.com/office/drawing/2014/main" id="{6FA1B245-2856-6D40-0838-35922FCC9AEF}"/>
              </a:ext>
            </a:extLst>
          </p:cNvPr>
          <p:cNvSpPr txBox="1">
            <a:spLocks/>
          </p:cNvSpPr>
          <p:nvPr/>
        </p:nvSpPr>
        <p:spPr>
          <a:xfrm>
            <a:off x="2596629" y="3924136"/>
            <a:ext cx="6998739" cy="127335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000" dirty="0">
                <a:solidFill>
                  <a:schemeClr val="tx1"/>
                </a:solidFill>
                <a:latin typeface="Bahnschrift SemiBold" panose="020B0502040204020203" pitchFamily="34" charset="0"/>
                <a:cs typeface="GothicE" panose="00000400000000000000" pitchFamily="2" charset="0"/>
              </a:rPr>
              <a:t>A Unified Solution to Optimize Fixed Asset Management Across All Government Agencies</a:t>
            </a:r>
            <a:endParaRPr lang="en-PG" sz="2000" dirty="0">
              <a:solidFill>
                <a:schemeClr val="tx1"/>
              </a:solidFill>
              <a:latin typeface="Bahnschrift SemiBold" panose="020B0502040204020203" pitchFamily="34" charset="0"/>
              <a:cs typeface="GothicE" panose="00000400000000000000" pitchFamily="2" charset="0"/>
            </a:endParaRPr>
          </a:p>
        </p:txBody>
      </p:sp>
      <p:sp>
        <p:nvSpPr>
          <p:cNvPr id="14" name="Title 1">
            <a:extLst>
              <a:ext uri="{FF2B5EF4-FFF2-40B4-BE49-F238E27FC236}">
                <a16:creationId xmlns:a16="http://schemas.microsoft.com/office/drawing/2014/main" id="{D4B0DDE8-22D1-38AF-CF0C-336E1EBEAB44}"/>
              </a:ext>
            </a:extLst>
          </p:cNvPr>
          <p:cNvSpPr txBox="1">
            <a:spLocks/>
          </p:cNvSpPr>
          <p:nvPr/>
        </p:nvSpPr>
        <p:spPr>
          <a:xfrm>
            <a:off x="691081" y="5708042"/>
            <a:ext cx="7163246" cy="549125"/>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a:solidFill>
                  <a:schemeClr val="tx1"/>
                </a:solidFill>
              </a:rPr>
              <a:t>Presenter: 	Paul Muingnepe</a:t>
            </a:r>
            <a:br>
              <a:rPr lang="en-US" sz="2800" dirty="0">
                <a:solidFill>
                  <a:schemeClr val="tx1"/>
                </a:solidFill>
              </a:rPr>
            </a:br>
            <a:r>
              <a:rPr lang="en-US" sz="2800" dirty="0">
                <a:solidFill>
                  <a:schemeClr val="tx1"/>
                </a:solidFill>
              </a:rPr>
              <a:t>				</a:t>
            </a:r>
            <a:r>
              <a:rPr lang="en-US" sz="2800" i="1" dirty="0">
                <a:solidFill>
                  <a:schemeClr val="tx1"/>
                </a:solidFill>
              </a:rPr>
              <a:t>Co-founder &amp; </a:t>
            </a:r>
            <a:r>
              <a:rPr lang="en-US" sz="2400" i="1" dirty="0">
                <a:solidFill>
                  <a:schemeClr val="tx1"/>
                </a:solidFill>
                <a:latin typeface="Times New Roman" panose="02020603050405020304" pitchFamily="18" charset="0"/>
                <a:cs typeface="Times New Roman" panose="02020603050405020304" pitchFamily="18" charset="0"/>
              </a:rPr>
              <a:t>CEO</a:t>
            </a:r>
            <a:endParaRPr lang="en-PG" sz="2800" i="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7700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EF7D7-6569-309E-00D6-A366BB31564B}"/>
              </a:ext>
            </a:extLst>
          </p:cNvPr>
          <p:cNvSpPr>
            <a:spLocks noGrp="1"/>
          </p:cNvSpPr>
          <p:nvPr>
            <p:ph type="title"/>
          </p:nvPr>
        </p:nvSpPr>
        <p:spPr>
          <a:xfrm>
            <a:off x="699709" y="390144"/>
            <a:ext cx="8534400" cy="828588"/>
          </a:xfrm>
        </p:spPr>
        <p:txBody>
          <a:bodyPr>
            <a:normAutofit fontScale="90000"/>
          </a:bodyPr>
          <a:lstStyle/>
          <a:p>
            <a:r>
              <a:rPr lang="en-US" dirty="0">
                <a:solidFill>
                  <a:schemeClr val="tx1"/>
                </a:solidFill>
              </a:rPr>
              <a:t>Outline</a:t>
            </a:r>
            <a:endParaRPr lang="en-PG" dirty="0">
              <a:solidFill>
                <a:schemeClr val="tx1"/>
              </a:solidFill>
            </a:endParaRPr>
          </a:p>
        </p:txBody>
      </p:sp>
      <p:sp useBgFill="1">
        <p:nvSpPr>
          <p:cNvPr id="33" name="TextBox 32">
            <a:extLst>
              <a:ext uri="{FF2B5EF4-FFF2-40B4-BE49-F238E27FC236}">
                <a16:creationId xmlns:a16="http://schemas.microsoft.com/office/drawing/2014/main" id="{8395BC94-4A94-55B8-6CB3-313E58FE77EE}"/>
              </a:ext>
            </a:extLst>
          </p:cNvPr>
          <p:cNvSpPr txBox="1"/>
          <p:nvPr/>
        </p:nvSpPr>
        <p:spPr>
          <a:xfrm>
            <a:off x="699709" y="1745103"/>
            <a:ext cx="11365906" cy="3416320"/>
          </a:xfrm>
          <a:prstGeom prst="rect">
            <a:avLst/>
          </a:prstGeom>
        </p:spPr>
        <p:txBody>
          <a:bodyPr wrap="square">
            <a:spAutoFit/>
          </a:bodyPr>
          <a:lstStyle/>
          <a:p>
            <a:pPr marL="742950" indent="-742950">
              <a:buFontTx/>
              <a:buAutoNum type="arabicPeriod"/>
            </a:pPr>
            <a:r>
              <a:rPr lang="en-US" sz="2400" dirty="0"/>
              <a:t>Introduction</a:t>
            </a:r>
            <a:endParaRPr lang="en-PG" sz="2400" dirty="0"/>
          </a:p>
          <a:p>
            <a:pPr marL="742950" indent="-742950">
              <a:buFontTx/>
              <a:buAutoNum type="arabicPeriod"/>
            </a:pPr>
            <a:r>
              <a:rPr lang="en-US" sz="2400" dirty="0"/>
              <a:t>Kumulsoft FAMS – A Digital Solution</a:t>
            </a:r>
            <a:endParaRPr lang="en-PG" sz="2400" dirty="0"/>
          </a:p>
          <a:p>
            <a:pPr marL="742950" indent="-742950">
              <a:buFontTx/>
              <a:buAutoNum type="arabicPeriod"/>
            </a:pPr>
            <a:r>
              <a:rPr lang="en-US" sz="2400" dirty="0"/>
              <a:t>Challenges in Fixed Assets</a:t>
            </a:r>
            <a:endParaRPr lang="en-PG" sz="2400" dirty="0"/>
          </a:p>
          <a:p>
            <a:pPr marL="742950" indent="-742950">
              <a:buFontTx/>
              <a:buAutoNum type="arabicPeriod"/>
            </a:pPr>
            <a:r>
              <a:rPr lang="en-US" sz="2400" dirty="0"/>
              <a:t>Solution</a:t>
            </a:r>
          </a:p>
          <a:p>
            <a:pPr marL="742950" indent="-742950">
              <a:buFontTx/>
              <a:buAutoNum type="arabicPeriod"/>
            </a:pPr>
            <a:r>
              <a:rPr lang="en-US" sz="2400" dirty="0"/>
              <a:t>Agency Concern</a:t>
            </a:r>
          </a:p>
          <a:p>
            <a:pPr marL="742950" indent="-742950">
              <a:buFontTx/>
              <a:buAutoNum type="arabicPeriod"/>
            </a:pPr>
            <a:r>
              <a:rPr lang="en-US" sz="2400" dirty="0"/>
              <a:t>Implementation Strategy</a:t>
            </a:r>
          </a:p>
          <a:p>
            <a:pPr marL="742950" indent="-742950">
              <a:buFontTx/>
              <a:buAutoNum type="arabicPeriod"/>
            </a:pPr>
            <a:r>
              <a:rPr lang="en-US" sz="2400" dirty="0"/>
              <a:t>Hosting 39 Government Agencies</a:t>
            </a:r>
            <a:endParaRPr lang="en-PG" sz="2400" dirty="0"/>
          </a:p>
          <a:p>
            <a:pPr marL="742950" indent="-742950">
              <a:buFontTx/>
              <a:buAutoNum type="arabicPeriod"/>
            </a:pPr>
            <a:r>
              <a:rPr lang="en-US" sz="2400" dirty="0"/>
              <a:t>DICT FAMS</a:t>
            </a:r>
            <a:endParaRPr lang="en-PG" sz="2400" dirty="0"/>
          </a:p>
          <a:p>
            <a:pPr marL="742950" indent="-742950">
              <a:buAutoNum type="arabicPeriod"/>
            </a:pPr>
            <a:endParaRPr lang="en-US" sz="2400" dirty="0">
              <a:solidFill>
                <a:schemeClr val="bg1"/>
              </a:solidFill>
            </a:endParaRPr>
          </a:p>
        </p:txBody>
      </p:sp>
    </p:spTree>
    <p:extLst>
      <p:ext uri="{BB962C8B-B14F-4D97-AF65-F5344CB8AC3E}">
        <p14:creationId xmlns:p14="http://schemas.microsoft.com/office/powerpoint/2010/main" val="1609689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C76D2A8-2CB8-3425-9815-2B5F22A75EB5}"/>
              </a:ext>
            </a:extLst>
          </p:cNvPr>
          <p:cNvSpPr txBox="1"/>
          <p:nvPr/>
        </p:nvSpPr>
        <p:spPr>
          <a:xfrm>
            <a:off x="509666" y="256423"/>
            <a:ext cx="5306518" cy="523220"/>
          </a:xfrm>
          <a:prstGeom prst="rect">
            <a:avLst/>
          </a:prstGeom>
          <a:noFill/>
        </p:spPr>
        <p:txBody>
          <a:bodyPr wrap="square" rtlCol="0">
            <a:spAutoFit/>
          </a:bodyPr>
          <a:lstStyle/>
          <a:p>
            <a:r>
              <a:rPr lang="en-US" sz="2800" dirty="0"/>
              <a:t>1. INTRODUCTION</a:t>
            </a:r>
            <a:endParaRPr lang="en-PG" sz="2800" dirty="0"/>
          </a:p>
        </p:txBody>
      </p:sp>
      <p:sp>
        <p:nvSpPr>
          <p:cNvPr id="11" name="TextBox 10">
            <a:extLst>
              <a:ext uri="{FF2B5EF4-FFF2-40B4-BE49-F238E27FC236}">
                <a16:creationId xmlns:a16="http://schemas.microsoft.com/office/drawing/2014/main" id="{934B5882-D35F-ED8D-AA4F-712AEB016D89}"/>
              </a:ext>
            </a:extLst>
          </p:cNvPr>
          <p:cNvSpPr txBox="1"/>
          <p:nvPr/>
        </p:nvSpPr>
        <p:spPr>
          <a:xfrm>
            <a:off x="569541" y="779643"/>
            <a:ext cx="9608695" cy="4524315"/>
          </a:xfrm>
          <a:prstGeom prst="rect">
            <a:avLst/>
          </a:prstGeom>
          <a:noFill/>
        </p:spPr>
        <p:txBody>
          <a:bodyPr wrap="square" rtlCol="0">
            <a:spAutoFit/>
          </a:bodyPr>
          <a:lstStyle/>
          <a:p>
            <a:pPr marL="285750" indent="-285750">
              <a:buFont typeface="Arial" panose="020B0604020202020204" pitchFamily="34" charset="0"/>
              <a:buChar char="•"/>
            </a:pPr>
            <a:r>
              <a:rPr lang="en-US" sz="2400" dirty="0"/>
              <a:t>Kumulsoft Brief</a:t>
            </a:r>
          </a:p>
          <a:p>
            <a:pPr marL="742950" lvl="1" indent="-285750">
              <a:buFont typeface="Wingdings" panose="05000000000000000000" pitchFamily="2" charset="2"/>
              <a:buChar char="Ø"/>
            </a:pPr>
            <a:r>
              <a:rPr lang="en-US" sz="2400" dirty="0"/>
              <a:t>Established in 2007</a:t>
            </a:r>
          </a:p>
          <a:p>
            <a:pPr marL="742950" lvl="1" indent="-285750">
              <a:buFont typeface="Wingdings" panose="05000000000000000000" pitchFamily="2" charset="2"/>
              <a:buChar char="Ø"/>
            </a:pPr>
            <a:r>
              <a:rPr lang="en-US" sz="2400" dirty="0"/>
              <a:t>100 % Locally Owned Software Company</a:t>
            </a:r>
          </a:p>
          <a:p>
            <a:pPr marL="742950" lvl="1" indent="-285750">
              <a:buFont typeface="Wingdings" panose="05000000000000000000" pitchFamily="2" charset="2"/>
              <a:buChar char="Ø"/>
            </a:pPr>
            <a:r>
              <a:rPr lang="en-US" sz="2400" dirty="0"/>
              <a:t>Owns two Software Products</a:t>
            </a:r>
          </a:p>
          <a:p>
            <a:pPr marL="1200150" lvl="2" indent="-285750">
              <a:buFont typeface="Wingdings" panose="05000000000000000000" pitchFamily="2" charset="2"/>
              <a:buChar char="q"/>
            </a:pPr>
            <a:r>
              <a:rPr lang="en-US" sz="2400" dirty="0"/>
              <a:t>Fixed Asset Management System and ( Government)</a:t>
            </a:r>
          </a:p>
          <a:p>
            <a:pPr marL="1200150" lvl="2" indent="-285750">
              <a:buFont typeface="Wingdings" panose="05000000000000000000" pitchFamily="2" charset="2"/>
              <a:buChar char="q"/>
            </a:pPr>
            <a:r>
              <a:rPr lang="en-US" sz="2400" dirty="0"/>
              <a:t>Legal Billing System – servicing the Law Firms (SME)</a:t>
            </a:r>
          </a:p>
          <a:p>
            <a:pPr marL="285750" indent="-285750">
              <a:buFont typeface="Arial" panose="020B0604020202020204" pitchFamily="34" charset="0"/>
              <a:buChar char="•"/>
            </a:pPr>
            <a:r>
              <a:rPr lang="en-US" sz="2400" dirty="0"/>
              <a:t>Achievements</a:t>
            </a:r>
          </a:p>
          <a:p>
            <a:pPr marL="742950" lvl="1" indent="-285750">
              <a:buFont typeface="Wingdings" panose="05000000000000000000" pitchFamily="2" charset="2"/>
              <a:buChar char="Ø"/>
            </a:pPr>
            <a:r>
              <a:rPr lang="en-US" sz="2400" dirty="0"/>
              <a:t>2018 MSME Digital Award for the Best Innovative Micro Enterprise </a:t>
            </a:r>
          </a:p>
          <a:p>
            <a:pPr marL="742950" lvl="1" indent="-285750">
              <a:buFont typeface="Wingdings" panose="05000000000000000000" pitchFamily="2" charset="2"/>
              <a:buChar char="Ø"/>
            </a:pPr>
            <a:endParaRPr lang="en-US" sz="2400" dirty="0"/>
          </a:p>
          <a:p>
            <a:pPr marL="285750" indent="-285750">
              <a:buFont typeface="Arial" panose="020B0604020202020204" pitchFamily="34" charset="0"/>
              <a:buChar char="•"/>
            </a:pPr>
            <a:r>
              <a:rPr lang="en-US" sz="2400" dirty="0"/>
              <a:t>Physical Location</a:t>
            </a:r>
          </a:p>
          <a:p>
            <a:pPr marL="742950" lvl="1" indent="-285750">
              <a:buFont typeface="Arial" panose="020B0604020202020204" pitchFamily="34" charset="0"/>
              <a:buChar char="•"/>
            </a:pPr>
            <a:endParaRPr lang="en-US" sz="2400" dirty="0"/>
          </a:p>
          <a:p>
            <a:endParaRPr lang="en-PG" sz="2400" dirty="0"/>
          </a:p>
        </p:txBody>
      </p:sp>
      <p:sp>
        <p:nvSpPr>
          <p:cNvPr id="18" name="TextBox 17">
            <a:extLst>
              <a:ext uri="{FF2B5EF4-FFF2-40B4-BE49-F238E27FC236}">
                <a16:creationId xmlns:a16="http://schemas.microsoft.com/office/drawing/2014/main" id="{F1E7B74C-E39D-599A-9818-28041FDD7FC3}"/>
              </a:ext>
            </a:extLst>
          </p:cNvPr>
          <p:cNvSpPr txBox="1"/>
          <p:nvPr/>
        </p:nvSpPr>
        <p:spPr>
          <a:xfrm>
            <a:off x="902534" y="4592871"/>
            <a:ext cx="2260391" cy="830997"/>
          </a:xfrm>
          <a:prstGeom prst="rect">
            <a:avLst/>
          </a:prstGeom>
          <a:noFill/>
        </p:spPr>
        <p:txBody>
          <a:bodyPr wrap="square" rtlCol="0">
            <a:spAutoFit/>
          </a:bodyPr>
          <a:lstStyle/>
          <a:p>
            <a:r>
              <a:rPr lang="en-US" sz="1600" i="1" dirty="0"/>
              <a:t>Unit 11, HT Haus, Ago Street, Gordons Industrial  NCD</a:t>
            </a:r>
            <a:endParaRPr lang="en-PG" sz="1600" i="1" dirty="0"/>
          </a:p>
        </p:txBody>
      </p:sp>
      <p:pic>
        <p:nvPicPr>
          <p:cNvPr id="20" name="Picture 19">
            <a:extLst>
              <a:ext uri="{FF2B5EF4-FFF2-40B4-BE49-F238E27FC236}">
                <a16:creationId xmlns:a16="http://schemas.microsoft.com/office/drawing/2014/main" id="{570890C5-18A4-0855-755F-A0BE2CAC4B8E}"/>
              </a:ext>
            </a:extLst>
          </p:cNvPr>
          <p:cNvPicPr>
            <a:picLocks noChangeAspect="1"/>
          </p:cNvPicPr>
          <p:nvPr/>
        </p:nvPicPr>
        <p:blipFill>
          <a:blip r:embed="rId2"/>
          <a:stretch>
            <a:fillRect/>
          </a:stretch>
        </p:blipFill>
        <p:spPr>
          <a:xfrm>
            <a:off x="3610596" y="4275517"/>
            <a:ext cx="3304553" cy="2375884"/>
          </a:xfrm>
          <a:prstGeom prst="rect">
            <a:avLst/>
          </a:prstGeom>
        </p:spPr>
      </p:pic>
    </p:spTree>
    <p:extLst>
      <p:ext uri="{BB962C8B-B14F-4D97-AF65-F5344CB8AC3E}">
        <p14:creationId xmlns:p14="http://schemas.microsoft.com/office/powerpoint/2010/main" val="1121748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CC4A6C1-5C47-6FAF-1FF4-6891A3B106B3}"/>
              </a:ext>
            </a:extLst>
          </p:cNvPr>
          <p:cNvPicPr>
            <a:picLocks noChangeAspect="1"/>
          </p:cNvPicPr>
          <p:nvPr/>
        </p:nvPicPr>
        <p:blipFill>
          <a:blip r:embed="rId2"/>
          <a:stretch>
            <a:fillRect/>
          </a:stretch>
        </p:blipFill>
        <p:spPr>
          <a:xfrm>
            <a:off x="4945318" y="983673"/>
            <a:ext cx="5765000" cy="4602827"/>
          </a:xfrm>
          <a:prstGeom prst="rect">
            <a:avLst/>
          </a:prstGeom>
        </p:spPr>
      </p:pic>
      <p:sp>
        <p:nvSpPr>
          <p:cNvPr id="10" name="TextBox 9">
            <a:extLst>
              <a:ext uri="{FF2B5EF4-FFF2-40B4-BE49-F238E27FC236}">
                <a16:creationId xmlns:a16="http://schemas.microsoft.com/office/drawing/2014/main" id="{9C76D2A8-2CB8-3425-9815-2B5F22A75EB5}"/>
              </a:ext>
            </a:extLst>
          </p:cNvPr>
          <p:cNvSpPr txBox="1"/>
          <p:nvPr/>
        </p:nvSpPr>
        <p:spPr>
          <a:xfrm>
            <a:off x="384974" y="214408"/>
            <a:ext cx="8184629" cy="523220"/>
          </a:xfrm>
          <a:prstGeom prst="rect">
            <a:avLst/>
          </a:prstGeom>
          <a:noFill/>
        </p:spPr>
        <p:txBody>
          <a:bodyPr wrap="square" rtlCol="0">
            <a:spAutoFit/>
          </a:bodyPr>
          <a:lstStyle/>
          <a:p>
            <a:r>
              <a:rPr lang="en-US" sz="2800" dirty="0"/>
              <a:t>2. Kumulsoft FAMS – A Digital Solution</a:t>
            </a:r>
            <a:endParaRPr lang="en-PG" sz="2800" dirty="0"/>
          </a:p>
        </p:txBody>
      </p:sp>
      <p:sp>
        <p:nvSpPr>
          <p:cNvPr id="4" name="TextBox 3">
            <a:extLst>
              <a:ext uri="{FF2B5EF4-FFF2-40B4-BE49-F238E27FC236}">
                <a16:creationId xmlns:a16="http://schemas.microsoft.com/office/drawing/2014/main" id="{7C49E058-C8AA-E507-39CA-4E7DAC2CB748}"/>
              </a:ext>
            </a:extLst>
          </p:cNvPr>
          <p:cNvSpPr txBox="1"/>
          <p:nvPr/>
        </p:nvSpPr>
        <p:spPr>
          <a:xfrm>
            <a:off x="585501" y="1471615"/>
            <a:ext cx="5663338" cy="4893647"/>
          </a:xfrm>
          <a:prstGeom prst="rect">
            <a:avLst/>
          </a:prstGeom>
          <a:noFill/>
        </p:spPr>
        <p:txBody>
          <a:bodyPr wrap="square" rtlCol="0">
            <a:spAutoFit/>
          </a:bodyPr>
          <a:lstStyle/>
          <a:p>
            <a:pPr marL="285750" indent="-285750">
              <a:buFont typeface="Arial" panose="020B0604020202020204" pitchFamily="34" charset="0"/>
              <a:buChar char="•"/>
            </a:pPr>
            <a:r>
              <a:rPr lang="en-US" sz="2400" dirty="0"/>
              <a:t>Mission: Digitalize PNG SMEs’ and Government Sector</a:t>
            </a:r>
            <a:br>
              <a:rPr lang="en-US" sz="2400" dirty="0"/>
            </a:br>
            <a:endParaRPr lang="en-US" sz="2400" dirty="0"/>
          </a:p>
          <a:p>
            <a:pPr marL="285750" indent="-285750">
              <a:buFont typeface="Arial" panose="020B0604020202020204" pitchFamily="34" charset="0"/>
              <a:buChar char="•"/>
            </a:pPr>
            <a:r>
              <a:rPr lang="en-US" sz="2400" dirty="0"/>
              <a:t>This mission drive Kumulsoft to developed two products:</a:t>
            </a:r>
            <a:br>
              <a:rPr lang="en-US" sz="2400" dirty="0"/>
            </a:br>
            <a:endParaRPr lang="en-US" sz="2400" dirty="0"/>
          </a:p>
          <a:p>
            <a:pPr marL="800100" lvl="1" indent="-342900">
              <a:buFont typeface="Wingdings" panose="05000000000000000000" pitchFamily="2" charset="2"/>
              <a:buChar char="q"/>
            </a:pPr>
            <a:r>
              <a:rPr lang="en-US" sz="2400" dirty="0"/>
              <a:t>Fixed Assets Management System (Government)</a:t>
            </a:r>
          </a:p>
          <a:p>
            <a:pPr marL="800100" lvl="1" indent="-342900">
              <a:buFont typeface="Wingdings" panose="05000000000000000000" pitchFamily="2" charset="2"/>
              <a:buChar char="q"/>
            </a:pPr>
            <a:r>
              <a:rPr lang="en-US" sz="2400" dirty="0"/>
              <a:t>Legal Billing Management System (SMEs’)</a:t>
            </a:r>
          </a:p>
          <a:p>
            <a:pPr marL="742950" lvl="1" indent="-285750">
              <a:buFont typeface="Wingdings" panose="05000000000000000000" pitchFamily="2" charset="2"/>
              <a:buChar char="Ø"/>
            </a:pPr>
            <a:endParaRPr lang="en-US" sz="2400" dirty="0"/>
          </a:p>
          <a:p>
            <a:pPr marL="742950" lvl="1" indent="-285750">
              <a:buFont typeface="Wingdings" panose="05000000000000000000" pitchFamily="2" charset="2"/>
              <a:buChar char="Ø"/>
            </a:pPr>
            <a:endParaRPr lang="en-US" sz="2400" dirty="0"/>
          </a:p>
          <a:p>
            <a:endParaRPr lang="en-PG" sz="2400" dirty="0"/>
          </a:p>
        </p:txBody>
      </p:sp>
      <p:sp>
        <p:nvSpPr>
          <p:cNvPr id="5" name="Rectangle 4">
            <a:extLst>
              <a:ext uri="{FF2B5EF4-FFF2-40B4-BE49-F238E27FC236}">
                <a16:creationId xmlns:a16="http://schemas.microsoft.com/office/drawing/2014/main" id="{CC7090C8-D555-3540-E5B2-25399E010BD3}"/>
              </a:ext>
            </a:extLst>
          </p:cNvPr>
          <p:cNvSpPr/>
          <p:nvPr/>
        </p:nvSpPr>
        <p:spPr>
          <a:xfrm>
            <a:off x="7491699" y="4928526"/>
            <a:ext cx="2743200" cy="40547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Fixed Assets Management System</a:t>
            </a:r>
          </a:p>
        </p:txBody>
      </p:sp>
      <p:sp>
        <p:nvSpPr>
          <p:cNvPr id="6" name="Rectangle 5">
            <a:extLst>
              <a:ext uri="{FF2B5EF4-FFF2-40B4-BE49-F238E27FC236}">
                <a16:creationId xmlns:a16="http://schemas.microsoft.com/office/drawing/2014/main" id="{479089CC-42D0-ECE5-B390-13A37630EBB6}"/>
              </a:ext>
            </a:extLst>
          </p:cNvPr>
          <p:cNvSpPr/>
          <p:nvPr/>
        </p:nvSpPr>
        <p:spPr>
          <a:xfrm>
            <a:off x="8863299" y="2528520"/>
            <a:ext cx="2743200" cy="5182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2020</a:t>
            </a:r>
            <a:br>
              <a:rPr lang="en-US" sz="1400" dirty="0"/>
            </a:br>
            <a:r>
              <a:rPr lang="en-US" sz="1400" dirty="0"/>
              <a:t>Digital Transformation Policy</a:t>
            </a:r>
          </a:p>
        </p:txBody>
      </p:sp>
      <p:sp>
        <p:nvSpPr>
          <p:cNvPr id="7" name="Rectangle 6">
            <a:extLst>
              <a:ext uri="{FF2B5EF4-FFF2-40B4-BE49-F238E27FC236}">
                <a16:creationId xmlns:a16="http://schemas.microsoft.com/office/drawing/2014/main" id="{67BA9578-C3F2-3527-7E6E-1228AA79D8B0}"/>
              </a:ext>
            </a:extLst>
          </p:cNvPr>
          <p:cNvSpPr/>
          <p:nvPr/>
        </p:nvSpPr>
        <p:spPr>
          <a:xfrm>
            <a:off x="7827818" y="646431"/>
            <a:ext cx="2743200" cy="37880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Government Shared Service</a:t>
            </a:r>
          </a:p>
        </p:txBody>
      </p:sp>
    </p:spTree>
    <p:extLst>
      <p:ext uri="{BB962C8B-B14F-4D97-AF65-F5344CB8AC3E}">
        <p14:creationId xmlns:p14="http://schemas.microsoft.com/office/powerpoint/2010/main" val="2613277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9D8E8-3331-4F6B-D501-D67227B0E5C4}"/>
              </a:ext>
            </a:extLst>
          </p:cNvPr>
          <p:cNvSpPr>
            <a:spLocks noGrp="1"/>
          </p:cNvSpPr>
          <p:nvPr>
            <p:ph type="title"/>
          </p:nvPr>
        </p:nvSpPr>
        <p:spPr>
          <a:xfrm>
            <a:off x="710293" y="427950"/>
            <a:ext cx="9384845" cy="1507067"/>
          </a:xfrm>
        </p:spPr>
        <p:txBody>
          <a:bodyPr>
            <a:normAutofit fontScale="90000"/>
          </a:bodyPr>
          <a:lstStyle/>
          <a:p>
            <a:r>
              <a:rPr lang="en-US" dirty="0"/>
              <a:t>What is Fixed Asset management?</a:t>
            </a:r>
            <a:endParaRPr lang="en-PG" dirty="0"/>
          </a:p>
        </p:txBody>
      </p:sp>
      <p:sp>
        <p:nvSpPr>
          <p:cNvPr id="3" name="Content Placeholder 2">
            <a:extLst>
              <a:ext uri="{FF2B5EF4-FFF2-40B4-BE49-F238E27FC236}">
                <a16:creationId xmlns:a16="http://schemas.microsoft.com/office/drawing/2014/main" id="{83345C3F-71B2-8A56-4247-EE44740B3E6C}"/>
              </a:ext>
            </a:extLst>
          </p:cNvPr>
          <p:cNvSpPr>
            <a:spLocks noGrp="1"/>
          </p:cNvSpPr>
          <p:nvPr>
            <p:ph idx="1"/>
          </p:nvPr>
        </p:nvSpPr>
        <p:spPr>
          <a:xfrm>
            <a:off x="637825" y="1818409"/>
            <a:ext cx="9939007" cy="3221182"/>
          </a:xfrm>
        </p:spPr>
        <p:txBody>
          <a:bodyPr>
            <a:normAutofit/>
          </a:bodyPr>
          <a:lstStyle/>
          <a:p>
            <a:pPr marL="0" indent="0" algn="just">
              <a:buNone/>
            </a:pPr>
            <a:r>
              <a:rPr lang="en-US" sz="2400" dirty="0">
                <a:solidFill>
                  <a:schemeClr val="tx1"/>
                </a:solidFill>
              </a:rPr>
              <a:t>Fixed Asset Management is the process of tracking, managing, and maintaining an organization’s physical assets, such as buildings, machinery, and equipment, throughout their lifecycle. The goal is to ensure assets are efficiently utilized, properly maintained, and accurately accounted for, while optimizing performance and reducing costs.</a:t>
            </a:r>
            <a:endParaRPr lang="en-PG" sz="2400" dirty="0">
              <a:solidFill>
                <a:schemeClr val="tx1"/>
              </a:solidFill>
            </a:endParaRPr>
          </a:p>
        </p:txBody>
      </p:sp>
    </p:spTree>
    <p:extLst>
      <p:ext uri="{BB962C8B-B14F-4D97-AF65-F5344CB8AC3E}">
        <p14:creationId xmlns:p14="http://schemas.microsoft.com/office/powerpoint/2010/main" val="655672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C76D2A8-2CB8-3425-9815-2B5F22A75EB5}"/>
              </a:ext>
            </a:extLst>
          </p:cNvPr>
          <p:cNvSpPr txBox="1"/>
          <p:nvPr/>
        </p:nvSpPr>
        <p:spPr>
          <a:xfrm>
            <a:off x="509665" y="824459"/>
            <a:ext cx="8184629" cy="523220"/>
          </a:xfrm>
          <a:prstGeom prst="rect">
            <a:avLst/>
          </a:prstGeom>
          <a:noFill/>
        </p:spPr>
        <p:txBody>
          <a:bodyPr wrap="square" rtlCol="0">
            <a:spAutoFit/>
          </a:bodyPr>
          <a:lstStyle/>
          <a:p>
            <a:r>
              <a:rPr lang="en-US" sz="2800" dirty="0"/>
              <a:t>Challenges in Fixed Assets</a:t>
            </a:r>
            <a:endParaRPr lang="en-PG" sz="2800" dirty="0"/>
          </a:p>
        </p:txBody>
      </p:sp>
      <p:sp>
        <p:nvSpPr>
          <p:cNvPr id="7" name="TextBox 6">
            <a:extLst>
              <a:ext uri="{FF2B5EF4-FFF2-40B4-BE49-F238E27FC236}">
                <a16:creationId xmlns:a16="http://schemas.microsoft.com/office/drawing/2014/main" id="{A8CC9D4A-3874-86DC-A2C6-8351898D58D7}"/>
              </a:ext>
            </a:extLst>
          </p:cNvPr>
          <p:cNvSpPr txBox="1"/>
          <p:nvPr/>
        </p:nvSpPr>
        <p:spPr>
          <a:xfrm>
            <a:off x="509665" y="1778566"/>
            <a:ext cx="9300944" cy="4062651"/>
          </a:xfrm>
          <a:prstGeom prst="rect">
            <a:avLst/>
          </a:prstGeom>
          <a:noFill/>
        </p:spPr>
        <p:txBody>
          <a:bodyPr wrap="none" rtlCol="0">
            <a:spAutoFit/>
          </a:bodyPr>
          <a:lstStyle/>
          <a:p>
            <a:pPr marL="285750" indent="-285750">
              <a:buFont typeface="Arial" panose="020B0604020202020204" pitchFamily="34" charset="0"/>
              <a:buChar char="•"/>
            </a:pPr>
            <a:r>
              <a:rPr lang="en-US" sz="2400" dirty="0"/>
              <a:t>Core Issues for all government agencies:</a:t>
            </a:r>
            <a:br>
              <a:rPr lang="en-US" sz="2400" dirty="0"/>
            </a:br>
            <a:endParaRPr lang="en-US" sz="2400" dirty="0"/>
          </a:p>
          <a:p>
            <a:pPr marL="800100" lvl="1" indent="-342900">
              <a:buFont typeface="Wingdings" panose="05000000000000000000" pitchFamily="2" charset="2"/>
              <a:buChar char="q"/>
            </a:pPr>
            <a:r>
              <a:rPr lang="en-US" sz="2400" dirty="0"/>
              <a:t>Insufficient and inaccurate fixed assets register Records </a:t>
            </a:r>
          </a:p>
          <a:p>
            <a:pPr marL="800100" lvl="1" indent="-342900">
              <a:buFont typeface="Wingdings" panose="05000000000000000000" pitchFamily="2" charset="2"/>
              <a:buChar char="q"/>
            </a:pPr>
            <a:r>
              <a:rPr lang="en-US" sz="2400" dirty="0"/>
              <a:t>Inaccurate Financial Statement of Fixed Assets </a:t>
            </a:r>
          </a:p>
          <a:p>
            <a:pPr marL="800100" lvl="1" indent="-342900">
              <a:buFont typeface="Wingdings" panose="05000000000000000000" pitchFamily="2" charset="2"/>
              <a:buChar char="q"/>
            </a:pPr>
            <a:r>
              <a:rPr lang="en-US" sz="2400" dirty="0"/>
              <a:t>No proper inventory and stock take </a:t>
            </a:r>
          </a:p>
          <a:p>
            <a:pPr marL="800100" lvl="1" indent="-342900">
              <a:buFont typeface="Wingdings" panose="05000000000000000000" pitchFamily="2" charset="2"/>
              <a:buChar char="q"/>
            </a:pPr>
            <a:r>
              <a:rPr lang="en-US" sz="2400" dirty="0"/>
              <a:t>Lack of maintenance and update</a:t>
            </a:r>
          </a:p>
          <a:p>
            <a:pPr marL="800100" lvl="1" indent="-342900">
              <a:buFont typeface="Wingdings" panose="05000000000000000000" pitchFamily="2" charset="2"/>
              <a:buChar char="q"/>
            </a:pPr>
            <a:r>
              <a:rPr lang="en-US" sz="2400" dirty="0"/>
              <a:t>No proper acquisition and registration </a:t>
            </a:r>
            <a:br>
              <a:rPr lang="en-US" sz="2400" dirty="0"/>
            </a:br>
            <a:endParaRPr lang="en-US" sz="2400" dirty="0"/>
          </a:p>
          <a:p>
            <a:pPr marL="285750" indent="-285750">
              <a:buFont typeface="Arial" panose="020B0604020202020204" pitchFamily="34" charset="0"/>
              <a:buChar char="•"/>
            </a:pPr>
            <a:r>
              <a:rPr lang="en-US" sz="2400" dirty="0"/>
              <a:t>Unaccounted asset value – from 2015 – 2019 : K3.7 Billion </a:t>
            </a:r>
          </a:p>
          <a:p>
            <a:pPr marL="285750" indent="-285750">
              <a:buFont typeface="Arial" panose="020B0604020202020204" pitchFamily="34" charset="0"/>
              <a:buChar char="•"/>
            </a:pPr>
            <a:endParaRPr lang="en-US" dirty="0"/>
          </a:p>
          <a:p>
            <a:r>
              <a:rPr lang="en-US" sz="2400" i="1" dirty="0">
                <a:latin typeface="Times New Roman" panose="02020603050405020304" pitchFamily="18" charset="0"/>
                <a:cs typeface="Times New Roman" panose="02020603050405020304" pitchFamily="18" charset="0"/>
              </a:rPr>
              <a:t>Note: Based on Desktop Research of Auditor Generals 2015-2019 Report</a:t>
            </a:r>
            <a:endParaRPr lang="en-PG" sz="2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8840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
            <a:extLst>
              <a:ext uri="{FF2B5EF4-FFF2-40B4-BE49-F238E27FC236}">
                <a16:creationId xmlns:a16="http://schemas.microsoft.com/office/drawing/2014/main" id="{A7CF56F3-3608-CE34-BEF2-86D4BF976FE4}"/>
              </a:ext>
            </a:extLst>
          </p:cNvPr>
          <p:cNvSpPr>
            <a:spLocks noChangeAspect="1" noChangeArrowheads="1"/>
          </p:cNvSpPr>
          <p:nvPr/>
        </p:nvSpPr>
        <p:spPr bwMode="auto">
          <a:xfrm>
            <a:off x="512618" y="165561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G"/>
          </a:p>
        </p:txBody>
      </p:sp>
      <p:sp>
        <p:nvSpPr>
          <p:cNvPr id="6" name="AutoShape 6">
            <a:extLst>
              <a:ext uri="{FF2B5EF4-FFF2-40B4-BE49-F238E27FC236}">
                <a16:creationId xmlns:a16="http://schemas.microsoft.com/office/drawing/2014/main" id="{6A203D38-5B62-B1B7-5864-9CF6B6E4523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G"/>
          </a:p>
        </p:txBody>
      </p:sp>
      <p:pic>
        <p:nvPicPr>
          <p:cNvPr id="2056" name="Picture 8">
            <a:extLst>
              <a:ext uri="{FF2B5EF4-FFF2-40B4-BE49-F238E27FC236}">
                <a16:creationId xmlns:a16="http://schemas.microsoft.com/office/drawing/2014/main" id="{385433D9-718D-2C2D-DE69-F2F0DFF89B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4836" y="0"/>
            <a:ext cx="6747164" cy="3643816"/>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Ambulance stuck on an unpaved road in Papua New Guinea. | Download  Scientific Diagram">
            <a:extLst>
              <a:ext uri="{FF2B5EF4-FFF2-40B4-BE49-F238E27FC236}">
                <a16:creationId xmlns:a16="http://schemas.microsoft.com/office/drawing/2014/main" id="{A62BA023-9EA4-29CB-7407-5A6E89CE18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45651"/>
            <a:ext cx="5444835" cy="4012349"/>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Papua new guinea school hi-res stock photography and images - Alamy">
            <a:extLst>
              <a:ext uri="{FF2B5EF4-FFF2-40B4-BE49-F238E27FC236}">
                <a16:creationId xmlns:a16="http://schemas.microsoft.com/office/drawing/2014/main" id="{5F6E8B03-A31D-1F6C-F9D6-8488D03481D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0909"/>
          <a:stretch/>
        </p:blipFill>
        <p:spPr bwMode="auto">
          <a:xfrm>
            <a:off x="5444833" y="2867891"/>
            <a:ext cx="6747165" cy="3945629"/>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PNG Govt set to toughen gun laws - ABC News">
            <a:extLst>
              <a:ext uri="{FF2B5EF4-FFF2-40B4-BE49-F238E27FC236}">
                <a16:creationId xmlns:a16="http://schemas.microsoft.com/office/drawing/2014/main" id="{AF92C343-0D9F-29E9-C77B-779910DBA26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3698"/>
            <a:ext cx="5444831" cy="2891589"/>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4F2449A7-2D3C-883D-2765-315E5323E1C2}"/>
              </a:ext>
            </a:extLst>
          </p:cNvPr>
          <p:cNvSpPr/>
          <p:nvPr/>
        </p:nvSpPr>
        <p:spPr>
          <a:xfrm>
            <a:off x="5943600" y="2459111"/>
            <a:ext cx="5555672" cy="34636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Hospital No Bed</a:t>
            </a:r>
            <a:endParaRPr lang="en-PG" dirty="0"/>
          </a:p>
        </p:txBody>
      </p:sp>
      <p:sp>
        <p:nvSpPr>
          <p:cNvPr id="12" name="Rectangle 11">
            <a:extLst>
              <a:ext uri="{FF2B5EF4-FFF2-40B4-BE49-F238E27FC236}">
                <a16:creationId xmlns:a16="http://schemas.microsoft.com/office/drawing/2014/main" id="{606D81E2-683A-15DD-9609-DCF386146575}"/>
              </a:ext>
            </a:extLst>
          </p:cNvPr>
          <p:cNvSpPr/>
          <p:nvPr/>
        </p:nvSpPr>
        <p:spPr>
          <a:xfrm>
            <a:off x="6345382" y="6472989"/>
            <a:ext cx="5555672" cy="34636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Classroom no Desks</a:t>
            </a:r>
            <a:endParaRPr lang="en-PG" dirty="0"/>
          </a:p>
        </p:txBody>
      </p:sp>
      <p:sp>
        <p:nvSpPr>
          <p:cNvPr id="13" name="Rectangle 12">
            <a:extLst>
              <a:ext uri="{FF2B5EF4-FFF2-40B4-BE49-F238E27FC236}">
                <a16:creationId xmlns:a16="http://schemas.microsoft.com/office/drawing/2014/main" id="{468E8B8C-D193-A477-B1FD-576483F04FC0}"/>
              </a:ext>
            </a:extLst>
          </p:cNvPr>
          <p:cNvSpPr/>
          <p:nvPr/>
        </p:nvSpPr>
        <p:spPr>
          <a:xfrm>
            <a:off x="290946" y="2475518"/>
            <a:ext cx="4752108" cy="34636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Control &amp; Issue of Firearms</a:t>
            </a:r>
            <a:endParaRPr lang="en-PG" dirty="0"/>
          </a:p>
        </p:txBody>
      </p:sp>
      <p:sp>
        <p:nvSpPr>
          <p:cNvPr id="14" name="Rectangle 13">
            <a:extLst>
              <a:ext uri="{FF2B5EF4-FFF2-40B4-BE49-F238E27FC236}">
                <a16:creationId xmlns:a16="http://schemas.microsoft.com/office/drawing/2014/main" id="{A3BF9AFB-6D1F-C825-49D5-3ABB26EE265E}"/>
              </a:ext>
            </a:extLst>
          </p:cNvPr>
          <p:cNvSpPr/>
          <p:nvPr/>
        </p:nvSpPr>
        <p:spPr>
          <a:xfrm>
            <a:off x="290946" y="6467156"/>
            <a:ext cx="4752108" cy="34636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Rural Health Ambulance</a:t>
            </a:r>
            <a:endParaRPr lang="en-PG" dirty="0"/>
          </a:p>
        </p:txBody>
      </p:sp>
    </p:spTree>
    <p:extLst>
      <p:ext uri="{BB962C8B-B14F-4D97-AF65-F5344CB8AC3E}">
        <p14:creationId xmlns:p14="http://schemas.microsoft.com/office/powerpoint/2010/main" val="3802157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0C19AFE-1904-53C5-DCD2-8C86FDA0E9B0}"/>
              </a:ext>
            </a:extLst>
          </p:cNvPr>
          <p:cNvPicPr>
            <a:picLocks noChangeAspect="1"/>
          </p:cNvPicPr>
          <p:nvPr/>
        </p:nvPicPr>
        <p:blipFill>
          <a:blip r:embed="rId2"/>
          <a:stretch>
            <a:fillRect/>
          </a:stretch>
        </p:blipFill>
        <p:spPr>
          <a:xfrm>
            <a:off x="6206838" y="0"/>
            <a:ext cx="5985162" cy="3186545"/>
          </a:xfrm>
          <a:prstGeom prst="rect">
            <a:avLst/>
          </a:prstGeom>
        </p:spPr>
      </p:pic>
      <p:pic>
        <p:nvPicPr>
          <p:cNvPr id="9" name="Picture 8">
            <a:extLst>
              <a:ext uri="{FF2B5EF4-FFF2-40B4-BE49-F238E27FC236}">
                <a16:creationId xmlns:a16="http://schemas.microsoft.com/office/drawing/2014/main" id="{6EBA5DC9-D95D-E330-F102-FD7262BE16B0}"/>
              </a:ext>
            </a:extLst>
          </p:cNvPr>
          <p:cNvPicPr>
            <a:picLocks noChangeAspect="1"/>
          </p:cNvPicPr>
          <p:nvPr/>
        </p:nvPicPr>
        <p:blipFill>
          <a:blip r:embed="rId3"/>
          <a:stretch>
            <a:fillRect/>
          </a:stretch>
        </p:blipFill>
        <p:spPr>
          <a:xfrm>
            <a:off x="6206838" y="3186545"/>
            <a:ext cx="5985161" cy="3671455"/>
          </a:xfrm>
          <a:prstGeom prst="rect">
            <a:avLst/>
          </a:prstGeom>
        </p:spPr>
      </p:pic>
      <p:sp>
        <p:nvSpPr>
          <p:cNvPr id="11" name="TextBox 10">
            <a:extLst>
              <a:ext uri="{FF2B5EF4-FFF2-40B4-BE49-F238E27FC236}">
                <a16:creationId xmlns:a16="http://schemas.microsoft.com/office/drawing/2014/main" id="{AEEE6468-B594-2A8C-6A5C-75A8A5D01B6A}"/>
              </a:ext>
            </a:extLst>
          </p:cNvPr>
          <p:cNvSpPr txBox="1"/>
          <p:nvPr/>
        </p:nvSpPr>
        <p:spPr>
          <a:xfrm>
            <a:off x="8852364" y="3523183"/>
            <a:ext cx="2457724" cy="276999"/>
          </a:xfrm>
          <a:prstGeom prst="rect">
            <a:avLst/>
          </a:prstGeom>
          <a:noFill/>
        </p:spPr>
        <p:txBody>
          <a:bodyPr wrap="none" rtlCol="0">
            <a:spAutoFit/>
          </a:bodyPr>
          <a:lstStyle/>
          <a:p>
            <a:r>
              <a:rPr lang="en-US" sz="1200" i="1" dirty="0"/>
              <a:t>Police house in Poor Condition</a:t>
            </a:r>
            <a:endParaRPr lang="en-PG" sz="1200" i="1" dirty="0"/>
          </a:p>
        </p:txBody>
      </p:sp>
      <p:pic>
        <p:nvPicPr>
          <p:cNvPr id="4" name="Picture 3">
            <a:extLst>
              <a:ext uri="{FF2B5EF4-FFF2-40B4-BE49-F238E27FC236}">
                <a16:creationId xmlns:a16="http://schemas.microsoft.com/office/drawing/2014/main" id="{FC7CF489-FFA8-F21C-B44B-780A81D7231D}"/>
              </a:ext>
            </a:extLst>
          </p:cNvPr>
          <p:cNvPicPr>
            <a:picLocks noChangeAspect="1"/>
          </p:cNvPicPr>
          <p:nvPr/>
        </p:nvPicPr>
        <p:blipFill>
          <a:blip r:embed="rId4"/>
          <a:stretch>
            <a:fillRect/>
          </a:stretch>
        </p:blipFill>
        <p:spPr>
          <a:xfrm>
            <a:off x="0" y="0"/>
            <a:ext cx="6206838" cy="3186545"/>
          </a:xfrm>
          <a:prstGeom prst="rect">
            <a:avLst/>
          </a:prstGeom>
        </p:spPr>
      </p:pic>
      <p:pic>
        <p:nvPicPr>
          <p:cNvPr id="14" name="Picture 13">
            <a:extLst>
              <a:ext uri="{FF2B5EF4-FFF2-40B4-BE49-F238E27FC236}">
                <a16:creationId xmlns:a16="http://schemas.microsoft.com/office/drawing/2014/main" id="{ED01160F-ED52-9124-5547-B0B785E526DE}"/>
              </a:ext>
            </a:extLst>
          </p:cNvPr>
          <p:cNvPicPr>
            <a:picLocks noChangeAspect="1"/>
          </p:cNvPicPr>
          <p:nvPr/>
        </p:nvPicPr>
        <p:blipFill>
          <a:blip r:embed="rId5"/>
          <a:stretch>
            <a:fillRect/>
          </a:stretch>
        </p:blipFill>
        <p:spPr>
          <a:xfrm>
            <a:off x="0" y="3186545"/>
            <a:ext cx="6206838" cy="3671455"/>
          </a:xfrm>
          <a:prstGeom prst="rect">
            <a:avLst/>
          </a:prstGeom>
          <a:ln>
            <a:solidFill>
              <a:srgbClr val="FFFFFF"/>
            </a:solidFill>
          </a:ln>
        </p:spPr>
      </p:pic>
      <p:sp>
        <p:nvSpPr>
          <p:cNvPr id="5" name="Rectangle 4">
            <a:extLst>
              <a:ext uri="{FF2B5EF4-FFF2-40B4-BE49-F238E27FC236}">
                <a16:creationId xmlns:a16="http://schemas.microsoft.com/office/drawing/2014/main" id="{E33C7BB0-565A-2902-F921-0111907418C7}"/>
              </a:ext>
            </a:extLst>
          </p:cNvPr>
          <p:cNvSpPr/>
          <p:nvPr/>
        </p:nvSpPr>
        <p:spPr>
          <a:xfrm>
            <a:off x="193964" y="2701636"/>
            <a:ext cx="5555672" cy="34636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Bomana Prison</a:t>
            </a:r>
            <a:endParaRPr lang="en-PG" dirty="0"/>
          </a:p>
        </p:txBody>
      </p:sp>
      <p:sp>
        <p:nvSpPr>
          <p:cNvPr id="6" name="Rectangle 5">
            <a:extLst>
              <a:ext uri="{FF2B5EF4-FFF2-40B4-BE49-F238E27FC236}">
                <a16:creationId xmlns:a16="http://schemas.microsoft.com/office/drawing/2014/main" id="{F9B5910E-86D0-BB19-2F0A-775D9500430E}"/>
              </a:ext>
            </a:extLst>
          </p:cNvPr>
          <p:cNvSpPr/>
          <p:nvPr/>
        </p:nvSpPr>
        <p:spPr>
          <a:xfrm>
            <a:off x="6636327" y="2701636"/>
            <a:ext cx="5555672" cy="34636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Run Down Police House</a:t>
            </a:r>
            <a:endParaRPr lang="en-PG" dirty="0"/>
          </a:p>
        </p:txBody>
      </p:sp>
      <p:sp>
        <p:nvSpPr>
          <p:cNvPr id="7" name="Rectangle 6">
            <a:extLst>
              <a:ext uri="{FF2B5EF4-FFF2-40B4-BE49-F238E27FC236}">
                <a16:creationId xmlns:a16="http://schemas.microsoft.com/office/drawing/2014/main" id="{D6974813-ADEE-4E06-B1BF-3EB4B9763044}"/>
              </a:ext>
            </a:extLst>
          </p:cNvPr>
          <p:cNvSpPr/>
          <p:nvPr/>
        </p:nvSpPr>
        <p:spPr>
          <a:xfrm>
            <a:off x="221677" y="6373090"/>
            <a:ext cx="5555672" cy="34636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DSIP Funded District Vehicles</a:t>
            </a:r>
            <a:endParaRPr lang="en-PG" dirty="0"/>
          </a:p>
        </p:txBody>
      </p:sp>
    </p:spTree>
    <p:extLst>
      <p:ext uri="{BB962C8B-B14F-4D97-AF65-F5344CB8AC3E}">
        <p14:creationId xmlns:p14="http://schemas.microsoft.com/office/powerpoint/2010/main" val="1788580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C76D2A8-2CB8-3425-9815-2B5F22A75EB5}"/>
              </a:ext>
            </a:extLst>
          </p:cNvPr>
          <p:cNvSpPr txBox="1"/>
          <p:nvPr/>
        </p:nvSpPr>
        <p:spPr>
          <a:xfrm>
            <a:off x="509665" y="286471"/>
            <a:ext cx="9174162" cy="523220"/>
          </a:xfrm>
          <a:prstGeom prst="rect">
            <a:avLst/>
          </a:prstGeom>
          <a:noFill/>
        </p:spPr>
        <p:txBody>
          <a:bodyPr wrap="square" rtlCol="0">
            <a:spAutoFit/>
          </a:bodyPr>
          <a:lstStyle/>
          <a:p>
            <a:r>
              <a:rPr lang="en-US" sz="2800" dirty="0"/>
              <a:t> Solution</a:t>
            </a:r>
            <a:endParaRPr lang="en-PG" sz="2800" dirty="0"/>
          </a:p>
        </p:txBody>
      </p:sp>
      <p:sp>
        <p:nvSpPr>
          <p:cNvPr id="2" name="TextBox 1">
            <a:extLst>
              <a:ext uri="{FF2B5EF4-FFF2-40B4-BE49-F238E27FC236}">
                <a16:creationId xmlns:a16="http://schemas.microsoft.com/office/drawing/2014/main" id="{0302E96B-A08F-E9FF-B4CE-EEC92E034DFD}"/>
              </a:ext>
            </a:extLst>
          </p:cNvPr>
          <p:cNvSpPr txBox="1"/>
          <p:nvPr/>
        </p:nvSpPr>
        <p:spPr>
          <a:xfrm>
            <a:off x="509664" y="1104132"/>
            <a:ext cx="7027209" cy="3693319"/>
          </a:xfrm>
          <a:prstGeom prst="rect">
            <a:avLst/>
          </a:prstGeom>
          <a:noFill/>
        </p:spPr>
        <p:txBody>
          <a:bodyPr wrap="square" rtlCol="0">
            <a:spAutoFit/>
          </a:bodyPr>
          <a:lstStyle/>
          <a:p>
            <a:pPr marL="285750" indent="-285750">
              <a:buFont typeface="Arial" panose="020B0604020202020204" pitchFamily="34" charset="0"/>
              <a:buChar char="•"/>
            </a:pPr>
            <a:r>
              <a:rPr lang="en-US" sz="2400" dirty="0"/>
              <a:t>Kumulsoft Integrated Fixed Asset Management System. (General Asset, Fleet &amp; Property Modules) </a:t>
            </a:r>
          </a:p>
          <a:p>
            <a:pPr marL="285750" indent="-285750">
              <a:buFont typeface="Arial" panose="020B0604020202020204" pitchFamily="34" charset="0"/>
              <a:buChar char="•"/>
            </a:pPr>
            <a:r>
              <a:rPr lang="en-US" sz="2400" dirty="0"/>
              <a:t>The software addresses </a:t>
            </a:r>
            <a:r>
              <a:rPr lang="en-US" sz="2400" dirty="0">
                <a:solidFill>
                  <a:srgbClr val="FFFF00"/>
                </a:solidFill>
              </a:rPr>
              <a:t>Public Finance Management Manual Part 32</a:t>
            </a:r>
            <a:endParaRPr lang="en-US" sz="2400" dirty="0"/>
          </a:p>
          <a:p>
            <a:pPr marL="285750" indent="-285750">
              <a:buFont typeface="Arial" panose="020B0604020202020204" pitchFamily="34" charset="0"/>
              <a:buChar char="•"/>
            </a:pPr>
            <a:r>
              <a:rPr lang="en-US" sz="2400" dirty="0"/>
              <a:t>Control of asset theft and misuse</a:t>
            </a:r>
          </a:p>
          <a:p>
            <a:pPr marL="285750" indent="-285750">
              <a:buFont typeface="Arial" panose="020B0604020202020204" pitchFamily="34" charset="0"/>
              <a:buChar char="•"/>
            </a:pPr>
            <a:r>
              <a:rPr lang="en-US" sz="2400" dirty="0"/>
              <a:t>Save cost</a:t>
            </a:r>
          </a:p>
          <a:p>
            <a:pPr marL="285750" indent="-285750">
              <a:buFont typeface="Arial" panose="020B0604020202020204" pitchFamily="34" charset="0"/>
              <a:buChar char="•"/>
            </a:pPr>
            <a:r>
              <a:rPr lang="en-US" sz="2400" dirty="0"/>
              <a:t>Track and control asset movement</a:t>
            </a:r>
          </a:p>
          <a:p>
            <a:pPr marL="285750" indent="-285750">
              <a:buFont typeface="Arial" panose="020B0604020202020204" pitchFamily="34" charset="0"/>
              <a:buChar char="•"/>
            </a:pPr>
            <a:r>
              <a:rPr lang="en-US" sz="2400" dirty="0"/>
              <a:t>Prudent asset reporting</a:t>
            </a:r>
          </a:p>
          <a:p>
            <a:endParaRPr lang="en-US" sz="2400" dirty="0"/>
          </a:p>
          <a:p>
            <a:pPr marL="285750" indent="-285750">
              <a:buFont typeface="Arial" panose="020B0604020202020204" pitchFamily="34" charset="0"/>
              <a:buChar char="•"/>
            </a:pPr>
            <a:endParaRPr lang="en-US" dirty="0"/>
          </a:p>
        </p:txBody>
      </p:sp>
      <p:graphicFrame>
        <p:nvGraphicFramePr>
          <p:cNvPr id="3" name="Diagram 2">
            <a:extLst>
              <a:ext uri="{FF2B5EF4-FFF2-40B4-BE49-F238E27FC236}">
                <a16:creationId xmlns:a16="http://schemas.microsoft.com/office/drawing/2014/main" id="{64818B3D-2572-179E-4C7D-E3CA42482836}"/>
              </a:ext>
            </a:extLst>
          </p:cNvPr>
          <p:cNvGraphicFramePr/>
          <p:nvPr>
            <p:extLst>
              <p:ext uri="{D42A27DB-BD31-4B8C-83A1-F6EECF244321}">
                <p14:modId xmlns:p14="http://schemas.microsoft.com/office/powerpoint/2010/main" val="3827979048"/>
              </p:ext>
            </p:extLst>
          </p:nvPr>
        </p:nvGraphicFramePr>
        <p:xfrm>
          <a:off x="4584126" y="857382"/>
          <a:ext cx="10101691" cy="46705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F02DDE78-97BD-0727-8972-72A9139FB75A}"/>
              </a:ext>
            </a:extLst>
          </p:cNvPr>
          <p:cNvPicPr>
            <a:picLocks noChangeAspect="1"/>
          </p:cNvPicPr>
          <p:nvPr/>
        </p:nvPicPr>
        <p:blipFill>
          <a:blip r:embed="rId7"/>
          <a:stretch>
            <a:fillRect/>
          </a:stretch>
        </p:blipFill>
        <p:spPr>
          <a:xfrm>
            <a:off x="8511090" y="2385628"/>
            <a:ext cx="2345473" cy="1614089"/>
          </a:xfrm>
          <a:prstGeom prst="rect">
            <a:avLst/>
          </a:prstGeom>
        </p:spPr>
      </p:pic>
    </p:spTree>
    <p:extLst>
      <p:ext uri="{BB962C8B-B14F-4D97-AF65-F5344CB8AC3E}">
        <p14:creationId xmlns:p14="http://schemas.microsoft.com/office/powerpoint/2010/main" val="2863022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C76D2A8-2CB8-3425-9815-2B5F22A75EB5}"/>
              </a:ext>
            </a:extLst>
          </p:cNvPr>
          <p:cNvSpPr txBox="1"/>
          <p:nvPr/>
        </p:nvSpPr>
        <p:spPr>
          <a:xfrm>
            <a:off x="509665" y="286471"/>
            <a:ext cx="9174162" cy="523220"/>
          </a:xfrm>
          <a:prstGeom prst="rect">
            <a:avLst/>
          </a:prstGeom>
          <a:noFill/>
        </p:spPr>
        <p:txBody>
          <a:bodyPr wrap="square" rtlCol="0">
            <a:spAutoFit/>
          </a:bodyPr>
          <a:lstStyle/>
          <a:p>
            <a:r>
              <a:rPr lang="en-US" sz="2800" dirty="0"/>
              <a:t>User Case: Southern Highlands PHA</a:t>
            </a:r>
            <a:endParaRPr lang="en-PG" sz="2800" dirty="0"/>
          </a:p>
        </p:txBody>
      </p:sp>
      <p:pic>
        <p:nvPicPr>
          <p:cNvPr id="3" name="Picture 2">
            <a:extLst>
              <a:ext uri="{FF2B5EF4-FFF2-40B4-BE49-F238E27FC236}">
                <a16:creationId xmlns:a16="http://schemas.microsoft.com/office/drawing/2014/main" id="{C4103C9F-1278-7E8D-3E72-16E333DD9A94}"/>
              </a:ext>
            </a:extLst>
          </p:cNvPr>
          <p:cNvPicPr>
            <a:picLocks noChangeAspect="1"/>
          </p:cNvPicPr>
          <p:nvPr/>
        </p:nvPicPr>
        <p:blipFill>
          <a:blip r:embed="rId2"/>
          <a:stretch>
            <a:fillRect/>
          </a:stretch>
        </p:blipFill>
        <p:spPr>
          <a:xfrm>
            <a:off x="369832" y="1690007"/>
            <a:ext cx="10706081" cy="4955722"/>
          </a:xfrm>
          <a:prstGeom prst="rect">
            <a:avLst/>
          </a:prstGeom>
        </p:spPr>
      </p:pic>
      <p:sp>
        <p:nvSpPr>
          <p:cNvPr id="4" name="TextBox 3">
            <a:extLst>
              <a:ext uri="{FF2B5EF4-FFF2-40B4-BE49-F238E27FC236}">
                <a16:creationId xmlns:a16="http://schemas.microsoft.com/office/drawing/2014/main" id="{1B9F2012-ADC1-C8F7-42E3-69641FA463A9}"/>
              </a:ext>
            </a:extLst>
          </p:cNvPr>
          <p:cNvSpPr txBox="1"/>
          <p:nvPr/>
        </p:nvSpPr>
        <p:spPr>
          <a:xfrm>
            <a:off x="661307" y="865414"/>
            <a:ext cx="7131504" cy="646331"/>
          </a:xfrm>
          <a:prstGeom prst="rect">
            <a:avLst/>
          </a:prstGeom>
          <a:noFill/>
        </p:spPr>
        <p:txBody>
          <a:bodyPr wrap="square" rtlCol="0">
            <a:spAutoFit/>
          </a:bodyPr>
          <a:lstStyle/>
          <a:p>
            <a:r>
              <a:rPr lang="en-US" dirty="0"/>
              <a:t>50 % Fuel saved after introduction of Kumulsoft FAMS</a:t>
            </a:r>
          </a:p>
          <a:p>
            <a:r>
              <a:rPr lang="en-US" dirty="0" err="1"/>
              <a:t>Ialibu</a:t>
            </a:r>
            <a:r>
              <a:rPr lang="en-US" dirty="0"/>
              <a:t> to Mendi PHA = 40 km to collect medical supplies</a:t>
            </a:r>
            <a:endParaRPr lang="en-PG" dirty="0"/>
          </a:p>
        </p:txBody>
      </p:sp>
    </p:spTree>
    <p:extLst>
      <p:ext uri="{BB962C8B-B14F-4D97-AF65-F5344CB8AC3E}">
        <p14:creationId xmlns:p14="http://schemas.microsoft.com/office/powerpoint/2010/main" val="2544620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C76D2A8-2CB8-3425-9815-2B5F22A75EB5}"/>
              </a:ext>
            </a:extLst>
          </p:cNvPr>
          <p:cNvSpPr txBox="1"/>
          <p:nvPr/>
        </p:nvSpPr>
        <p:spPr>
          <a:xfrm>
            <a:off x="509665" y="352751"/>
            <a:ext cx="8184629" cy="523220"/>
          </a:xfrm>
          <a:prstGeom prst="rect">
            <a:avLst/>
          </a:prstGeom>
          <a:noFill/>
        </p:spPr>
        <p:txBody>
          <a:bodyPr wrap="square" rtlCol="0">
            <a:spAutoFit/>
          </a:bodyPr>
          <a:lstStyle/>
          <a:p>
            <a:r>
              <a:rPr lang="en-US" sz="2800" dirty="0"/>
              <a:t>Agency Concern</a:t>
            </a:r>
          </a:p>
        </p:txBody>
      </p:sp>
      <p:sp>
        <p:nvSpPr>
          <p:cNvPr id="4" name="TextBox 3">
            <a:extLst>
              <a:ext uri="{FF2B5EF4-FFF2-40B4-BE49-F238E27FC236}">
                <a16:creationId xmlns:a16="http://schemas.microsoft.com/office/drawing/2014/main" id="{154C84C7-0A18-635F-505E-DA09D44BE282}"/>
              </a:ext>
            </a:extLst>
          </p:cNvPr>
          <p:cNvSpPr txBox="1"/>
          <p:nvPr/>
        </p:nvSpPr>
        <p:spPr>
          <a:xfrm>
            <a:off x="509665" y="1056081"/>
            <a:ext cx="5586335" cy="1569660"/>
          </a:xfrm>
          <a:prstGeom prst="rect">
            <a:avLst/>
          </a:prstGeom>
          <a:noFill/>
        </p:spPr>
        <p:txBody>
          <a:bodyPr wrap="square" rtlCol="0">
            <a:spAutoFit/>
          </a:bodyPr>
          <a:lstStyle/>
          <a:p>
            <a:pPr marL="285750" indent="-285750">
              <a:buFont typeface="Arial" panose="020B0604020202020204" pitchFamily="34" charset="0"/>
              <a:buChar char="•"/>
            </a:pPr>
            <a:r>
              <a:rPr lang="en-US" sz="2400" dirty="0"/>
              <a:t>Data Security and Hosting</a:t>
            </a:r>
          </a:p>
          <a:p>
            <a:pPr marL="285750" indent="-285750">
              <a:buFont typeface="Arial" panose="020B0604020202020204" pitchFamily="34" charset="0"/>
              <a:buChar char="•"/>
            </a:pPr>
            <a:r>
              <a:rPr lang="en-US" sz="2400" dirty="0"/>
              <a:t>Subscription</a:t>
            </a:r>
          </a:p>
          <a:p>
            <a:pPr marL="285750" indent="-285750">
              <a:buFont typeface="Arial" panose="020B0604020202020204" pitchFamily="34" charset="0"/>
              <a:buChar char="•"/>
            </a:pPr>
            <a:endParaRPr lang="en-US" sz="2400" dirty="0"/>
          </a:p>
          <a:p>
            <a:endParaRPr lang="en-PG" sz="2400" dirty="0"/>
          </a:p>
        </p:txBody>
      </p:sp>
      <p:pic>
        <p:nvPicPr>
          <p:cNvPr id="13" name="Graphic 12" descr="Cloud Computing with solid fill">
            <a:extLst>
              <a:ext uri="{FF2B5EF4-FFF2-40B4-BE49-F238E27FC236}">
                <a16:creationId xmlns:a16="http://schemas.microsoft.com/office/drawing/2014/main" id="{FB62A91C-47D4-210A-E8E9-B0970F5B5BE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02327" y="2588920"/>
            <a:ext cx="3297382" cy="3297382"/>
          </a:xfrm>
          <a:prstGeom prst="rect">
            <a:avLst/>
          </a:prstGeom>
        </p:spPr>
      </p:pic>
      <p:sp>
        <p:nvSpPr>
          <p:cNvPr id="14" name="Arrow: Right 13">
            <a:extLst>
              <a:ext uri="{FF2B5EF4-FFF2-40B4-BE49-F238E27FC236}">
                <a16:creationId xmlns:a16="http://schemas.microsoft.com/office/drawing/2014/main" id="{9D431B1B-694A-093D-9272-1084F5D92BB7}"/>
              </a:ext>
            </a:extLst>
          </p:cNvPr>
          <p:cNvSpPr/>
          <p:nvPr/>
        </p:nvSpPr>
        <p:spPr>
          <a:xfrm>
            <a:off x="5098473" y="3990109"/>
            <a:ext cx="1759527" cy="789709"/>
          </a:xfrm>
          <a:prstGeom prst="right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p>
        </p:txBody>
      </p:sp>
      <p:pic>
        <p:nvPicPr>
          <p:cNvPr id="1032" name="Picture 8">
            <a:extLst>
              <a:ext uri="{FF2B5EF4-FFF2-40B4-BE49-F238E27FC236}">
                <a16:creationId xmlns:a16="http://schemas.microsoft.com/office/drawing/2014/main" id="{63C46D48-80C5-7056-3547-83A325D7FA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0" y="2788227"/>
            <a:ext cx="4572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4EA8778A-AE9F-F731-05BC-538F8D9779B4}"/>
              </a:ext>
            </a:extLst>
          </p:cNvPr>
          <p:cNvSpPr txBox="1"/>
          <p:nvPr/>
        </p:nvSpPr>
        <p:spPr>
          <a:xfrm>
            <a:off x="5268748" y="3620777"/>
            <a:ext cx="1031051" cy="369332"/>
          </a:xfrm>
          <a:prstGeom prst="rect">
            <a:avLst/>
          </a:prstGeom>
          <a:noFill/>
        </p:spPr>
        <p:txBody>
          <a:bodyPr wrap="none" rtlCol="0">
            <a:spAutoFit/>
          </a:bodyPr>
          <a:lstStyle/>
          <a:p>
            <a:r>
              <a:rPr lang="en-US" dirty="0"/>
              <a:t>Transfer</a:t>
            </a:r>
            <a:endParaRPr lang="en-PG" dirty="0"/>
          </a:p>
        </p:txBody>
      </p:sp>
      <p:sp>
        <p:nvSpPr>
          <p:cNvPr id="16" name="TextBox 15">
            <a:extLst>
              <a:ext uri="{FF2B5EF4-FFF2-40B4-BE49-F238E27FC236}">
                <a16:creationId xmlns:a16="http://schemas.microsoft.com/office/drawing/2014/main" id="{ADAFE1B6-BFB7-8FA5-0D95-247D38492C80}"/>
              </a:ext>
            </a:extLst>
          </p:cNvPr>
          <p:cNvSpPr txBox="1"/>
          <p:nvPr/>
        </p:nvSpPr>
        <p:spPr>
          <a:xfrm>
            <a:off x="6914640" y="5701636"/>
            <a:ext cx="4826962" cy="369332"/>
          </a:xfrm>
          <a:prstGeom prst="rect">
            <a:avLst/>
          </a:prstGeom>
          <a:noFill/>
        </p:spPr>
        <p:txBody>
          <a:bodyPr wrap="none" rtlCol="0">
            <a:spAutoFit/>
          </a:bodyPr>
          <a:lstStyle/>
          <a:p>
            <a:r>
              <a:rPr lang="en-US" dirty="0"/>
              <a:t>Government Leased Cloud  Infrastructure</a:t>
            </a:r>
            <a:endParaRPr lang="en-PG" dirty="0"/>
          </a:p>
        </p:txBody>
      </p:sp>
      <p:sp>
        <p:nvSpPr>
          <p:cNvPr id="17" name="TextBox 16">
            <a:extLst>
              <a:ext uri="{FF2B5EF4-FFF2-40B4-BE49-F238E27FC236}">
                <a16:creationId xmlns:a16="http://schemas.microsoft.com/office/drawing/2014/main" id="{9EEED74E-2563-F060-9D47-84B5FF06037E}"/>
              </a:ext>
            </a:extLst>
          </p:cNvPr>
          <p:cNvSpPr txBox="1"/>
          <p:nvPr/>
        </p:nvSpPr>
        <p:spPr>
          <a:xfrm>
            <a:off x="1014539" y="5701636"/>
            <a:ext cx="3528530" cy="369332"/>
          </a:xfrm>
          <a:prstGeom prst="rect">
            <a:avLst/>
          </a:prstGeom>
          <a:noFill/>
        </p:spPr>
        <p:txBody>
          <a:bodyPr wrap="none" rtlCol="0">
            <a:spAutoFit/>
          </a:bodyPr>
          <a:lstStyle/>
          <a:p>
            <a:r>
              <a:rPr lang="en-US" dirty="0"/>
              <a:t>Kumulsoft Cloud Infrastructure</a:t>
            </a:r>
            <a:endParaRPr lang="en-PG" dirty="0"/>
          </a:p>
        </p:txBody>
      </p:sp>
    </p:spTree>
    <p:extLst>
      <p:ext uri="{BB962C8B-B14F-4D97-AF65-F5344CB8AC3E}">
        <p14:creationId xmlns:p14="http://schemas.microsoft.com/office/powerpoint/2010/main" val="3261236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161CFC9-EFDB-3B33-98A9-3C3D7B47DD9B}"/>
              </a:ext>
            </a:extLst>
          </p:cNvPr>
          <p:cNvSpPr txBox="1"/>
          <p:nvPr/>
        </p:nvSpPr>
        <p:spPr>
          <a:xfrm>
            <a:off x="509665" y="352751"/>
            <a:ext cx="8184629" cy="523220"/>
          </a:xfrm>
          <a:prstGeom prst="rect">
            <a:avLst/>
          </a:prstGeom>
          <a:noFill/>
        </p:spPr>
        <p:txBody>
          <a:bodyPr wrap="square" rtlCol="0">
            <a:spAutoFit/>
          </a:bodyPr>
          <a:lstStyle/>
          <a:p>
            <a:r>
              <a:rPr lang="en-US" sz="2800" dirty="0"/>
              <a:t>Implementation Strategy</a:t>
            </a:r>
          </a:p>
        </p:txBody>
      </p:sp>
      <p:sp>
        <p:nvSpPr>
          <p:cNvPr id="6" name="TextBox 5">
            <a:extLst>
              <a:ext uri="{FF2B5EF4-FFF2-40B4-BE49-F238E27FC236}">
                <a16:creationId xmlns:a16="http://schemas.microsoft.com/office/drawing/2014/main" id="{98EDE256-422B-4139-582F-924EDCE01587}"/>
              </a:ext>
            </a:extLst>
          </p:cNvPr>
          <p:cNvSpPr txBox="1"/>
          <p:nvPr/>
        </p:nvSpPr>
        <p:spPr>
          <a:xfrm>
            <a:off x="486581" y="1330036"/>
            <a:ext cx="4950421" cy="830997"/>
          </a:xfrm>
          <a:prstGeom prst="rect">
            <a:avLst/>
          </a:prstGeom>
          <a:noFill/>
        </p:spPr>
        <p:txBody>
          <a:bodyPr wrap="square" rtlCol="0">
            <a:spAutoFit/>
          </a:bodyPr>
          <a:lstStyle/>
          <a:p>
            <a:pPr marL="285750" indent="-285750">
              <a:buFont typeface="Arial" panose="020B0604020202020204" pitchFamily="34" charset="0"/>
              <a:buChar char="•"/>
            </a:pPr>
            <a:r>
              <a:rPr lang="en-US" sz="2400" dirty="0"/>
              <a:t>Training and Support</a:t>
            </a:r>
          </a:p>
          <a:p>
            <a:pPr marL="285750" indent="-285750">
              <a:buFont typeface="Arial" panose="020B0604020202020204" pitchFamily="34" charset="0"/>
              <a:buChar char="•"/>
            </a:pPr>
            <a:r>
              <a:rPr lang="en-US" sz="2400" dirty="0"/>
              <a:t>Research and Development (RND)</a:t>
            </a:r>
            <a:endParaRPr lang="en-PG" sz="2400" dirty="0"/>
          </a:p>
        </p:txBody>
      </p:sp>
      <p:pic>
        <p:nvPicPr>
          <p:cNvPr id="4098" name="Picture 2" descr="No photo description available.">
            <a:extLst>
              <a:ext uri="{FF2B5EF4-FFF2-40B4-BE49-F238E27FC236}">
                <a16:creationId xmlns:a16="http://schemas.microsoft.com/office/drawing/2014/main" id="{8BCF9AE7-DC0A-BB8D-5D0D-5C3E51420A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7002" y="81396"/>
            <a:ext cx="3436556" cy="229033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395419C2-D853-4FDF-5372-1E62E11E8038}"/>
              </a:ext>
            </a:extLst>
          </p:cNvPr>
          <p:cNvPicPr>
            <a:picLocks noChangeAspect="1"/>
          </p:cNvPicPr>
          <p:nvPr/>
        </p:nvPicPr>
        <p:blipFill>
          <a:blip r:embed="rId3"/>
          <a:stretch>
            <a:fillRect/>
          </a:stretch>
        </p:blipFill>
        <p:spPr>
          <a:xfrm>
            <a:off x="8906215" y="81396"/>
            <a:ext cx="3040760" cy="2290330"/>
          </a:xfrm>
          <a:prstGeom prst="rect">
            <a:avLst/>
          </a:prstGeom>
        </p:spPr>
      </p:pic>
      <p:pic>
        <p:nvPicPr>
          <p:cNvPr id="7" name="Picture 6">
            <a:extLst>
              <a:ext uri="{FF2B5EF4-FFF2-40B4-BE49-F238E27FC236}">
                <a16:creationId xmlns:a16="http://schemas.microsoft.com/office/drawing/2014/main" id="{030952F8-CC79-DA07-DADE-44756A315D05}"/>
              </a:ext>
            </a:extLst>
          </p:cNvPr>
          <p:cNvPicPr>
            <a:picLocks noChangeAspect="1"/>
          </p:cNvPicPr>
          <p:nvPr/>
        </p:nvPicPr>
        <p:blipFill>
          <a:blip r:embed="rId4"/>
          <a:stretch>
            <a:fillRect/>
          </a:stretch>
        </p:blipFill>
        <p:spPr>
          <a:xfrm>
            <a:off x="5437002" y="2380368"/>
            <a:ext cx="4950421" cy="2290329"/>
          </a:xfrm>
          <a:prstGeom prst="rect">
            <a:avLst/>
          </a:prstGeom>
        </p:spPr>
      </p:pic>
      <p:pic>
        <p:nvPicPr>
          <p:cNvPr id="9" name="Picture 8">
            <a:extLst>
              <a:ext uri="{FF2B5EF4-FFF2-40B4-BE49-F238E27FC236}">
                <a16:creationId xmlns:a16="http://schemas.microsoft.com/office/drawing/2014/main" id="{0CDF6D54-255E-DA57-2A77-354E1F8358C5}"/>
              </a:ext>
            </a:extLst>
          </p:cNvPr>
          <p:cNvPicPr>
            <a:picLocks noChangeAspect="1"/>
          </p:cNvPicPr>
          <p:nvPr/>
        </p:nvPicPr>
        <p:blipFill>
          <a:blip r:embed="rId5"/>
          <a:stretch>
            <a:fillRect/>
          </a:stretch>
        </p:blipFill>
        <p:spPr>
          <a:xfrm>
            <a:off x="5437002" y="4670697"/>
            <a:ext cx="6719619" cy="2910981"/>
          </a:xfrm>
          <a:prstGeom prst="rect">
            <a:avLst/>
          </a:prstGeom>
        </p:spPr>
      </p:pic>
      <p:pic>
        <p:nvPicPr>
          <p:cNvPr id="11" name="Picture 10">
            <a:extLst>
              <a:ext uri="{FF2B5EF4-FFF2-40B4-BE49-F238E27FC236}">
                <a16:creationId xmlns:a16="http://schemas.microsoft.com/office/drawing/2014/main" id="{D322CE7A-3ED7-A7AC-F789-987A1934495D}"/>
              </a:ext>
            </a:extLst>
          </p:cNvPr>
          <p:cNvPicPr>
            <a:picLocks noChangeAspect="1"/>
          </p:cNvPicPr>
          <p:nvPr/>
        </p:nvPicPr>
        <p:blipFill>
          <a:blip r:embed="rId6"/>
          <a:stretch>
            <a:fillRect/>
          </a:stretch>
        </p:blipFill>
        <p:spPr>
          <a:xfrm>
            <a:off x="10334774" y="2380368"/>
            <a:ext cx="1752451" cy="2316596"/>
          </a:xfrm>
          <a:prstGeom prst="rect">
            <a:avLst/>
          </a:prstGeom>
        </p:spPr>
      </p:pic>
    </p:spTree>
    <p:extLst>
      <p:ext uri="{BB962C8B-B14F-4D97-AF65-F5344CB8AC3E}">
        <p14:creationId xmlns:p14="http://schemas.microsoft.com/office/powerpoint/2010/main" val="34818748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9821266-F7A6-5FF8-BADF-A7512C951E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4399" y="2391362"/>
            <a:ext cx="1315306" cy="984483"/>
          </a:xfrm>
          <a:prstGeom prst="rect">
            <a:avLst/>
          </a:prstGeom>
        </p:spPr>
      </p:pic>
      <p:pic>
        <p:nvPicPr>
          <p:cNvPr id="5" name="Picture 4">
            <a:extLst>
              <a:ext uri="{FF2B5EF4-FFF2-40B4-BE49-F238E27FC236}">
                <a16:creationId xmlns:a16="http://schemas.microsoft.com/office/drawing/2014/main" id="{F0520914-789B-805B-462C-D8F95DDB71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6380" y="3450402"/>
            <a:ext cx="1315306" cy="984483"/>
          </a:xfrm>
          <a:prstGeom prst="rect">
            <a:avLst/>
          </a:prstGeom>
        </p:spPr>
      </p:pic>
      <p:pic>
        <p:nvPicPr>
          <p:cNvPr id="6" name="Picture 5">
            <a:extLst>
              <a:ext uri="{FF2B5EF4-FFF2-40B4-BE49-F238E27FC236}">
                <a16:creationId xmlns:a16="http://schemas.microsoft.com/office/drawing/2014/main" id="{E9060A0A-B58F-3DDD-0042-08AA5D816B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09248" y="2384288"/>
            <a:ext cx="1315306" cy="984483"/>
          </a:xfrm>
          <a:prstGeom prst="rect">
            <a:avLst/>
          </a:prstGeom>
        </p:spPr>
      </p:pic>
      <p:pic>
        <p:nvPicPr>
          <p:cNvPr id="7" name="Picture 6">
            <a:extLst>
              <a:ext uri="{FF2B5EF4-FFF2-40B4-BE49-F238E27FC236}">
                <a16:creationId xmlns:a16="http://schemas.microsoft.com/office/drawing/2014/main" id="{613892B2-78E4-F2B0-FF19-100FBB074C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98590" y="1309475"/>
            <a:ext cx="1315306" cy="984483"/>
          </a:xfrm>
          <a:prstGeom prst="rect">
            <a:avLst/>
          </a:prstGeom>
        </p:spPr>
      </p:pic>
      <p:pic>
        <p:nvPicPr>
          <p:cNvPr id="8" name="Picture 7">
            <a:extLst>
              <a:ext uri="{FF2B5EF4-FFF2-40B4-BE49-F238E27FC236}">
                <a16:creationId xmlns:a16="http://schemas.microsoft.com/office/drawing/2014/main" id="{B1E22917-EC3D-3EFD-F0F5-CAE005A5FFF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07224" y="3426360"/>
            <a:ext cx="1315306" cy="984483"/>
          </a:xfrm>
          <a:prstGeom prst="rect">
            <a:avLst/>
          </a:prstGeom>
        </p:spPr>
      </p:pic>
      <p:pic>
        <p:nvPicPr>
          <p:cNvPr id="9" name="Picture 8">
            <a:extLst>
              <a:ext uri="{FF2B5EF4-FFF2-40B4-BE49-F238E27FC236}">
                <a16:creationId xmlns:a16="http://schemas.microsoft.com/office/drawing/2014/main" id="{9B24E3B6-C1DB-015A-33E0-FA490FF37CE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2421" y="1309476"/>
            <a:ext cx="1315306" cy="984483"/>
          </a:xfrm>
          <a:prstGeom prst="rect">
            <a:avLst/>
          </a:prstGeom>
        </p:spPr>
      </p:pic>
      <p:pic>
        <p:nvPicPr>
          <p:cNvPr id="10" name="Picture 9">
            <a:extLst>
              <a:ext uri="{FF2B5EF4-FFF2-40B4-BE49-F238E27FC236}">
                <a16:creationId xmlns:a16="http://schemas.microsoft.com/office/drawing/2014/main" id="{FE5AEB3E-C783-B6E5-55D2-D28A9CA1FDE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6732" y="4482608"/>
            <a:ext cx="1315306" cy="984483"/>
          </a:xfrm>
          <a:prstGeom prst="rect">
            <a:avLst/>
          </a:prstGeom>
        </p:spPr>
      </p:pic>
      <p:pic>
        <p:nvPicPr>
          <p:cNvPr id="11" name="Picture 10">
            <a:extLst>
              <a:ext uri="{FF2B5EF4-FFF2-40B4-BE49-F238E27FC236}">
                <a16:creationId xmlns:a16="http://schemas.microsoft.com/office/drawing/2014/main" id="{0E1EDBF0-8A4E-13BD-0F7A-BC926330B9D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62752" y="5538855"/>
            <a:ext cx="1315306" cy="984483"/>
          </a:xfrm>
          <a:prstGeom prst="rect">
            <a:avLst/>
          </a:prstGeom>
        </p:spPr>
      </p:pic>
      <p:pic>
        <p:nvPicPr>
          <p:cNvPr id="12" name="Picture 11">
            <a:extLst>
              <a:ext uri="{FF2B5EF4-FFF2-40B4-BE49-F238E27FC236}">
                <a16:creationId xmlns:a16="http://schemas.microsoft.com/office/drawing/2014/main" id="{5049119E-B049-EA43-10C4-87E88BD16F8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314399" y="1311066"/>
            <a:ext cx="1315306" cy="984483"/>
          </a:xfrm>
          <a:prstGeom prst="rect">
            <a:avLst/>
          </a:prstGeom>
        </p:spPr>
      </p:pic>
      <p:pic>
        <p:nvPicPr>
          <p:cNvPr id="13" name="Picture 12">
            <a:extLst>
              <a:ext uri="{FF2B5EF4-FFF2-40B4-BE49-F238E27FC236}">
                <a16:creationId xmlns:a16="http://schemas.microsoft.com/office/drawing/2014/main" id="{6004C9FC-A39E-20B9-5EA7-6141CC3F4EF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707224" y="1317021"/>
            <a:ext cx="1315306" cy="984483"/>
          </a:xfrm>
          <a:prstGeom prst="rect">
            <a:avLst/>
          </a:prstGeom>
        </p:spPr>
      </p:pic>
      <p:pic>
        <p:nvPicPr>
          <p:cNvPr id="14" name="Picture 13">
            <a:extLst>
              <a:ext uri="{FF2B5EF4-FFF2-40B4-BE49-F238E27FC236}">
                <a16:creationId xmlns:a16="http://schemas.microsoft.com/office/drawing/2014/main" id="{8112875A-6B85-6B61-6FB9-D1D6F3330C1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66732" y="3426361"/>
            <a:ext cx="1315306" cy="984483"/>
          </a:xfrm>
          <a:prstGeom prst="rect">
            <a:avLst/>
          </a:prstGeom>
        </p:spPr>
      </p:pic>
      <p:pic>
        <p:nvPicPr>
          <p:cNvPr id="15" name="Picture 14">
            <a:extLst>
              <a:ext uri="{FF2B5EF4-FFF2-40B4-BE49-F238E27FC236}">
                <a16:creationId xmlns:a16="http://schemas.microsoft.com/office/drawing/2014/main" id="{6DFF08D1-D0B9-B7AA-BFC8-47700A54375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098570" y="3436181"/>
            <a:ext cx="1315306" cy="984483"/>
          </a:xfrm>
          <a:prstGeom prst="rect">
            <a:avLst/>
          </a:prstGeom>
        </p:spPr>
      </p:pic>
      <p:pic>
        <p:nvPicPr>
          <p:cNvPr id="16" name="Picture 15">
            <a:extLst>
              <a:ext uri="{FF2B5EF4-FFF2-40B4-BE49-F238E27FC236}">
                <a16:creationId xmlns:a16="http://schemas.microsoft.com/office/drawing/2014/main" id="{35A2A994-18C1-3D5F-6BEF-BE2A2023676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097497" y="4482607"/>
            <a:ext cx="1315306" cy="984483"/>
          </a:xfrm>
          <a:prstGeom prst="rect">
            <a:avLst/>
          </a:prstGeom>
        </p:spPr>
      </p:pic>
      <p:pic>
        <p:nvPicPr>
          <p:cNvPr id="17" name="Picture 16">
            <a:extLst>
              <a:ext uri="{FF2B5EF4-FFF2-40B4-BE49-F238E27FC236}">
                <a16:creationId xmlns:a16="http://schemas.microsoft.com/office/drawing/2014/main" id="{A881F24A-FCDF-6ADA-C122-687B1471E5B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707224" y="2384290"/>
            <a:ext cx="1315306" cy="984483"/>
          </a:xfrm>
          <a:prstGeom prst="rect">
            <a:avLst/>
          </a:prstGeom>
        </p:spPr>
      </p:pic>
      <p:pic>
        <p:nvPicPr>
          <p:cNvPr id="18" name="Picture 17">
            <a:extLst>
              <a:ext uri="{FF2B5EF4-FFF2-40B4-BE49-F238E27FC236}">
                <a16:creationId xmlns:a16="http://schemas.microsoft.com/office/drawing/2014/main" id="{F785D443-A7A7-A4C5-7D6E-7AF56C37FF1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286380" y="4498570"/>
            <a:ext cx="1315306" cy="984483"/>
          </a:xfrm>
          <a:prstGeom prst="rect">
            <a:avLst/>
          </a:prstGeom>
        </p:spPr>
      </p:pic>
      <p:pic>
        <p:nvPicPr>
          <p:cNvPr id="19" name="Picture 18">
            <a:extLst>
              <a:ext uri="{FF2B5EF4-FFF2-40B4-BE49-F238E27FC236}">
                <a16:creationId xmlns:a16="http://schemas.microsoft.com/office/drawing/2014/main" id="{0DA76EC9-B847-88DD-2A26-58D2A8475878}"/>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694602" y="4493628"/>
            <a:ext cx="1315306" cy="984483"/>
          </a:xfrm>
          <a:prstGeom prst="rect">
            <a:avLst/>
          </a:prstGeom>
        </p:spPr>
      </p:pic>
      <p:pic>
        <p:nvPicPr>
          <p:cNvPr id="20" name="Picture 19">
            <a:extLst>
              <a:ext uri="{FF2B5EF4-FFF2-40B4-BE49-F238E27FC236}">
                <a16:creationId xmlns:a16="http://schemas.microsoft.com/office/drawing/2014/main" id="{3149D37A-054D-C873-64E0-8DC0DBAE4ECE}"/>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302106" y="3436182"/>
            <a:ext cx="1315306" cy="984483"/>
          </a:xfrm>
          <a:prstGeom prst="rect">
            <a:avLst/>
          </a:prstGeom>
        </p:spPr>
      </p:pic>
      <p:pic>
        <p:nvPicPr>
          <p:cNvPr id="21" name="Picture 20">
            <a:extLst>
              <a:ext uri="{FF2B5EF4-FFF2-40B4-BE49-F238E27FC236}">
                <a16:creationId xmlns:a16="http://schemas.microsoft.com/office/drawing/2014/main" id="{A3ACD986-60D3-6BC4-7CCE-2114EBE8B14C}"/>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6100049" y="2384289"/>
            <a:ext cx="1315306" cy="984483"/>
          </a:xfrm>
          <a:prstGeom prst="rect">
            <a:avLst/>
          </a:prstGeom>
        </p:spPr>
      </p:pic>
      <p:pic>
        <p:nvPicPr>
          <p:cNvPr id="22" name="Picture 21">
            <a:extLst>
              <a:ext uri="{FF2B5EF4-FFF2-40B4-BE49-F238E27FC236}">
                <a16:creationId xmlns:a16="http://schemas.microsoft.com/office/drawing/2014/main" id="{847BF0D7-F1B6-51F3-52D0-3D881A1FAFC3}"/>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472421" y="2365723"/>
            <a:ext cx="1315306" cy="984483"/>
          </a:xfrm>
          <a:prstGeom prst="rect">
            <a:avLst/>
          </a:prstGeom>
        </p:spPr>
      </p:pic>
      <p:pic>
        <p:nvPicPr>
          <p:cNvPr id="23" name="Picture 22">
            <a:extLst>
              <a:ext uri="{FF2B5EF4-FFF2-40B4-BE49-F238E27FC236}">
                <a16:creationId xmlns:a16="http://schemas.microsoft.com/office/drawing/2014/main" id="{CA0F248C-B5F2-1585-B11F-19859FD193EC}"/>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7486902" y="4481000"/>
            <a:ext cx="1315306" cy="984483"/>
          </a:xfrm>
          <a:prstGeom prst="rect">
            <a:avLst/>
          </a:prstGeom>
        </p:spPr>
      </p:pic>
      <p:pic>
        <p:nvPicPr>
          <p:cNvPr id="24" name="Picture 23">
            <a:extLst>
              <a:ext uri="{FF2B5EF4-FFF2-40B4-BE49-F238E27FC236}">
                <a16:creationId xmlns:a16="http://schemas.microsoft.com/office/drawing/2014/main" id="{57514FC2-F359-B959-88F5-0FA4D3C7583D}"/>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6096000" y="5558164"/>
            <a:ext cx="1315306" cy="984483"/>
          </a:xfrm>
          <a:prstGeom prst="rect">
            <a:avLst/>
          </a:prstGeom>
        </p:spPr>
      </p:pic>
      <p:pic>
        <p:nvPicPr>
          <p:cNvPr id="25" name="Picture 24">
            <a:extLst>
              <a:ext uri="{FF2B5EF4-FFF2-40B4-BE49-F238E27FC236}">
                <a16:creationId xmlns:a16="http://schemas.microsoft.com/office/drawing/2014/main" id="{9BFA1334-1611-65B6-55E5-20F3633A2B9D}"/>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7485210" y="5548558"/>
            <a:ext cx="1315306" cy="984483"/>
          </a:xfrm>
          <a:prstGeom prst="rect">
            <a:avLst/>
          </a:prstGeom>
        </p:spPr>
      </p:pic>
      <p:pic>
        <p:nvPicPr>
          <p:cNvPr id="26" name="Picture 25">
            <a:extLst>
              <a:ext uri="{FF2B5EF4-FFF2-40B4-BE49-F238E27FC236}">
                <a16:creationId xmlns:a16="http://schemas.microsoft.com/office/drawing/2014/main" id="{3C7C16BA-3767-5641-C532-E24BAAD9139A}"/>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3302106" y="4493628"/>
            <a:ext cx="1315306" cy="984483"/>
          </a:xfrm>
          <a:prstGeom prst="rect">
            <a:avLst/>
          </a:prstGeom>
        </p:spPr>
      </p:pic>
      <p:pic>
        <p:nvPicPr>
          <p:cNvPr id="27" name="Picture 26">
            <a:extLst>
              <a:ext uri="{FF2B5EF4-FFF2-40B4-BE49-F238E27FC236}">
                <a16:creationId xmlns:a16="http://schemas.microsoft.com/office/drawing/2014/main" id="{03152212-7098-1D6F-7C82-CCE75F5AD65F}"/>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8874420" y="5558163"/>
            <a:ext cx="1315306" cy="984483"/>
          </a:xfrm>
          <a:prstGeom prst="rect">
            <a:avLst/>
          </a:prstGeom>
        </p:spPr>
      </p:pic>
      <p:pic>
        <p:nvPicPr>
          <p:cNvPr id="28" name="Picture 27">
            <a:extLst>
              <a:ext uri="{FF2B5EF4-FFF2-40B4-BE49-F238E27FC236}">
                <a16:creationId xmlns:a16="http://schemas.microsoft.com/office/drawing/2014/main" id="{27E3E4EB-F953-F17C-F4A4-E5FB1C4E34B5}"/>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7489916" y="1323804"/>
            <a:ext cx="1315306" cy="984483"/>
          </a:xfrm>
          <a:prstGeom prst="rect">
            <a:avLst/>
          </a:prstGeom>
        </p:spPr>
      </p:pic>
      <p:pic>
        <p:nvPicPr>
          <p:cNvPr id="29" name="Picture 28">
            <a:extLst>
              <a:ext uri="{FF2B5EF4-FFF2-40B4-BE49-F238E27FC236}">
                <a16:creationId xmlns:a16="http://schemas.microsoft.com/office/drawing/2014/main" id="{2B1437AC-6D1F-E833-6574-6FC6D0C76E95}"/>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4694864" y="5560896"/>
            <a:ext cx="1315306" cy="984483"/>
          </a:xfrm>
          <a:prstGeom prst="rect">
            <a:avLst/>
          </a:prstGeom>
        </p:spPr>
      </p:pic>
      <p:pic>
        <p:nvPicPr>
          <p:cNvPr id="30" name="Picture 29">
            <a:extLst>
              <a:ext uri="{FF2B5EF4-FFF2-40B4-BE49-F238E27FC236}">
                <a16:creationId xmlns:a16="http://schemas.microsoft.com/office/drawing/2014/main" id="{4FED7C94-E785-1915-5725-FEF3E36CFE7E}"/>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3284573" y="5551056"/>
            <a:ext cx="1315306" cy="984483"/>
          </a:xfrm>
          <a:prstGeom prst="rect">
            <a:avLst/>
          </a:prstGeom>
        </p:spPr>
      </p:pic>
      <p:pic>
        <p:nvPicPr>
          <p:cNvPr id="31" name="Picture 30">
            <a:extLst>
              <a:ext uri="{FF2B5EF4-FFF2-40B4-BE49-F238E27FC236}">
                <a16:creationId xmlns:a16="http://schemas.microsoft.com/office/drawing/2014/main" id="{B8C3ED35-F2D6-ED3B-D5E0-4F6CF645F467}"/>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1874282" y="5538854"/>
            <a:ext cx="1315306" cy="984483"/>
          </a:xfrm>
          <a:prstGeom prst="rect">
            <a:avLst/>
          </a:prstGeom>
        </p:spPr>
      </p:pic>
      <p:pic>
        <p:nvPicPr>
          <p:cNvPr id="32" name="Picture 31">
            <a:extLst>
              <a:ext uri="{FF2B5EF4-FFF2-40B4-BE49-F238E27FC236}">
                <a16:creationId xmlns:a16="http://schemas.microsoft.com/office/drawing/2014/main" id="{6F2534CB-EC43-0927-9491-03D9B3F7C1AF}"/>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6098570" y="1323804"/>
            <a:ext cx="1315306" cy="984483"/>
          </a:xfrm>
          <a:prstGeom prst="rect">
            <a:avLst/>
          </a:prstGeom>
        </p:spPr>
      </p:pic>
      <p:pic>
        <p:nvPicPr>
          <p:cNvPr id="33" name="Picture 32">
            <a:extLst>
              <a:ext uri="{FF2B5EF4-FFF2-40B4-BE49-F238E27FC236}">
                <a16:creationId xmlns:a16="http://schemas.microsoft.com/office/drawing/2014/main" id="{5A8F5521-D1A7-8002-B1C1-9D61AA1B8705}"/>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8881262" y="4493628"/>
            <a:ext cx="1315306" cy="984483"/>
          </a:xfrm>
          <a:prstGeom prst="rect">
            <a:avLst/>
          </a:prstGeom>
        </p:spPr>
      </p:pic>
      <p:pic>
        <p:nvPicPr>
          <p:cNvPr id="34" name="Picture 33">
            <a:extLst>
              <a:ext uri="{FF2B5EF4-FFF2-40B4-BE49-F238E27FC236}">
                <a16:creationId xmlns:a16="http://schemas.microsoft.com/office/drawing/2014/main" id="{F36971C8-4697-048D-0584-D7E33AEECC98}"/>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7505047" y="3436181"/>
            <a:ext cx="1315306" cy="984483"/>
          </a:xfrm>
          <a:prstGeom prst="rect">
            <a:avLst/>
          </a:prstGeom>
        </p:spPr>
      </p:pic>
      <p:pic>
        <p:nvPicPr>
          <p:cNvPr id="35" name="Picture 34">
            <a:extLst>
              <a:ext uri="{FF2B5EF4-FFF2-40B4-BE49-F238E27FC236}">
                <a16:creationId xmlns:a16="http://schemas.microsoft.com/office/drawing/2014/main" id="{A7E93C6B-D66C-5C05-73BA-EED55F49F1D0}"/>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7489916" y="2391362"/>
            <a:ext cx="1315306" cy="984483"/>
          </a:xfrm>
          <a:prstGeom prst="rect">
            <a:avLst/>
          </a:prstGeom>
        </p:spPr>
      </p:pic>
      <p:pic>
        <p:nvPicPr>
          <p:cNvPr id="36" name="Picture 35">
            <a:extLst>
              <a:ext uri="{FF2B5EF4-FFF2-40B4-BE49-F238E27FC236}">
                <a16:creationId xmlns:a16="http://schemas.microsoft.com/office/drawing/2014/main" id="{190E5947-F108-96A0-3457-402C40791234}"/>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1884419" y="4493628"/>
            <a:ext cx="1315306" cy="984483"/>
          </a:xfrm>
          <a:prstGeom prst="rect">
            <a:avLst/>
          </a:prstGeom>
        </p:spPr>
      </p:pic>
      <p:pic>
        <p:nvPicPr>
          <p:cNvPr id="37" name="Picture 36">
            <a:extLst>
              <a:ext uri="{FF2B5EF4-FFF2-40B4-BE49-F238E27FC236}">
                <a16:creationId xmlns:a16="http://schemas.microsoft.com/office/drawing/2014/main" id="{CA0A1ADF-1026-7C1F-E272-613D369EDB75}"/>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1884419" y="3437381"/>
            <a:ext cx="1315306" cy="984483"/>
          </a:xfrm>
          <a:prstGeom prst="rect">
            <a:avLst/>
          </a:prstGeom>
        </p:spPr>
      </p:pic>
      <p:pic>
        <p:nvPicPr>
          <p:cNvPr id="38" name="Picture 37">
            <a:extLst>
              <a:ext uri="{FF2B5EF4-FFF2-40B4-BE49-F238E27FC236}">
                <a16:creationId xmlns:a16="http://schemas.microsoft.com/office/drawing/2014/main" id="{E8C66201-2FFE-2CA4-048B-BBD1A89D49BE}"/>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1890850" y="2365723"/>
            <a:ext cx="1315306" cy="984483"/>
          </a:xfrm>
          <a:prstGeom prst="rect">
            <a:avLst/>
          </a:prstGeom>
        </p:spPr>
      </p:pic>
      <p:pic>
        <p:nvPicPr>
          <p:cNvPr id="39" name="Picture 38">
            <a:extLst>
              <a:ext uri="{FF2B5EF4-FFF2-40B4-BE49-F238E27FC236}">
                <a16:creationId xmlns:a16="http://schemas.microsoft.com/office/drawing/2014/main" id="{3B4F15C4-189F-AE2A-F4D7-3C7E3C96B172}"/>
              </a:ext>
            </a:extLst>
          </p:cNvPr>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1893410" y="1309476"/>
            <a:ext cx="1315306" cy="984483"/>
          </a:xfrm>
          <a:prstGeom prst="rect">
            <a:avLst/>
          </a:prstGeom>
        </p:spPr>
      </p:pic>
      <p:pic>
        <p:nvPicPr>
          <p:cNvPr id="40" name="Picture 39">
            <a:extLst>
              <a:ext uri="{FF2B5EF4-FFF2-40B4-BE49-F238E27FC236}">
                <a16:creationId xmlns:a16="http://schemas.microsoft.com/office/drawing/2014/main" id="{CF694BBB-991C-97F5-3E79-F4A67F54C5C8}"/>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8881262" y="3450403"/>
            <a:ext cx="1315306" cy="984483"/>
          </a:xfrm>
          <a:prstGeom prst="rect">
            <a:avLst/>
          </a:prstGeom>
        </p:spPr>
      </p:pic>
      <p:pic>
        <p:nvPicPr>
          <p:cNvPr id="41" name="Picture 40">
            <a:extLst>
              <a:ext uri="{FF2B5EF4-FFF2-40B4-BE49-F238E27FC236}">
                <a16:creationId xmlns:a16="http://schemas.microsoft.com/office/drawing/2014/main" id="{4122619A-38B0-5B2B-7847-AC2B916723B8}"/>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8881262" y="2384288"/>
            <a:ext cx="1315306" cy="984483"/>
          </a:xfrm>
          <a:prstGeom prst="rect">
            <a:avLst/>
          </a:prstGeom>
        </p:spPr>
      </p:pic>
      <p:pic>
        <p:nvPicPr>
          <p:cNvPr id="42" name="Picture 41">
            <a:extLst>
              <a:ext uri="{FF2B5EF4-FFF2-40B4-BE49-F238E27FC236}">
                <a16:creationId xmlns:a16="http://schemas.microsoft.com/office/drawing/2014/main" id="{A4CAFB7E-CDCC-BE0F-CEAF-06441773BA46}"/>
              </a:ext>
            </a:extLst>
          </p:cNvPr>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8881262" y="1323804"/>
            <a:ext cx="1315306" cy="984483"/>
          </a:xfrm>
          <a:prstGeom prst="rect">
            <a:avLst/>
          </a:prstGeom>
        </p:spPr>
      </p:pic>
      <p:sp>
        <p:nvSpPr>
          <p:cNvPr id="43" name="TextBox 42">
            <a:extLst>
              <a:ext uri="{FF2B5EF4-FFF2-40B4-BE49-F238E27FC236}">
                <a16:creationId xmlns:a16="http://schemas.microsoft.com/office/drawing/2014/main" id="{52D0E7C7-BFF9-7581-08A5-739F67DCE686}"/>
              </a:ext>
            </a:extLst>
          </p:cNvPr>
          <p:cNvSpPr txBox="1"/>
          <p:nvPr/>
        </p:nvSpPr>
        <p:spPr>
          <a:xfrm>
            <a:off x="3041377" y="489755"/>
            <a:ext cx="6109246" cy="523220"/>
          </a:xfrm>
          <a:prstGeom prst="rect">
            <a:avLst/>
          </a:prstGeom>
          <a:noFill/>
        </p:spPr>
        <p:txBody>
          <a:bodyPr wrap="square" rtlCol="0">
            <a:spAutoFit/>
          </a:bodyPr>
          <a:lstStyle/>
          <a:p>
            <a:pPr algn="ctr"/>
            <a:r>
              <a:rPr lang="en-US" sz="2800" b="1" dirty="0"/>
              <a:t>Hosting 39 Government Agencies</a:t>
            </a:r>
            <a:endParaRPr lang="en-PG" sz="2800" b="1" dirty="0"/>
          </a:p>
        </p:txBody>
      </p:sp>
    </p:spTree>
    <p:extLst>
      <p:ext uri="{BB962C8B-B14F-4D97-AF65-F5344CB8AC3E}">
        <p14:creationId xmlns:p14="http://schemas.microsoft.com/office/powerpoint/2010/main" val="24963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161CFC9-EFDB-3B33-98A9-3C3D7B47DD9B}"/>
              </a:ext>
            </a:extLst>
          </p:cNvPr>
          <p:cNvSpPr txBox="1"/>
          <p:nvPr/>
        </p:nvSpPr>
        <p:spPr>
          <a:xfrm>
            <a:off x="509665" y="352751"/>
            <a:ext cx="8184629" cy="523220"/>
          </a:xfrm>
          <a:prstGeom prst="rect">
            <a:avLst/>
          </a:prstGeom>
          <a:noFill/>
        </p:spPr>
        <p:txBody>
          <a:bodyPr wrap="square" rtlCol="0">
            <a:spAutoFit/>
          </a:bodyPr>
          <a:lstStyle/>
          <a:p>
            <a:r>
              <a:rPr lang="en-US" sz="2800" dirty="0"/>
              <a:t>DICT FAMS</a:t>
            </a:r>
          </a:p>
        </p:txBody>
      </p:sp>
      <p:sp>
        <p:nvSpPr>
          <p:cNvPr id="6" name="TextBox 5">
            <a:extLst>
              <a:ext uri="{FF2B5EF4-FFF2-40B4-BE49-F238E27FC236}">
                <a16:creationId xmlns:a16="http://schemas.microsoft.com/office/drawing/2014/main" id="{98EDE256-422B-4139-582F-924EDCE01587}"/>
              </a:ext>
            </a:extLst>
          </p:cNvPr>
          <p:cNvSpPr txBox="1"/>
          <p:nvPr/>
        </p:nvSpPr>
        <p:spPr>
          <a:xfrm>
            <a:off x="678873" y="1330036"/>
            <a:ext cx="9656617" cy="461665"/>
          </a:xfrm>
          <a:prstGeom prst="rect">
            <a:avLst/>
          </a:prstGeom>
          <a:noFill/>
        </p:spPr>
        <p:txBody>
          <a:bodyPr wrap="square" rtlCol="0">
            <a:spAutoFit/>
          </a:bodyPr>
          <a:lstStyle/>
          <a:p>
            <a:pPr marL="285750" indent="-285750">
              <a:buFont typeface="Arial" panose="020B0604020202020204" pitchFamily="34" charset="0"/>
              <a:buChar char="•"/>
            </a:pPr>
            <a:r>
              <a:rPr lang="en-US" sz="2400" dirty="0"/>
              <a:t>DICT Fixed Assets Account: Link</a:t>
            </a:r>
            <a:endParaRPr lang="en-PG" sz="2400" dirty="0"/>
          </a:p>
        </p:txBody>
      </p:sp>
      <p:sp>
        <p:nvSpPr>
          <p:cNvPr id="2" name="TextBox 1">
            <a:extLst>
              <a:ext uri="{FF2B5EF4-FFF2-40B4-BE49-F238E27FC236}">
                <a16:creationId xmlns:a16="http://schemas.microsoft.com/office/drawing/2014/main" id="{B128765B-FD85-895D-8FFC-F2B1B56623D4}"/>
              </a:ext>
            </a:extLst>
          </p:cNvPr>
          <p:cNvSpPr txBox="1"/>
          <p:nvPr/>
        </p:nvSpPr>
        <p:spPr>
          <a:xfrm>
            <a:off x="2195946" y="3198167"/>
            <a:ext cx="9656617" cy="461665"/>
          </a:xfrm>
          <a:prstGeom prst="rect">
            <a:avLst/>
          </a:prstGeom>
          <a:noFill/>
        </p:spPr>
        <p:txBody>
          <a:bodyPr wrap="square" rtlCol="0">
            <a:spAutoFit/>
          </a:bodyPr>
          <a:lstStyle/>
          <a:p>
            <a:pPr marL="285750" indent="-285750">
              <a:buFont typeface="Arial" panose="020B0604020202020204" pitchFamily="34" charset="0"/>
              <a:buChar char="•"/>
            </a:pPr>
            <a:r>
              <a:rPr lang="en-US" sz="2400" b="1" dirty="0">
                <a:hlinkClick r:id="rId2"/>
              </a:rPr>
              <a:t>https://dict.fixedassetspro.com/login.html</a:t>
            </a:r>
            <a:endParaRPr lang="en-PG" sz="2400" b="1" dirty="0"/>
          </a:p>
        </p:txBody>
      </p:sp>
      <p:sp>
        <p:nvSpPr>
          <p:cNvPr id="4" name="TextBox 3">
            <a:extLst>
              <a:ext uri="{FF2B5EF4-FFF2-40B4-BE49-F238E27FC236}">
                <a16:creationId xmlns:a16="http://schemas.microsoft.com/office/drawing/2014/main" id="{4046F9CA-65C9-4235-EC56-7130BFB9EAB0}"/>
              </a:ext>
            </a:extLst>
          </p:cNvPr>
          <p:cNvSpPr txBox="1"/>
          <p:nvPr/>
        </p:nvSpPr>
        <p:spPr>
          <a:xfrm>
            <a:off x="678872" y="4604633"/>
            <a:ext cx="9656617" cy="461665"/>
          </a:xfrm>
          <a:prstGeom prst="rect">
            <a:avLst/>
          </a:prstGeom>
          <a:noFill/>
        </p:spPr>
        <p:txBody>
          <a:bodyPr wrap="square" rtlCol="0">
            <a:spAutoFit/>
          </a:bodyPr>
          <a:lstStyle/>
          <a:p>
            <a:r>
              <a:rPr lang="en-US" sz="2400" dirty="0"/>
              <a:t>Thank you</a:t>
            </a:r>
            <a:endParaRPr lang="en-PG" sz="2400" dirty="0"/>
          </a:p>
        </p:txBody>
      </p:sp>
    </p:spTree>
    <p:extLst>
      <p:ext uri="{BB962C8B-B14F-4D97-AF65-F5344CB8AC3E}">
        <p14:creationId xmlns:p14="http://schemas.microsoft.com/office/powerpoint/2010/main" val="3511642840"/>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342D3C2F-55A5-48C0-9D5A-95C7FF0389D0}">
  <ds:schemaRefs>
    <ds:schemaRef ds:uri="http://schemas.microsoft.com/sharepoint/v3/contenttype/forms"/>
  </ds:schemaRefs>
</ds:datastoreItem>
</file>

<file path=customXml/itemProps2.xml><?xml version="1.0" encoding="utf-8"?>
<ds:datastoreItem xmlns:ds="http://schemas.openxmlformats.org/officeDocument/2006/customXml" ds:itemID="{792209EB-3212-4116-B574-D1F56C7C492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791575F-4C21-47C4-8D13-EB9BE66B536F}">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Props/app.xml><?xml version="1.0" encoding="utf-8"?>
<Properties xmlns="http://schemas.openxmlformats.org/officeDocument/2006/extended-properties" xmlns:vt="http://schemas.openxmlformats.org/officeDocument/2006/docPropsVTypes">
  <Template>TM04033923[[fn=Depth]]</Template>
  <TotalTime>6087</TotalTime>
  <Words>454</Words>
  <Application>Microsoft Office PowerPoint</Application>
  <PresentationFormat>Widescreen</PresentationFormat>
  <Paragraphs>85</Paragraphs>
  <Slides>14</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Bahnschrift SemiBold</vt:lpstr>
      <vt:lpstr>Calibri</vt:lpstr>
      <vt:lpstr>Corbel</vt:lpstr>
      <vt:lpstr>Times New Roman</vt:lpstr>
      <vt:lpstr>Wingdings</vt:lpstr>
      <vt:lpstr>Depth</vt:lpstr>
      <vt:lpstr>PowerPoint Presentation</vt:lpstr>
      <vt:lpstr>Outline</vt:lpstr>
      <vt:lpstr>PowerPoint Presentation</vt:lpstr>
      <vt:lpstr>PowerPoint Presentation</vt:lpstr>
      <vt:lpstr>What is Fixed Asset management?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Paul Muingnepe</dc:creator>
  <cp:lastModifiedBy>Paul Muingnepe</cp:lastModifiedBy>
  <cp:revision>165</cp:revision>
  <dcterms:created xsi:type="dcterms:W3CDTF">2024-09-27T09:14:04Z</dcterms:created>
  <dcterms:modified xsi:type="dcterms:W3CDTF">2024-10-01T22:12:40Z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