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1" r:id="rId1"/>
  </p:sldMasterIdLst>
  <p:notesMasterIdLst>
    <p:notesMasterId r:id="rId11"/>
  </p:notesMasterIdLst>
  <p:handoutMasterIdLst>
    <p:handoutMasterId r:id="rId12"/>
  </p:handoutMasterIdLst>
  <p:sldIdLst>
    <p:sldId id="311" r:id="rId2"/>
    <p:sldId id="327" r:id="rId3"/>
    <p:sldId id="356" r:id="rId4"/>
    <p:sldId id="357" r:id="rId5"/>
    <p:sldId id="355" r:id="rId6"/>
    <p:sldId id="358" r:id="rId7"/>
    <p:sldId id="366" r:id="rId8"/>
    <p:sldId id="362" r:id="rId9"/>
    <p:sldId id="349" r:id="rId10"/>
  </p:sldIdLst>
  <p:sldSz cx="9144000" cy="6858000" type="screen4x3"/>
  <p:notesSz cx="6877050" cy="96535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1242"/>
    <a:srgbClr val="0E0D31"/>
    <a:srgbClr val="FFFF00"/>
    <a:srgbClr val="FF0080"/>
    <a:srgbClr val="FFFFFF"/>
    <a:srgbClr val="191919"/>
    <a:srgbClr val="FF00FF"/>
    <a:srgbClr val="FFFF99"/>
    <a:srgbClr val="5D7E9D"/>
    <a:srgbClr val="8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55" autoAdjust="0"/>
    <p:restoredTop sz="86576" autoAdjust="0"/>
  </p:normalViewPr>
  <p:slideViewPr>
    <p:cSldViewPr snapToObjects="1">
      <p:cViewPr>
        <p:scale>
          <a:sx n="70" d="100"/>
          <a:sy n="70" d="100"/>
        </p:scale>
        <p:origin x="586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9738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313" y="0"/>
            <a:ext cx="2979737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70988"/>
            <a:ext cx="2979738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313" y="9170988"/>
            <a:ext cx="2979737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1A96BFF-0DAC-4635-9746-6E003368E6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6296315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9738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5725" y="0"/>
            <a:ext cx="2979738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27113" y="725488"/>
            <a:ext cx="4822825" cy="3617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7388" y="4584700"/>
            <a:ext cx="5502275" cy="434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69400"/>
            <a:ext cx="2979738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5725" y="9169400"/>
            <a:ext cx="2979738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94C9F1B-BDD6-48EE-A31E-85650528A9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3127600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22532" name="Footer Placeholder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  <p:sp>
        <p:nvSpPr>
          <p:cNvPr id="22533" name="Header Placeholder 2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22532" name="Footer Placeholder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  <p:sp>
        <p:nvSpPr>
          <p:cNvPr id="22533" name="Header Placeholder 2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dirty="0" smtClean="0">
              <a:latin typeface="Arial" panose="020B0604020202020204" pitchFamily="34" charset="0"/>
            </a:endParaRPr>
          </a:p>
        </p:txBody>
      </p:sp>
      <p:sp>
        <p:nvSpPr>
          <p:cNvPr id="22532" name="Footer Placeholder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  <p:sp>
        <p:nvSpPr>
          <p:cNvPr id="22533" name="Header Placeholder 2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4519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22532" name="Footer Placeholder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  <p:sp>
        <p:nvSpPr>
          <p:cNvPr id="22533" name="Header Placeholder 2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95460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dirty="0" smtClean="0">
              <a:latin typeface="Arial" panose="020B0604020202020204" pitchFamily="34" charset="0"/>
            </a:endParaRPr>
          </a:p>
        </p:txBody>
      </p:sp>
      <p:sp>
        <p:nvSpPr>
          <p:cNvPr id="22532" name="Footer Placeholder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  <p:sp>
        <p:nvSpPr>
          <p:cNvPr id="22533" name="Header Placeholder 2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22532" name="Footer Placeholder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  <p:sp>
        <p:nvSpPr>
          <p:cNvPr id="22533" name="Header Placeholder 2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04816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22532" name="Footer Placeholder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  <p:sp>
        <p:nvSpPr>
          <p:cNvPr id="22533" name="Header Placeholder 2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07768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22532" name="Footer Placeholder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  <p:sp>
        <p:nvSpPr>
          <p:cNvPr id="22533" name="Header Placeholder 2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86948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22532" name="Footer Placeholder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  <p:sp>
        <p:nvSpPr>
          <p:cNvPr id="22533" name="Header Placeholder 2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1F1571-A959-4300-95DA-41690686DED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68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A02F7B-ABE7-49D7-9771-59E843EE291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7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2B6D08-7A18-4C75-B8C4-B220D124FF3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EF32792-E9C4-4753-94F8-56EBA9605A8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09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47A7FFB-6B43-4963-8D48-A6FF5921C26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56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2BF3150-541A-42C2-92D8-6EEC88DCD54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996F995-2DAA-4C89-B2A5-7B1853A08A3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9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3DCCAA-9792-4A6F-9975-CAAD7EA446A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51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56E9CA6-41D6-4C58-8484-DA893C0E4E7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0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22EBCBB-EB4A-417B-AAF8-1C3FDF182DA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3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53337C-F41C-45FE-93AB-0FA28AA2A57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7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32B32"/>
            </a:gs>
            <a:gs pos="64999">
              <a:srgbClr val="273037"/>
            </a:gs>
            <a:gs pos="100000">
              <a:srgbClr val="606B7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975" y="573088"/>
            <a:ext cx="85725" cy="5730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325" y="573088"/>
            <a:ext cx="576263" cy="5730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1544638"/>
            <a:ext cx="7315200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2770188"/>
            <a:ext cx="7315200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100" y="549275"/>
            <a:ext cx="1189038" cy="296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5200" y="549275"/>
            <a:ext cx="939800" cy="301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7182AB3-D4F0-4084-AD5A-728B8AC80EA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663"/>
            <a:ext cx="2246312" cy="301625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165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278194"/>
            <a:ext cx="6723538" cy="5210935"/>
          </a:xfrm>
          <a:prstGeom prst="rect">
            <a:avLst/>
          </a:prstGeom>
        </p:spPr>
      </p:pic>
      <p:sp>
        <p:nvSpPr>
          <p:cNvPr id="2" name="Flowchart: Document 1"/>
          <p:cNvSpPr/>
          <p:nvPr/>
        </p:nvSpPr>
        <p:spPr>
          <a:xfrm rot="16200000">
            <a:off x="57065" y="1223544"/>
            <a:ext cx="5220369" cy="5335514"/>
          </a:xfrm>
          <a:prstGeom prst="flowChartDocument">
            <a:avLst/>
          </a:prstGeom>
          <a:solidFill>
            <a:schemeClr val="accent1">
              <a:alpha val="8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94" name="Group 1"/>
          <p:cNvGrpSpPr>
            <a:grpSpLocks/>
          </p:cNvGrpSpPr>
          <p:nvPr/>
        </p:nvGrpSpPr>
        <p:grpSpPr bwMode="auto">
          <a:xfrm>
            <a:off x="107950" y="188975"/>
            <a:ext cx="8893175" cy="1079785"/>
            <a:chOff x="107950" y="80963"/>
            <a:chExt cx="8893175" cy="1079785"/>
          </a:xfrm>
        </p:grpSpPr>
        <p:sp>
          <p:nvSpPr>
            <p:cNvPr id="4" name="Rectangle 3"/>
            <p:cNvSpPr/>
            <p:nvPr/>
          </p:nvSpPr>
          <p:spPr>
            <a:xfrm>
              <a:off x="8316913" y="334963"/>
              <a:ext cx="409575" cy="30797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18900000" algn="bl" rotWithShape="0">
                <a:srgbClr val="FF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502650" y="158750"/>
              <a:ext cx="352425" cy="32543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18900000" algn="bl" rotWithShape="0">
                <a:srgbClr val="92D05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726488" y="80963"/>
              <a:ext cx="274637" cy="254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18900000" algn="bl" rotWithShape="0">
                <a:srgbClr val="FFFF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07950" y="1160748"/>
              <a:ext cx="8891588" cy="0"/>
            </a:xfrm>
            <a:prstGeom prst="line">
              <a:avLst/>
            </a:prstGeom>
            <a:ln cmpd="sng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2"/>
          <p:cNvSpPr txBox="1">
            <a:spLocks/>
          </p:cNvSpPr>
          <p:nvPr/>
        </p:nvSpPr>
        <p:spPr>
          <a:xfrm>
            <a:off x="3943350" y="1898650"/>
            <a:ext cx="4749800" cy="1854200"/>
          </a:xfrm>
          <a:prstGeom prst="rect">
            <a:avLst/>
          </a:prstGeo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endParaRPr lang="en-AU" sz="3200" dirty="0" smtClean="0">
              <a:solidFill>
                <a:schemeClr val="bg1"/>
              </a:solidFill>
            </a:endParaRPr>
          </a:p>
        </p:txBody>
      </p:sp>
      <p:sp>
        <p:nvSpPr>
          <p:cNvPr id="15" name="Footer Placeholder 26"/>
          <p:cNvSpPr txBox="1">
            <a:spLocks/>
          </p:cNvSpPr>
          <p:nvPr/>
        </p:nvSpPr>
        <p:spPr bwMode="auto">
          <a:xfrm>
            <a:off x="107950" y="6561138"/>
            <a:ext cx="90360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1000" dirty="0" smtClean="0">
                <a:solidFill>
                  <a:schemeClr val="bg1"/>
                </a:solidFill>
              </a:rPr>
              <a:t>Digital Transformation Summit 2024 </a:t>
            </a:r>
            <a:r>
              <a:rPr lang="en-AU" altLang="en-US" sz="1000" dirty="0">
                <a:solidFill>
                  <a:schemeClr val="bg1"/>
                </a:solidFill>
              </a:rPr>
              <a:t>		                                          </a:t>
            </a:r>
            <a:r>
              <a:rPr lang="en-AU" altLang="en-US" sz="1000" dirty="0" smtClean="0">
                <a:solidFill>
                  <a:schemeClr val="bg1"/>
                </a:solidFill>
              </a:rPr>
              <a:t>                       Department </a:t>
            </a:r>
            <a:r>
              <a:rPr lang="en-AU" altLang="en-US" sz="1000" dirty="0">
                <a:solidFill>
                  <a:schemeClr val="bg1"/>
                </a:solidFill>
              </a:rPr>
              <a:t>of Education </a:t>
            </a:r>
            <a:r>
              <a:rPr lang="en-AU" altLang="en-US" sz="1000" dirty="0" smtClean="0">
                <a:solidFill>
                  <a:schemeClr val="bg1"/>
                </a:solidFill>
              </a:rPr>
              <a:t>2024</a:t>
            </a:r>
            <a:endParaRPr lang="en-US" altLang="en-US" sz="1000" dirty="0">
              <a:solidFill>
                <a:schemeClr val="bg1"/>
              </a:solidFill>
            </a:endParaRPr>
          </a:p>
        </p:txBody>
      </p:sp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5544108" y="827420"/>
            <a:ext cx="32409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dirty="0" smtClean="0">
                <a:solidFill>
                  <a:schemeClr val="bg1"/>
                </a:solidFill>
              </a:rPr>
              <a:t>Department of Education</a:t>
            </a:r>
            <a:endParaRPr lang="en-AU" altLang="en-US" dirty="0">
              <a:solidFill>
                <a:schemeClr val="bg1"/>
              </a:solidFill>
            </a:endParaRPr>
          </a:p>
        </p:txBody>
      </p:sp>
      <p:pic>
        <p:nvPicPr>
          <p:cNvPr id="14" name="Picture 5" descr="G:\policy and corporate services\policy and planning\policy planning and research\ict\Internet &amp; intranet managed by Lusciol Motamota\intranet-server-file\tiser\20110719\images\crest-lar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69850"/>
            <a:ext cx="1535585" cy="112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-144524" y="4168645"/>
            <a:ext cx="5112568" cy="2412142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rgbClr val="FFFF00"/>
                </a:solidFill>
              </a:rPr>
              <a:t>Digital Transformation Summit 2024</a:t>
            </a:r>
            <a:br>
              <a:rPr lang="en-US" sz="4400" dirty="0" smtClean="0">
                <a:solidFill>
                  <a:srgbClr val="FFFF00"/>
                </a:solidFill>
              </a:rPr>
            </a:br>
            <a:r>
              <a:rPr lang="en-US" sz="2000" dirty="0">
                <a:solidFill>
                  <a:srgbClr val="FFFF00"/>
                </a:solidFill>
              </a:rPr>
              <a:t/>
            </a:r>
            <a:br>
              <a:rPr lang="en-US" sz="2000" dirty="0">
                <a:solidFill>
                  <a:srgbClr val="FFFF00"/>
                </a:solidFill>
              </a:rPr>
            </a:br>
            <a:r>
              <a:rPr lang="en-US" sz="2000" dirty="0">
                <a:solidFill>
                  <a:srgbClr val="FFFF00"/>
                </a:solidFill>
              </a:rPr>
              <a:t>1</a:t>
            </a:r>
            <a:r>
              <a:rPr lang="en-US" sz="2000" baseline="30000" dirty="0">
                <a:solidFill>
                  <a:srgbClr val="FFFF00"/>
                </a:solidFill>
              </a:rPr>
              <a:t>st</a:t>
            </a:r>
            <a:r>
              <a:rPr lang="en-US" sz="2000" dirty="0">
                <a:solidFill>
                  <a:srgbClr val="FFFF00"/>
                </a:solidFill>
              </a:rPr>
              <a:t> – 3</a:t>
            </a:r>
            <a:r>
              <a:rPr lang="en-US" sz="2000" baseline="30000" dirty="0">
                <a:solidFill>
                  <a:srgbClr val="FFFF00"/>
                </a:solidFill>
              </a:rPr>
              <a:t>rd</a:t>
            </a:r>
            <a:r>
              <a:rPr lang="en-US" sz="2000" dirty="0">
                <a:solidFill>
                  <a:srgbClr val="FFFF00"/>
                </a:solidFill>
              </a:rPr>
              <a:t> October </a:t>
            </a:r>
            <a:r>
              <a:rPr lang="en-US" sz="4400" dirty="0" smtClean="0">
                <a:solidFill>
                  <a:srgbClr val="FFFF00"/>
                </a:solidFill>
              </a:rPr>
              <a:t/>
            </a:r>
            <a:br>
              <a:rPr lang="en-US" sz="4400" dirty="0" smtClean="0">
                <a:solidFill>
                  <a:srgbClr val="FFFF00"/>
                </a:solidFill>
              </a:rPr>
            </a:br>
            <a:r>
              <a:rPr lang="en-US" sz="2400" dirty="0" smtClean="0">
                <a:solidFill>
                  <a:srgbClr val="FFFF00"/>
                </a:solidFill>
              </a:rPr>
              <a:t>Department of Education</a:t>
            </a:r>
            <a:br>
              <a:rPr lang="en-US" sz="2400" dirty="0" smtClean="0">
                <a:solidFill>
                  <a:srgbClr val="FFFF00"/>
                </a:solidFill>
              </a:rPr>
            </a:br>
            <a:r>
              <a:rPr lang="en-US" sz="1600" dirty="0" smtClean="0">
                <a:solidFill>
                  <a:srgbClr val="FFFF00"/>
                </a:solidFill>
              </a:rPr>
              <a:t>DIGITAL </a:t>
            </a:r>
            <a:r>
              <a:rPr lang="en-US" sz="1600" dirty="0" smtClean="0">
                <a:solidFill>
                  <a:srgbClr val="FFFF00"/>
                </a:solidFill>
              </a:rPr>
              <a:t>INTERVENTIONS</a:t>
            </a:r>
            <a:r>
              <a:rPr lang="en-US" sz="1600" dirty="0" smtClean="0">
                <a:solidFill>
                  <a:srgbClr val="FFFF00"/>
                </a:solidFill>
              </a:rPr>
              <a:t/>
            </a:r>
            <a:br>
              <a:rPr lang="en-US" sz="1600" dirty="0" smtClean="0">
                <a:solidFill>
                  <a:srgbClr val="FFFF00"/>
                </a:solidFill>
              </a:rPr>
            </a:br>
            <a:r>
              <a:rPr lang="en-US" sz="1600" dirty="0" smtClean="0">
                <a:solidFill>
                  <a:srgbClr val="FFFF00"/>
                </a:solidFill>
              </a:rPr>
              <a:t>TPODARUA - ICTD</a:t>
            </a:r>
            <a:r>
              <a:rPr lang="en-US" sz="2400" dirty="0" smtClean="0">
                <a:solidFill>
                  <a:srgbClr val="FFFF00"/>
                </a:solidFill>
              </a:rPr>
              <a:t/>
            </a:r>
            <a:br>
              <a:rPr lang="en-US" sz="2400" dirty="0" smtClean="0">
                <a:solidFill>
                  <a:srgbClr val="FFFF00"/>
                </a:solidFill>
              </a:rPr>
            </a:br>
            <a:endParaRPr lang="en-AU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86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20"/>
          <a:stretch/>
        </p:blipFill>
        <p:spPr>
          <a:xfrm flipH="1">
            <a:off x="0" y="1286261"/>
            <a:ext cx="5804606" cy="5292378"/>
          </a:xfrm>
          <a:prstGeom prst="rect">
            <a:avLst/>
          </a:prstGeom>
        </p:spPr>
      </p:pic>
      <p:sp>
        <p:nvSpPr>
          <p:cNvPr id="2" name="Snip Single Corner Rectangle 1"/>
          <p:cNvSpPr/>
          <p:nvPr/>
        </p:nvSpPr>
        <p:spPr>
          <a:xfrm flipH="1">
            <a:off x="4561917" y="1291246"/>
            <a:ext cx="4603253" cy="5292378"/>
          </a:xfrm>
          <a:prstGeom prst="snip1Rect">
            <a:avLst/>
          </a:prstGeom>
          <a:solidFill>
            <a:schemeClr val="accent1">
              <a:alpha val="8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00"/>
                </a:solidFill>
              </a:ln>
            </a:endParaRPr>
          </a:p>
        </p:txBody>
      </p:sp>
      <p:grpSp>
        <p:nvGrpSpPr>
          <p:cNvPr id="8194" name="Group 1"/>
          <p:cNvGrpSpPr>
            <a:grpSpLocks/>
          </p:cNvGrpSpPr>
          <p:nvPr/>
        </p:nvGrpSpPr>
        <p:grpSpPr bwMode="auto">
          <a:xfrm>
            <a:off x="107950" y="188975"/>
            <a:ext cx="8893175" cy="1079785"/>
            <a:chOff x="107950" y="80963"/>
            <a:chExt cx="8893175" cy="1079785"/>
          </a:xfrm>
        </p:grpSpPr>
        <p:sp>
          <p:nvSpPr>
            <p:cNvPr id="4" name="Rectangle 3"/>
            <p:cNvSpPr/>
            <p:nvPr/>
          </p:nvSpPr>
          <p:spPr>
            <a:xfrm>
              <a:off x="8316913" y="334963"/>
              <a:ext cx="409575" cy="30797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18900000" algn="bl" rotWithShape="0">
                <a:srgbClr val="FF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502650" y="158750"/>
              <a:ext cx="352425" cy="32543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18900000" algn="bl" rotWithShape="0">
                <a:srgbClr val="92D05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726488" y="80963"/>
              <a:ext cx="274637" cy="254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18900000" algn="bl" rotWithShape="0">
                <a:srgbClr val="FFFF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07950" y="1160748"/>
              <a:ext cx="8891588" cy="0"/>
            </a:xfrm>
            <a:prstGeom prst="line">
              <a:avLst/>
            </a:prstGeom>
            <a:ln cmpd="sng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2"/>
          <p:cNvSpPr txBox="1">
            <a:spLocks/>
          </p:cNvSpPr>
          <p:nvPr/>
        </p:nvSpPr>
        <p:spPr>
          <a:xfrm>
            <a:off x="3943350" y="1898650"/>
            <a:ext cx="4749800" cy="1854200"/>
          </a:xfrm>
          <a:prstGeom prst="rect">
            <a:avLst/>
          </a:prstGeo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endParaRPr lang="en-AU" sz="3200" dirty="0" smtClean="0">
              <a:solidFill>
                <a:schemeClr val="bg1"/>
              </a:solidFill>
            </a:endParaRPr>
          </a:p>
        </p:txBody>
      </p:sp>
      <p:pic>
        <p:nvPicPr>
          <p:cNvPr id="14" name="Picture 5" descr="G:\policy and corporate services\policy and planning\policy planning and research\ict\Internet &amp; intranet managed by Lusciol Motamota\intranet-server-file\tiser\20110719\images\crest-lar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69850"/>
            <a:ext cx="1535585" cy="112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 bwMode="auto">
          <a:xfrm>
            <a:off x="-384968" y="287124"/>
            <a:ext cx="8999537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AU" sz="4400" dirty="0">
              <a:solidFill>
                <a:schemeClr val="bg1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4635388" y="1617088"/>
            <a:ext cx="511256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85800" indent="-685800">
              <a:buFont typeface="Arial" pitchFamily="34" charset="0"/>
              <a:buChar char="•"/>
            </a:pPr>
            <a:r>
              <a:rPr lang="en-US" sz="32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14,000 schools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en-US" sz="32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75,000 teachers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en-US" sz="32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2.6 million students</a:t>
            </a:r>
          </a:p>
        </p:txBody>
      </p:sp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5544108" y="827420"/>
            <a:ext cx="32409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dirty="0" smtClean="0">
                <a:solidFill>
                  <a:schemeClr val="bg1"/>
                </a:solidFill>
              </a:rPr>
              <a:t>Department of Education</a:t>
            </a:r>
            <a:endParaRPr lang="en-AU" altLang="en-US" dirty="0">
              <a:solidFill>
                <a:schemeClr val="bg1"/>
              </a:solidFill>
            </a:endParaRPr>
          </a:p>
        </p:txBody>
      </p:sp>
      <p:sp>
        <p:nvSpPr>
          <p:cNvPr id="18" name="Footer Placeholder 26"/>
          <p:cNvSpPr txBox="1">
            <a:spLocks/>
          </p:cNvSpPr>
          <p:nvPr/>
        </p:nvSpPr>
        <p:spPr bwMode="auto">
          <a:xfrm>
            <a:off x="107950" y="6561138"/>
            <a:ext cx="90360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1000" dirty="0" smtClean="0">
                <a:solidFill>
                  <a:schemeClr val="bg1"/>
                </a:solidFill>
              </a:rPr>
              <a:t>Digital Transformation Summit 2024 </a:t>
            </a:r>
            <a:r>
              <a:rPr lang="en-AU" altLang="en-US" sz="1000" dirty="0">
                <a:solidFill>
                  <a:schemeClr val="bg1"/>
                </a:solidFill>
              </a:rPr>
              <a:t>		                                          </a:t>
            </a:r>
            <a:r>
              <a:rPr lang="en-AU" altLang="en-US" sz="1000" dirty="0" smtClean="0">
                <a:solidFill>
                  <a:schemeClr val="bg1"/>
                </a:solidFill>
              </a:rPr>
              <a:t>                       Department </a:t>
            </a:r>
            <a:r>
              <a:rPr lang="en-AU" altLang="en-US" sz="1000" dirty="0">
                <a:solidFill>
                  <a:schemeClr val="bg1"/>
                </a:solidFill>
              </a:rPr>
              <a:t>of Education </a:t>
            </a:r>
            <a:r>
              <a:rPr lang="en-AU" altLang="en-US" sz="1000" dirty="0" smtClean="0">
                <a:solidFill>
                  <a:schemeClr val="bg1"/>
                </a:solidFill>
              </a:rPr>
              <a:t>2024</a:t>
            </a:r>
            <a:endParaRPr lang="en-US" altLang="en-US" sz="1000" dirty="0">
              <a:solidFill>
                <a:schemeClr val="bg1"/>
              </a:solidFill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4694599" y="4077049"/>
            <a:ext cx="4435141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85800" indent="-685800">
              <a:buFont typeface="Arial" pitchFamily="34" charset="0"/>
              <a:buChar char="•"/>
            </a:pPr>
            <a:r>
              <a:rPr lang="en-US" sz="32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Student Population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4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472,000 (1975 -1990)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4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19% increase</a:t>
            </a:r>
          </a:p>
        </p:txBody>
      </p:sp>
    </p:spTree>
    <p:extLst>
      <p:ext uri="{BB962C8B-B14F-4D97-AF65-F5344CB8AC3E}">
        <p14:creationId xmlns:p14="http://schemas.microsoft.com/office/powerpoint/2010/main" val="178316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"/>
          <p:cNvGrpSpPr>
            <a:grpSpLocks/>
          </p:cNvGrpSpPr>
          <p:nvPr/>
        </p:nvGrpSpPr>
        <p:grpSpPr bwMode="auto">
          <a:xfrm>
            <a:off x="107950" y="188975"/>
            <a:ext cx="8893175" cy="1079785"/>
            <a:chOff x="107950" y="80963"/>
            <a:chExt cx="8893175" cy="1079785"/>
          </a:xfrm>
        </p:grpSpPr>
        <p:sp>
          <p:nvSpPr>
            <p:cNvPr id="4" name="Rectangle 3"/>
            <p:cNvSpPr/>
            <p:nvPr/>
          </p:nvSpPr>
          <p:spPr>
            <a:xfrm>
              <a:off x="8316913" y="334963"/>
              <a:ext cx="409575" cy="30797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18900000" algn="bl" rotWithShape="0">
                <a:srgbClr val="FF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502650" y="158750"/>
              <a:ext cx="352425" cy="32543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18900000" algn="bl" rotWithShape="0">
                <a:srgbClr val="92D05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726488" y="80963"/>
              <a:ext cx="274637" cy="254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18900000" algn="bl" rotWithShape="0">
                <a:srgbClr val="FFFF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07950" y="1160748"/>
              <a:ext cx="8891588" cy="0"/>
            </a:xfrm>
            <a:prstGeom prst="line">
              <a:avLst/>
            </a:prstGeom>
            <a:ln cmpd="sng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2"/>
          <p:cNvSpPr txBox="1">
            <a:spLocks/>
          </p:cNvSpPr>
          <p:nvPr/>
        </p:nvSpPr>
        <p:spPr>
          <a:xfrm>
            <a:off x="3943350" y="1898650"/>
            <a:ext cx="4749800" cy="1854200"/>
          </a:xfrm>
          <a:prstGeom prst="rect">
            <a:avLst/>
          </a:prstGeo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endParaRPr lang="en-AU" sz="3200" dirty="0" smtClean="0">
              <a:solidFill>
                <a:schemeClr val="bg1"/>
              </a:solidFill>
            </a:endParaRPr>
          </a:p>
        </p:txBody>
      </p:sp>
      <p:pic>
        <p:nvPicPr>
          <p:cNvPr id="14" name="Picture 5" descr="G:\policy and corporate services\policy and planning\policy planning and research\ict\Internet &amp; intranet managed by Lusciol Motamota\intranet-server-file\tiser\20110719\images\crest-lar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69850"/>
            <a:ext cx="1535585" cy="112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 bwMode="auto">
          <a:xfrm>
            <a:off x="444999" y="1961742"/>
            <a:ext cx="8394640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85800" indent="-685800">
              <a:buFont typeface="Arial" pitchFamily="34" charset="0"/>
              <a:buChar char="•"/>
            </a:pPr>
            <a:endParaRPr lang="en-AU" sz="2000" i="1" dirty="0">
              <a:solidFill>
                <a:schemeClr val="bg1"/>
              </a:solidFill>
            </a:endParaRPr>
          </a:p>
        </p:txBody>
      </p:sp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5544108" y="827420"/>
            <a:ext cx="32409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dirty="0" smtClean="0">
                <a:solidFill>
                  <a:schemeClr val="bg1"/>
                </a:solidFill>
              </a:rPr>
              <a:t>Department of Education</a:t>
            </a:r>
            <a:endParaRPr lang="en-AU" altLang="en-US" dirty="0">
              <a:solidFill>
                <a:schemeClr val="bg1"/>
              </a:solidFill>
            </a:endParaRPr>
          </a:p>
        </p:txBody>
      </p:sp>
      <p:sp>
        <p:nvSpPr>
          <p:cNvPr id="18" name="Footer Placeholder 26"/>
          <p:cNvSpPr txBox="1">
            <a:spLocks/>
          </p:cNvSpPr>
          <p:nvPr/>
        </p:nvSpPr>
        <p:spPr bwMode="auto">
          <a:xfrm>
            <a:off x="107950" y="6561138"/>
            <a:ext cx="90360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1000" dirty="0" smtClean="0">
                <a:solidFill>
                  <a:schemeClr val="bg1"/>
                </a:solidFill>
              </a:rPr>
              <a:t>Digital Transformation Summit 2024 </a:t>
            </a:r>
            <a:r>
              <a:rPr lang="en-AU" altLang="en-US" sz="1000" dirty="0">
                <a:solidFill>
                  <a:schemeClr val="bg1"/>
                </a:solidFill>
              </a:rPr>
              <a:t>		                                          </a:t>
            </a:r>
            <a:r>
              <a:rPr lang="en-AU" altLang="en-US" sz="1000" dirty="0" smtClean="0">
                <a:solidFill>
                  <a:schemeClr val="bg1"/>
                </a:solidFill>
              </a:rPr>
              <a:t>                                                 Department </a:t>
            </a:r>
            <a:r>
              <a:rPr lang="en-AU" altLang="en-US" sz="1000" dirty="0">
                <a:solidFill>
                  <a:schemeClr val="bg1"/>
                </a:solidFill>
              </a:rPr>
              <a:t>of Education </a:t>
            </a:r>
            <a:r>
              <a:rPr lang="en-AU" altLang="en-US" sz="1000" dirty="0" smtClean="0">
                <a:solidFill>
                  <a:schemeClr val="bg1"/>
                </a:solidFill>
              </a:rPr>
              <a:t>2024</a:t>
            </a:r>
            <a:endParaRPr lang="en-US" altLang="en-US" sz="10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1" y="1268759"/>
            <a:ext cx="5476533" cy="29763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3" t="39193" r="-908" b="-6"/>
          <a:stretch/>
        </p:blipFill>
        <p:spPr>
          <a:xfrm>
            <a:off x="0" y="4041068"/>
            <a:ext cx="3419872" cy="2513911"/>
          </a:xfrm>
          <a:prstGeom prst="rect">
            <a:avLst/>
          </a:prstGeom>
        </p:spPr>
      </p:pic>
      <p:sp>
        <p:nvSpPr>
          <p:cNvPr id="5" name="Snip Same Side Corner Rectangle 4"/>
          <p:cNvSpPr/>
          <p:nvPr/>
        </p:nvSpPr>
        <p:spPr>
          <a:xfrm rot="16200000" flipH="1">
            <a:off x="3347717" y="760690"/>
            <a:ext cx="5292377" cy="6300194"/>
          </a:xfrm>
          <a:prstGeom prst="snip2Same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/>
          <p:cNvSpPr txBox="1">
            <a:spLocks/>
          </p:cNvSpPr>
          <p:nvPr/>
        </p:nvSpPr>
        <p:spPr bwMode="auto">
          <a:xfrm>
            <a:off x="2843809" y="5812826"/>
            <a:ext cx="6408142" cy="171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85800" indent="-685800">
              <a:buFont typeface="Arial" pitchFamily="34" charset="0"/>
              <a:buChar char="•"/>
            </a:pPr>
            <a:r>
              <a:rPr lang="en-US" sz="28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PNGETV 2075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FA4 – Digitization</a:t>
            </a:r>
          </a:p>
          <a:p>
            <a:pPr lvl="1"/>
            <a:endParaRPr lang="en-US" sz="3200" i="1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 marL="685800" indent="-685800">
              <a:buFont typeface="Arial" pitchFamily="34" charset="0"/>
              <a:buChar char="•"/>
            </a:pPr>
            <a:r>
              <a:rPr lang="en-US" sz="28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NEP – 2020 – 2029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b="1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FA1 getting children ready to learn – Unique </a:t>
            </a:r>
            <a:r>
              <a:rPr lang="en-US" sz="2000" b="1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ID</a:t>
            </a:r>
            <a:endParaRPr lang="en-US" sz="2400" b="1" i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b="1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FA3 getting school ready for teachers and students</a:t>
            </a:r>
          </a:p>
          <a:p>
            <a:pPr marL="1600200" lvl="2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Enhancing </a:t>
            </a: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Teaching &amp; Learning </a:t>
            </a: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through Digital transformation</a:t>
            </a:r>
          </a:p>
          <a:p>
            <a:pPr marL="1600200" lvl="2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Internet &amp; </a:t>
            </a:r>
            <a:r>
              <a:rPr lang="en-US" sz="2000" i="1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eLibraries</a:t>
            </a: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for all schools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b="1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FA5  Modernization Education Sector</a:t>
            </a:r>
          </a:p>
          <a:p>
            <a:pPr marL="1600200" lvl="2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Unified system for teachers, students and school</a:t>
            </a:r>
          </a:p>
          <a:p>
            <a:pPr marL="1600200" lvl="2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Digitization of systems and processes</a:t>
            </a:r>
          </a:p>
          <a:p>
            <a:pPr lvl="2"/>
            <a:endParaRPr lang="en-US" sz="2000" b="1" i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 marL="1600200" lvl="2" indent="-685800">
              <a:buFont typeface="Arial" pitchFamily="34" charset="0"/>
              <a:buChar char="•"/>
            </a:pPr>
            <a:endParaRPr lang="en-US" sz="2400" i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 marL="685800" indent="-685800">
              <a:buFont typeface="Arial" pitchFamily="34" charset="0"/>
              <a:buChar char="•"/>
            </a:pPr>
            <a:endParaRPr lang="en-US" sz="3200" i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4999" y="3429000"/>
            <a:ext cx="1498709" cy="216024"/>
          </a:xfrm>
          <a:prstGeom prst="rect">
            <a:avLst/>
          </a:prstGeom>
          <a:solidFill>
            <a:srgbClr val="131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28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"/>
          <p:cNvGrpSpPr>
            <a:grpSpLocks/>
          </p:cNvGrpSpPr>
          <p:nvPr/>
        </p:nvGrpSpPr>
        <p:grpSpPr bwMode="auto">
          <a:xfrm>
            <a:off x="107950" y="188975"/>
            <a:ext cx="8893175" cy="1079785"/>
            <a:chOff x="107950" y="80963"/>
            <a:chExt cx="8893175" cy="1079785"/>
          </a:xfrm>
        </p:grpSpPr>
        <p:sp>
          <p:nvSpPr>
            <p:cNvPr id="4" name="Rectangle 3"/>
            <p:cNvSpPr/>
            <p:nvPr/>
          </p:nvSpPr>
          <p:spPr>
            <a:xfrm>
              <a:off x="8316913" y="334963"/>
              <a:ext cx="409575" cy="30797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18900000" algn="bl" rotWithShape="0">
                <a:srgbClr val="FF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502650" y="158750"/>
              <a:ext cx="352425" cy="32543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18900000" algn="bl" rotWithShape="0">
                <a:srgbClr val="92D05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726488" y="80963"/>
              <a:ext cx="274637" cy="254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18900000" algn="bl" rotWithShape="0">
                <a:srgbClr val="FFFF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07950" y="1160748"/>
              <a:ext cx="8891588" cy="0"/>
            </a:xfrm>
            <a:prstGeom prst="line">
              <a:avLst/>
            </a:prstGeom>
            <a:ln cmpd="sng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2"/>
          <p:cNvSpPr txBox="1">
            <a:spLocks/>
          </p:cNvSpPr>
          <p:nvPr/>
        </p:nvSpPr>
        <p:spPr>
          <a:xfrm>
            <a:off x="3943350" y="1898650"/>
            <a:ext cx="4749800" cy="1854200"/>
          </a:xfrm>
          <a:prstGeom prst="rect">
            <a:avLst/>
          </a:prstGeo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endParaRPr lang="en-AU" sz="3200" dirty="0" smtClean="0">
              <a:solidFill>
                <a:schemeClr val="bg1"/>
              </a:solidFill>
            </a:endParaRPr>
          </a:p>
        </p:txBody>
      </p:sp>
      <p:pic>
        <p:nvPicPr>
          <p:cNvPr id="14" name="Picture 5" descr="G:\policy and corporate services\policy and planning\policy planning and research\ict\Internet &amp; intranet managed by Lusciol Motamota\intranet-server-file\tiser\20110719\images\crest-lar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69850"/>
            <a:ext cx="1535585" cy="112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5544108" y="827420"/>
            <a:ext cx="32409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dirty="0" smtClean="0">
                <a:solidFill>
                  <a:schemeClr val="bg1"/>
                </a:solidFill>
              </a:rPr>
              <a:t>Department of Education</a:t>
            </a:r>
            <a:endParaRPr lang="en-AU" alt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9" y="1160958"/>
            <a:ext cx="5292378" cy="5292378"/>
          </a:xfrm>
          <a:prstGeom prst="rect">
            <a:avLst/>
          </a:prstGeom>
        </p:spPr>
      </p:pic>
      <p:sp>
        <p:nvSpPr>
          <p:cNvPr id="24" name="Footer Placeholder 26"/>
          <p:cNvSpPr txBox="1">
            <a:spLocks/>
          </p:cNvSpPr>
          <p:nvPr/>
        </p:nvSpPr>
        <p:spPr bwMode="auto">
          <a:xfrm>
            <a:off x="107950" y="6561138"/>
            <a:ext cx="90360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1000" dirty="0" smtClean="0">
                <a:solidFill>
                  <a:schemeClr val="bg1"/>
                </a:solidFill>
              </a:rPr>
              <a:t>Digital Transformation Summit 2024 </a:t>
            </a:r>
            <a:r>
              <a:rPr lang="en-AU" altLang="en-US" sz="1000" dirty="0">
                <a:solidFill>
                  <a:schemeClr val="bg1"/>
                </a:solidFill>
              </a:rPr>
              <a:t>		                                          </a:t>
            </a:r>
            <a:r>
              <a:rPr lang="en-AU" altLang="en-US" sz="1000" dirty="0" smtClean="0">
                <a:solidFill>
                  <a:schemeClr val="bg1"/>
                </a:solidFill>
              </a:rPr>
              <a:t>                                                 Department </a:t>
            </a:r>
            <a:r>
              <a:rPr lang="en-AU" altLang="en-US" sz="1000" dirty="0">
                <a:solidFill>
                  <a:schemeClr val="bg1"/>
                </a:solidFill>
              </a:rPr>
              <a:t>of Education </a:t>
            </a:r>
            <a:r>
              <a:rPr lang="en-AU" altLang="en-US" sz="1000" dirty="0" smtClean="0">
                <a:solidFill>
                  <a:schemeClr val="bg1"/>
                </a:solidFill>
              </a:rPr>
              <a:t>2024</a:t>
            </a:r>
            <a:endParaRPr lang="en-US" altLang="en-US" sz="1000" dirty="0">
              <a:solidFill>
                <a:schemeClr val="bg1"/>
              </a:solidFill>
            </a:endParaRPr>
          </a:p>
        </p:txBody>
      </p:sp>
      <p:sp>
        <p:nvSpPr>
          <p:cNvPr id="5" name="Snip Diagonal Corner Rectangle 4"/>
          <p:cNvSpPr/>
          <p:nvPr/>
        </p:nvSpPr>
        <p:spPr>
          <a:xfrm>
            <a:off x="5076056" y="1268760"/>
            <a:ext cx="4067944" cy="5184576"/>
          </a:xfrm>
          <a:prstGeom prst="snip2Diag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5220072" y="2821103"/>
            <a:ext cx="4364150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85800" indent="-685800">
              <a:buFont typeface="Arial" pitchFamily="34" charset="0"/>
              <a:buChar char="•"/>
            </a:pPr>
            <a:r>
              <a:rPr lang="en-US" sz="32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K – 12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en-US" sz="32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STEM</a:t>
            </a:r>
          </a:p>
          <a:p>
            <a:pPr marL="685800" indent="-685800">
              <a:buFont typeface="Arial" pitchFamily="34" charset="0"/>
              <a:buChar char="•"/>
            </a:pPr>
            <a:endParaRPr lang="en-US" sz="3200" i="1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 marL="685800" indent="-685800">
              <a:buFont typeface="Arial" pitchFamily="34" charset="0"/>
              <a:buChar char="•"/>
            </a:pPr>
            <a:r>
              <a:rPr lang="en-US" sz="32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AI &amp; Machine Learning</a:t>
            </a:r>
            <a:endParaRPr lang="en-US" sz="3200" i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7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-509" y="1268760"/>
            <a:ext cx="9152160" cy="1278322"/>
          </a:xfrm>
          <a:prstGeom prst="round2Diag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94" name="Group 1"/>
          <p:cNvGrpSpPr>
            <a:grpSpLocks/>
          </p:cNvGrpSpPr>
          <p:nvPr/>
        </p:nvGrpSpPr>
        <p:grpSpPr bwMode="auto">
          <a:xfrm>
            <a:off x="107950" y="188975"/>
            <a:ext cx="8893175" cy="1079785"/>
            <a:chOff x="107950" y="80963"/>
            <a:chExt cx="8893175" cy="1079785"/>
          </a:xfrm>
        </p:grpSpPr>
        <p:sp>
          <p:nvSpPr>
            <p:cNvPr id="4" name="Rectangle 3"/>
            <p:cNvSpPr/>
            <p:nvPr/>
          </p:nvSpPr>
          <p:spPr>
            <a:xfrm>
              <a:off x="8316913" y="334963"/>
              <a:ext cx="409575" cy="30797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18900000" algn="bl" rotWithShape="0">
                <a:srgbClr val="FF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502650" y="158750"/>
              <a:ext cx="352425" cy="32543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18900000" algn="bl" rotWithShape="0">
                <a:srgbClr val="92D05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726488" y="80963"/>
              <a:ext cx="274637" cy="254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18900000" algn="bl" rotWithShape="0">
                <a:srgbClr val="FFFF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07950" y="1160748"/>
              <a:ext cx="8891588" cy="0"/>
            </a:xfrm>
            <a:prstGeom prst="line">
              <a:avLst/>
            </a:prstGeom>
            <a:ln cmpd="sng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2"/>
          <p:cNvSpPr txBox="1">
            <a:spLocks/>
          </p:cNvSpPr>
          <p:nvPr/>
        </p:nvSpPr>
        <p:spPr>
          <a:xfrm>
            <a:off x="3943350" y="1898650"/>
            <a:ext cx="4749800" cy="1854200"/>
          </a:xfrm>
          <a:prstGeom prst="rect">
            <a:avLst/>
          </a:prstGeo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endParaRPr lang="en-AU" sz="3200" dirty="0" smtClean="0">
              <a:solidFill>
                <a:schemeClr val="bg1"/>
              </a:solidFill>
            </a:endParaRPr>
          </a:p>
        </p:txBody>
      </p:sp>
      <p:pic>
        <p:nvPicPr>
          <p:cNvPr id="14" name="Picture 5" descr="G:\policy and corporate services\policy and planning\policy planning and research\ict\Internet &amp; intranet managed by Lusciol Motamota\intranet-server-file\tiser\20110719\images\crest-lar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69850"/>
            <a:ext cx="1535585" cy="112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5544108" y="827420"/>
            <a:ext cx="32409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dirty="0" smtClean="0">
                <a:solidFill>
                  <a:schemeClr val="bg1"/>
                </a:solidFill>
              </a:rPr>
              <a:t>Department of Education</a:t>
            </a:r>
            <a:endParaRPr lang="en-AU" altLang="en-US" dirty="0">
              <a:solidFill>
                <a:schemeClr val="bg1"/>
              </a:solidFill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-509" y="1412776"/>
            <a:ext cx="9152160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85800" indent="-685800">
              <a:buFont typeface="Arial" pitchFamily="34" charset="0"/>
              <a:buChar char="•"/>
            </a:pPr>
            <a:r>
              <a:rPr lang="en-US" sz="3200" i="1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MyPNGLMS</a:t>
            </a:r>
            <a:r>
              <a:rPr lang="en-US" sz="32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Open Source 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Oracle/ </a:t>
            </a:r>
            <a:r>
              <a:rPr lang="en-US" sz="2000" i="1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Dataco</a:t>
            </a: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/ DICT/ </a:t>
            </a:r>
            <a:r>
              <a:rPr lang="en-US" sz="2000" i="1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E</a:t>
            </a:r>
            <a:r>
              <a:rPr lang="en-US" sz="2000" i="1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kstep</a:t>
            </a: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/DoE</a:t>
            </a:r>
          </a:p>
          <a:p>
            <a:pPr marL="685800" indent="-685800">
              <a:buFont typeface="Arial" pitchFamily="34" charset="0"/>
              <a:buChar char="•"/>
            </a:pPr>
            <a:endParaRPr lang="en-US" sz="3200" i="1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 marL="685800" indent="-685800">
              <a:buFont typeface="Arial" pitchFamily="34" charset="0"/>
              <a:buChar char="•"/>
            </a:pPr>
            <a:endParaRPr lang="en-US" sz="3200" i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9" name="Footer Placeholder 26"/>
          <p:cNvSpPr txBox="1">
            <a:spLocks/>
          </p:cNvSpPr>
          <p:nvPr/>
        </p:nvSpPr>
        <p:spPr bwMode="auto">
          <a:xfrm>
            <a:off x="107950" y="6561138"/>
            <a:ext cx="90360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1000" dirty="0" smtClean="0">
                <a:solidFill>
                  <a:schemeClr val="bg1"/>
                </a:solidFill>
              </a:rPr>
              <a:t>Digital Transformation Summit 2024 </a:t>
            </a:r>
            <a:r>
              <a:rPr lang="en-AU" altLang="en-US" sz="1000" dirty="0">
                <a:solidFill>
                  <a:schemeClr val="bg1"/>
                </a:solidFill>
              </a:rPr>
              <a:t>		                                          </a:t>
            </a:r>
            <a:r>
              <a:rPr lang="en-AU" altLang="en-US" sz="1000" dirty="0" smtClean="0">
                <a:solidFill>
                  <a:schemeClr val="bg1"/>
                </a:solidFill>
              </a:rPr>
              <a:t>                                                 Department </a:t>
            </a:r>
            <a:r>
              <a:rPr lang="en-AU" altLang="en-US" sz="1000" dirty="0">
                <a:solidFill>
                  <a:schemeClr val="bg1"/>
                </a:solidFill>
              </a:rPr>
              <a:t>of Education </a:t>
            </a:r>
            <a:r>
              <a:rPr lang="en-AU" altLang="en-US" sz="1000" dirty="0" smtClean="0">
                <a:solidFill>
                  <a:schemeClr val="bg1"/>
                </a:solidFill>
              </a:rPr>
              <a:t>2024</a:t>
            </a:r>
            <a:endParaRPr lang="en-US" altLang="en-US" sz="1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5514" t="34252" r="7743" b="21941"/>
          <a:stretch/>
        </p:blipFill>
        <p:spPr>
          <a:xfrm>
            <a:off x="0" y="2492896"/>
            <a:ext cx="9108504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1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"/>
          <p:cNvGrpSpPr>
            <a:grpSpLocks/>
          </p:cNvGrpSpPr>
          <p:nvPr/>
        </p:nvGrpSpPr>
        <p:grpSpPr bwMode="auto">
          <a:xfrm>
            <a:off x="107950" y="188975"/>
            <a:ext cx="8893175" cy="1079785"/>
            <a:chOff x="107950" y="80963"/>
            <a:chExt cx="8893175" cy="1079785"/>
          </a:xfrm>
        </p:grpSpPr>
        <p:sp>
          <p:nvSpPr>
            <p:cNvPr id="4" name="Rectangle 3"/>
            <p:cNvSpPr/>
            <p:nvPr/>
          </p:nvSpPr>
          <p:spPr>
            <a:xfrm>
              <a:off x="8316913" y="334963"/>
              <a:ext cx="409575" cy="30797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18900000" algn="bl" rotWithShape="0">
                <a:srgbClr val="FF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502650" y="158750"/>
              <a:ext cx="352425" cy="32543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18900000" algn="bl" rotWithShape="0">
                <a:srgbClr val="92D05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726488" y="80963"/>
              <a:ext cx="274637" cy="254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18900000" algn="bl" rotWithShape="0">
                <a:srgbClr val="FFFF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07950" y="1160748"/>
              <a:ext cx="8891588" cy="0"/>
            </a:xfrm>
            <a:prstGeom prst="line">
              <a:avLst/>
            </a:prstGeom>
            <a:ln cmpd="sng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2"/>
          <p:cNvSpPr txBox="1">
            <a:spLocks/>
          </p:cNvSpPr>
          <p:nvPr/>
        </p:nvSpPr>
        <p:spPr>
          <a:xfrm>
            <a:off x="3943350" y="1898650"/>
            <a:ext cx="4749800" cy="1854200"/>
          </a:xfrm>
          <a:prstGeom prst="rect">
            <a:avLst/>
          </a:prstGeo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endParaRPr lang="en-AU" sz="3200" dirty="0" smtClean="0">
              <a:solidFill>
                <a:schemeClr val="bg1"/>
              </a:solidFill>
            </a:endParaRPr>
          </a:p>
        </p:txBody>
      </p:sp>
      <p:pic>
        <p:nvPicPr>
          <p:cNvPr id="14" name="Picture 5" descr="G:\policy and corporate services\policy and planning\policy planning and research\ict\Internet &amp; intranet managed by Lusciol Motamota\intranet-server-file\tiser\20110719\images\crest-lar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69850"/>
            <a:ext cx="1535585" cy="112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5544108" y="827420"/>
            <a:ext cx="32409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dirty="0" smtClean="0">
                <a:solidFill>
                  <a:schemeClr val="bg1"/>
                </a:solidFill>
              </a:rPr>
              <a:t>Department of Education</a:t>
            </a:r>
            <a:endParaRPr lang="en-AU" altLang="en-US" dirty="0">
              <a:solidFill>
                <a:schemeClr val="bg1"/>
              </a:solidFill>
            </a:endParaRPr>
          </a:p>
        </p:txBody>
      </p:sp>
      <p:sp>
        <p:nvSpPr>
          <p:cNvPr id="30" name="Footer Placeholder 26"/>
          <p:cNvSpPr txBox="1">
            <a:spLocks/>
          </p:cNvSpPr>
          <p:nvPr/>
        </p:nvSpPr>
        <p:spPr bwMode="auto">
          <a:xfrm>
            <a:off x="107950" y="6561138"/>
            <a:ext cx="90360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1000" dirty="0" smtClean="0">
                <a:solidFill>
                  <a:schemeClr val="bg1"/>
                </a:solidFill>
              </a:rPr>
              <a:t>Digital Transformation Summit 2024 </a:t>
            </a:r>
            <a:r>
              <a:rPr lang="en-AU" altLang="en-US" sz="1000" dirty="0">
                <a:solidFill>
                  <a:schemeClr val="bg1"/>
                </a:solidFill>
              </a:rPr>
              <a:t>		                                          </a:t>
            </a:r>
            <a:r>
              <a:rPr lang="en-AU" altLang="en-US" sz="1000" dirty="0" smtClean="0">
                <a:solidFill>
                  <a:schemeClr val="bg1"/>
                </a:solidFill>
              </a:rPr>
              <a:t>                                                 Department </a:t>
            </a:r>
            <a:r>
              <a:rPr lang="en-AU" altLang="en-US" sz="1000" dirty="0">
                <a:solidFill>
                  <a:schemeClr val="bg1"/>
                </a:solidFill>
              </a:rPr>
              <a:t>of Education </a:t>
            </a:r>
            <a:r>
              <a:rPr lang="en-AU" altLang="en-US" sz="1000" dirty="0" smtClean="0">
                <a:solidFill>
                  <a:schemeClr val="bg1"/>
                </a:solidFill>
              </a:rPr>
              <a:t>2024</a:t>
            </a:r>
            <a:endParaRPr lang="en-US" altLang="en-US" sz="1000" dirty="0">
              <a:solidFill>
                <a:schemeClr val="bg1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5" r="7615"/>
          <a:stretch/>
        </p:blipFill>
        <p:spPr>
          <a:xfrm>
            <a:off x="35496" y="1788203"/>
            <a:ext cx="4932548" cy="4433674"/>
          </a:xfrm>
          <a:prstGeom prst="rect">
            <a:avLst/>
          </a:prstGeom>
        </p:spPr>
      </p:pic>
      <p:sp>
        <p:nvSpPr>
          <p:cNvPr id="18" name="Flowchart: Document 17"/>
          <p:cNvSpPr/>
          <p:nvPr/>
        </p:nvSpPr>
        <p:spPr>
          <a:xfrm rot="5400000">
            <a:off x="4391724" y="1701065"/>
            <a:ext cx="5148573" cy="4355975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itle 1"/>
          <p:cNvSpPr txBox="1">
            <a:spLocks/>
          </p:cNvSpPr>
          <p:nvPr/>
        </p:nvSpPr>
        <p:spPr bwMode="auto">
          <a:xfrm>
            <a:off x="4788023" y="3977309"/>
            <a:ext cx="4572509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85800" indent="-685800">
              <a:buFont typeface="Arial" pitchFamily="34" charset="0"/>
              <a:buChar char="•"/>
            </a:pPr>
            <a:r>
              <a:rPr lang="en-US" sz="3200" i="1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MyITIMS</a:t>
            </a:r>
            <a:r>
              <a:rPr lang="en-US" sz="32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A Unified Teacher Information System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Integrate All DBs holding Teacher Information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One Data Warehouse for </a:t>
            </a:r>
          </a:p>
          <a:p>
            <a:pPr lvl="1"/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         the Ministry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Automate Business processes</a:t>
            </a:r>
          </a:p>
          <a:p>
            <a:pPr marL="685800" indent="-685800">
              <a:buFont typeface="Arial" pitchFamily="34" charset="0"/>
              <a:buChar char="•"/>
            </a:pPr>
            <a:endParaRPr lang="en-US" sz="3200" i="1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 marL="685800" indent="-685800">
              <a:buFont typeface="Arial" pitchFamily="34" charset="0"/>
              <a:buChar char="•"/>
            </a:pPr>
            <a:endParaRPr lang="en-US" sz="3200" i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1403648" y="2996952"/>
            <a:ext cx="684076" cy="6840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447764" y="3132060"/>
            <a:ext cx="0" cy="2969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2827020" y="2996952"/>
            <a:ext cx="742705" cy="6911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2447764" y="4473116"/>
            <a:ext cx="0" cy="2969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57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6" t="2194" r="5541" b="6565"/>
          <a:stretch/>
        </p:blipFill>
        <p:spPr>
          <a:xfrm>
            <a:off x="3887924" y="1376561"/>
            <a:ext cx="4301331" cy="5220062"/>
          </a:xfrm>
          <a:prstGeom prst="rect">
            <a:avLst/>
          </a:prstGeom>
        </p:spPr>
      </p:pic>
      <p:sp>
        <p:nvSpPr>
          <p:cNvPr id="19" name="Flowchart: Document 18"/>
          <p:cNvSpPr/>
          <p:nvPr/>
        </p:nvSpPr>
        <p:spPr>
          <a:xfrm rot="16200000">
            <a:off x="-288540" y="1592797"/>
            <a:ext cx="5148573" cy="4572507"/>
          </a:xfrm>
          <a:prstGeom prst="flowChartDocumen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94" name="Group 1"/>
          <p:cNvGrpSpPr>
            <a:grpSpLocks/>
          </p:cNvGrpSpPr>
          <p:nvPr/>
        </p:nvGrpSpPr>
        <p:grpSpPr bwMode="auto">
          <a:xfrm>
            <a:off x="107950" y="188975"/>
            <a:ext cx="8893175" cy="1079785"/>
            <a:chOff x="107950" y="80963"/>
            <a:chExt cx="8893175" cy="1079785"/>
          </a:xfrm>
        </p:grpSpPr>
        <p:sp>
          <p:nvSpPr>
            <p:cNvPr id="4" name="Rectangle 3"/>
            <p:cNvSpPr/>
            <p:nvPr/>
          </p:nvSpPr>
          <p:spPr>
            <a:xfrm>
              <a:off x="8316913" y="334963"/>
              <a:ext cx="409575" cy="30797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18900000" algn="bl" rotWithShape="0">
                <a:srgbClr val="FF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502650" y="158750"/>
              <a:ext cx="352425" cy="32543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18900000" algn="bl" rotWithShape="0">
                <a:srgbClr val="92D05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726488" y="80963"/>
              <a:ext cx="274637" cy="254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18900000" algn="bl" rotWithShape="0">
                <a:srgbClr val="FFFF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07950" y="1160748"/>
              <a:ext cx="8891588" cy="0"/>
            </a:xfrm>
            <a:prstGeom prst="line">
              <a:avLst/>
            </a:prstGeom>
            <a:ln cmpd="sng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2"/>
          <p:cNvSpPr txBox="1">
            <a:spLocks/>
          </p:cNvSpPr>
          <p:nvPr/>
        </p:nvSpPr>
        <p:spPr>
          <a:xfrm>
            <a:off x="3943350" y="1898650"/>
            <a:ext cx="4749800" cy="1854200"/>
          </a:xfrm>
          <a:prstGeom prst="rect">
            <a:avLst/>
          </a:prstGeo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endParaRPr lang="en-AU" sz="3200" dirty="0" smtClean="0">
              <a:solidFill>
                <a:schemeClr val="bg1"/>
              </a:solidFill>
            </a:endParaRPr>
          </a:p>
        </p:txBody>
      </p:sp>
      <p:pic>
        <p:nvPicPr>
          <p:cNvPr id="14" name="Picture 5" descr="G:\policy and corporate services\policy and planning\policy planning and research\ict\Internet &amp; intranet managed by Lusciol Motamota\intranet-server-file\tiser\20110719\images\crest-lar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69850"/>
            <a:ext cx="1535585" cy="112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5544108" y="827420"/>
            <a:ext cx="32409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dirty="0" smtClean="0">
                <a:solidFill>
                  <a:schemeClr val="bg1"/>
                </a:solidFill>
              </a:rPr>
              <a:t>Department of Education</a:t>
            </a:r>
            <a:endParaRPr lang="en-AU" altLang="en-US" dirty="0">
              <a:solidFill>
                <a:schemeClr val="bg1"/>
              </a:solidFill>
            </a:endParaRPr>
          </a:p>
        </p:txBody>
      </p:sp>
      <p:sp>
        <p:nvSpPr>
          <p:cNvPr id="18" name="Footer Placeholder 26"/>
          <p:cNvSpPr txBox="1">
            <a:spLocks/>
          </p:cNvSpPr>
          <p:nvPr/>
        </p:nvSpPr>
        <p:spPr bwMode="auto">
          <a:xfrm>
            <a:off x="107950" y="6561138"/>
            <a:ext cx="90360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1000" dirty="0" smtClean="0">
                <a:solidFill>
                  <a:schemeClr val="bg1"/>
                </a:solidFill>
              </a:rPr>
              <a:t>Digital Transformation Summit 2024 </a:t>
            </a:r>
            <a:r>
              <a:rPr lang="en-AU" altLang="en-US" sz="1000" dirty="0">
                <a:solidFill>
                  <a:schemeClr val="bg1"/>
                </a:solidFill>
              </a:rPr>
              <a:t>		                                          </a:t>
            </a:r>
            <a:r>
              <a:rPr lang="en-AU" altLang="en-US" sz="1000" dirty="0" smtClean="0">
                <a:solidFill>
                  <a:schemeClr val="bg1"/>
                </a:solidFill>
              </a:rPr>
              <a:t>                                                 Department </a:t>
            </a:r>
            <a:r>
              <a:rPr lang="en-AU" altLang="en-US" sz="1000" dirty="0">
                <a:solidFill>
                  <a:schemeClr val="bg1"/>
                </a:solidFill>
              </a:rPr>
              <a:t>of Education </a:t>
            </a:r>
            <a:r>
              <a:rPr lang="en-AU" altLang="en-US" sz="1000" dirty="0" smtClean="0">
                <a:solidFill>
                  <a:schemeClr val="bg1"/>
                </a:solidFill>
              </a:rPr>
              <a:t>2024</a:t>
            </a:r>
            <a:endParaRPr lang="en-US" altLang="en-US" sz="1000" dirty="0">
              <a:solidFill>
                <a:schemeClr val="bg1"/>
              </a:solidFill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 bwMode="auto">
          <a:xfrm>
            <a:off x="791580" y="3482902"/>
            <a:ext cx="3229557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85800" indent="-685800">
              <a:buFont typeface="Arial" pitchFamily="34" charset="0"/>
              <a:buChar char="•"/>
            </a:pPr>
            <a:r>
              <a:rPr lang="en-US" sz="32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G2C 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Statement of Results</a:t>
            </a:r>
          </a:p>
          <a:p>
            <a:pPr lvl="1"/>
            <a:endParaRPr lang="en-US" sz="2000" i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School Fee payments</a:t>
            </a:r>
            <a:endParaRPr lang="en-US" sz="2000" i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 marL="685800" indent="-685800">
              <a:buFont typeface="Arial" pitchFamily="34" charset="0"/>
              <a:buChar char="•"/>
            </a:pPr>
            <a:endParaRPr lang="en-US" sz="3200" i="1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 marL="685800" indent="-685800">
              <a:buFont typeface="Arial" pitchFamily="34" charset="0"/>
              <a:buChar char="•"/>
            </a:pPr>
            <a:endParaRPr lang="en-US" sz="3200" i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50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" r="11897"/>
          <a:stretch/>
        </p:blipFill>
        <p:spPr>
          <a:xfrm>
            <a:off x="8350" y="1262389"/>
            <a:ext cx="5724637" cy="5314862"/>
          </a:xfrm>
          <a:prstGeom prst="rect">
            <a:avLst/>
          </a:prstGeom>
        </p:spPr>
      </p:pic>
      <p:grpSp>
        <p:nvGrpSpPr>
          <p:cNvPr id="8194" name="Group 1"/>
          <p:cNvGrpSpPr>
            <a:grpSpLocks/>
          </p:cNvGrpSpPr>
          <p:nvPr/>
        </p:nvGrpSpPr>
        <p:grpSpPr bwMode="auto">
          <a:xfrm>
            <a:off x="107950" y="188975"/>
            <a:ext cx="8893175" cy="1079785"/>
            <a:chOff x="107950" y="80963"/>
            <a:chExt cx="8893175" cy="1079785"/>
          </a:xfrm>
        </p:grpSpPr>
        <p:sp>
          <p:nvSpPr>
            <p:cNvPr id="4" name="Rectangle 3"/>
            <p:cNvSpPr/>
            <p:nvPr/>
          </p:nvSpPr>
          <p:spPr>
            <a:xfrm>
              <a:off x="8316913" y="334963"/>
              <a:ext cx="409575" cy="30797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18900000" algn="bl" rotWithShape="0">
                <a:srgbClr val="FF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502650" y="158750"/>
              <a:ext cx="352425" cy="32543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18900000" algn="bl" rotWithShape="0">
                <a:srgbClr val="92D05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726488" y="80963"/>
              <a:ext cx="274637" cy="254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18900000" algn="bl" rotWithShape="0">
                <a:srgbClr val="FFFF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07950" y="1160748"/>
              <a:ext cx="8891588" cy="0"/>
            </a:xfrm>
            <a:prstGeom prst="line">
              <a:avLst/>
            </a:prstGeom>
            <a:ln cmpd="sng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2"/>
          <p:cNvSpPr txBox="1">
            <a:spLocks/>
          </p:cNvSpPr>
          <p:nvPr/>
        </p:nvSpPr>
        <p:spPr>
          <a:xfrm>
            <a:off x="3943350" y="1898650"/>
            <a:ext cx="4749800" cy="1854200"/>
          </a:xfrm>
          <a:prstGeom prst="rect">
            <a:avLst/>
          </a:prstGeo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endParaRPr lang="en-AU" sz="3200" dirty="0" smtClean="0">
              <a:solidFill>
                <a:schemeClr val="bg1"/>
              </a:solidFill>
            </a:endParaRPr>
          </a:p>
        </p:txBody>
      </p:sp>
      <p:pic>
        <p:nvPicPr>
          <p:cNvPr id="14" name="Picture 5" descr="G:\policy and corporate services\policy and planning\policy planning and research\ict\Internet &amp; intranet managed by Lusciol Motamota\intranet-server-file\tiser\20110719\images\crest-lar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69850"/>
            <a:ext cx="1535585" cy="112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5544108" y="827420"/>
            <a:ext cx="32409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dirty="0" smtClean="0">
                <a:solidFill>
                  <a:schemeClr val="bg1"/>
                </a:solidFill>
              </a:rPr>
              <a:t>Department of Education</a:t>
            </a:r>
            <a:endParaRPr lang="en-AU" altLang="en-US" dirty="0">
              <a:solidFill>
                <a:schemeClr val="bg1"/>
              </a:solidFill>
            </a:endParaRPr>
          </a:p>
        </p:txBody>
      </p:sp>
      <p:sp>
        <p:nvSpPr>
          <p:cNvPr id="18" name="Snip Single Corner Rectangle 17"/>
          <p:cNvSpPr/>
          <p:nvPr/>
        </p:nvSpPr>
        <p:spPr>
          <a:xfrm flipH="1">
            <a:off x="4561917" y="1291246"/>
            <a:ext cx="4603253" cy="5292378"/>
          </a:xfrm>
          <a:prstGeom prst="snip1Rect">
            <a:avLst/>
          </a:prstGeom>
          <a:solidFill>
            <a:schemeClr val="accent1">
              <a:alpha val="8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4394924" y="4148882"/>
            <a:ext cx="4770246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85800" indent="-685800">
              <a:buFont typeface="Arial" pitchFamily="34" charset="0"/>
              <a:buChar char="•"/>
            </a:pPr>
            <a:r>
              <a:rPr lang="en-US" sz="32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A whole of Government Approach</a:t>
            </a:r>
          </a:p>
          <a:p>
            <a:r>
              <a:rPr lang="en-US" sz="32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Infrastructure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Pricing for Education/Teachers/students</a:t>
            </a:r>
          </a:p>
          <a:p>
            <a:pPr marL="1143000" lvl="1" indent="-685800">
              <a:buFont typeface="Arial" pitchFamily="34" charset="0"/>
              <a:buChar char="•"/>
            </a:pPr>
            <a:r>
              <a:rPr lang="en-US" sz="2000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Minimize Digital Gap</a:t>
            </a:r>
          </a:p>
          <a:p>
            <a:pPr lvl="1"/>
            <a:endParaRPr lang="en-US" sz="2000" i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 marL="685800" indent="-685800">
              <a:buFont typeface="Arial" pitchFamily="34" charset="0"/>
              <a:buChar char="•"/>
            </a:pPr>
            <a:endParaRPr lang="en-US" sz="3200" i="1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 marL="685800" indent="-685800">
              <a:buFont typeface="Arial" pitchFamily="34" charset="0"/>
              <a:buChar char="•"/>
            </a:pPr>
            <a:endParaRPr lang="en-US" sz="3200" i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0" name="Footer Placeholder 26"/>
          <p:cNvSpPr txBox="1">
            <a:spLocks/>
          </p:cNvSpPr>
          <p:nvPr/>
        </p:nvSpPr>
        <p:spPr bwMode="auto">
          <a:xfrm>
            <a:off x="107950" y="6561138"/>
            <a:ext cx="90360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1000" dirty="0" smtClean="0">
                <a:solidFill>
                  <a:schemeClr val="bg1"/>
                </a:solidFill>
              </a:rPr>
              <a:t>Digital Transformation Summit 2024 </a:t>
            </a:r>
            <a:r>
              <a:rPr lang="en-AU" altLang="en-US" sz="1000" dirty="0">
                <a:solidFill>
                  <a:schemeClr val="bg1"/>
                </a:solidFill>
              </a:rPr>
              <a:t>		                                          </a:t>
            </a:r>
            <a:r>
              <a:rPr lang="en-AU" altLang="en-US" sz="1000" dirty="0" smtClean="0">
                <a:solidFill>
                  <a:schemeClr val="bg1"/>
                </a:solidFill>
              </a:rPr>
              <a:t>                                                 Department </a:t>
            </a:r>
            <a:r>
              <a:rPr lang="en-AU" altLang="en-US" sz="1000" dirty="0">
                <a:solidFill>
                  <a:schemeClr val="bg1"/>
                </a:solidFill>
              </a:rPr>
              <a:t>of Education </a:t>
            </a:r>
            <a:r>
              <a:rPr lang="en-AU" altLang="en-US" sz="1000" dirty="0" smtClean="0">
                <a:solidFill>
                  <a:schemeClr val="bg1"/>
                </a:solidFill>
              </a:rPr>
              <a:t>2024</a:t>
            </a:r>
            <a:endParaRPr lang="en-US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21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"/>
          <p:cNvGrpSpPr>
            <a:grpSpLocks/>
          </p:cNvGrpSpPr>
          <p:nvPr/>
        </p:nvGrpSpPr>
        <p:grpSpPr bwMode="auto">
          <a:xfrm>
            <a:off x="107950" y="188975"/>
            <a:ext cx="8893175" cy="1079785"/>
            <a:chOff x="107950" y="80963"/>
            <a:chExt cx="8893175" cy="1079785"/>
          </a:xfrm>
        </p:grpSpPr>
        <p:sp>
          <p:nvSpPr>
            <p:cNvPr id="4" name="Rectangle 3"/>
            <p:cNvSpPr/>
            <p:nvPr/>
          </p:nvSpPr>
          <p:spPr>
            <a:xfrm>
              <a:off x="8316913" y="334963"/>
              <a:ext cx="409575" cy="30797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outerShdw blurRad="50800" dist="38100" dir="18900000" algn="bl" rotWithShape="0">
                <a:srgbClr val="FF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502650" y="158750"/>
              <a:ext cx="352425" cy="32543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18900000" algn="bl" rotWithShape="0">
                <a:srgbClr val="92D05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726488" y="80963"/>
              <a:ext cx="274637" cy="254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18900000" algn="bl" rotWithShape="0">
                <a:srgbClr val="FFFF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>
                <a:solidFill>
                  <a:schemeClr val="bg1"/>
                </a:solidFill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07950" y="1160748"/>
              <a:ext cx="8891588" cy="0"/>
            </a:xfrm>
            <a:prstGeom prst="line">
              <a:avLst/>
            </a:prstGeom>
            <a:ln cmpd="sng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2"/>
          <p:cNvSpPr txBox="1">
            <a:spLocks/>
          </p:cNvSpPr>
          <p:nvPr/>
        </p:nvSpPr>
        <p:spPr>
          <a:xfrm>
            <a:off x="3943350" y="1898650"/>
            <a:ext cx="4749800" cy="1854200"/>
          </a:xfrm>
          <a:prstGeom prst="rect">
            <a:avLst/>
          </a:prstGeo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endParaRPr lang="en-AU" sz="3200" dirty="0" smtClean="0">
              <a:solidFill>
                <a:schemeClr val="bg1"/>
              </a:solidFill>
            </a:endParaRPr>
          </a:p>
        </p:txBody>
      </p:sp>
      <p:pic>
        <p:nvPicPr>
          <p:cNvPr id="14" name="Picture 5" descr="G:\policy and corporate services\policy and planning\policy planning and research\ict\Internet &amp; intranet managed by Lusciol Motamota\intranet-server-file\tiser\20110719\images\crest-lar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69850"/>
            <a:ext cx="1535585" cy="112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 bwMode="auto">
          <a:xfrm>
            <a:off x="827584" y="2956161"/>
            <a:ext cx="7200925" cy="796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Thank you</a:t>
            </a:r>
            <a:endParaRPr lang="en-AU" sz="4400" dirty="0">
              <a:solidFill>
                <a:schemeClr val="bg1"/>
              </a:solidFill>
            </a:endParaRPr>
          </a:p>
        </p:txBody>
      </p:sp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5544108" y="827420"/>
            <a:ext cx="32409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dirty="0" smtClean="0">
                <a:solidFill>
                  <a:schemeClr val="bg1"/>
                </a:solidFill>
              </a:rPr>
              <a:t>Department of Education</a:t>
            </a:r>
            <a:endParaRPr lang="en-AU" altLang="en-US" dirty="0">
              <a:solidFill>
                <a:schemeClr val="bg1"/>
              </a:solidFill>
            </a:endParaRPr>
          </a:p>
        </p:txBody>
      </p:sp>
      <p:sp>
        <p:nvSpPr>
          <p:cNvPr id="15" name="Footer Placeholder 26"/>
          <p:cNvSpPr txBox="1">
            <a:spLocks/>
          </p:cNvSpPr>
          <p:nvPr/>
        </p:nvSpPr>
        <p:spPr bwMode="auto">
          <a:xfrm>
            <a:off x="107950" y="6561138"/>
            <a:ext cx="903605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1000" dirty="0" smtClean="0">
                <a:solidFill>
                  <a:schemeClr val="bg1"/>
                </a:solidFill>
              </a:rPr>
              <a:t>Digital Transformation Summit 2024 </a:t>
            </a:r>
            <a:r>
              <a:rPr lang="en-AU" altLang="en-US" sz="1000" dirty="0">
                <a:solidFill>
                  <a:schemeClr val="bg1"/>
                </a:solidFill>
              </a:rPr>
              <a:t>		                                          </a:t>
            </a:r>
            <a:r>
              <a:rPr lang="en-AU" altLang="en-US" sz="1000" dirty="0" smtClean="0">
                <a:solidFill>
                  <a:schemeClr val="bg1"/>
                </a:solidFill>
              </a:rPr>
              <a:t>                                                 Department </a:t>
            </a:r>
            <a:r>
              <a:rPr lang="en-AU" altLang="en-US" sz="1000" dirty="0">
                <a:solidFill>
                  <a:schemeClr val="bg1"/>
                </a:solidFill>
              </a:rPr>
              <a:t>of Education </a:t>
            </a:r>
            <a:r>
              <a:rPr lang="en-AU" altLang="en-US" sz="1000" dirty="0" smtClean="0">
                <a:solidFill>
                  <a:schemeClr val="bg1"/>
                </a:solidFill>
              </a:rPr>
              <a:t>2024</a:t>
            </a:r>
            <a:endParaRPr lang="en-US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34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21811</TotalTime>
  <Words>204</Words>
  <Application>Microsoft Office PowerPoint</Application>
  <PresentationFormat>On-screen Show (4:3)</PresentationFormat>
  <Paragraphs>61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Wingdings</vt:lpstr>
      <vt:lpstr>Perspective</vt:lpstr>
      <vt:lpstr>Digital Transformation Summit 2024  1st – 3rd October  Department of Education DIGITAL INTERVENTIONS TPODARUA - ICTD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Subtle Waves Template</dc:title>
  <dc:creator>Presentation Magazine</dc:creator>
  <cp:lastModifiedBy>Thomas Podarua</cp:lastModifiedBy>
  <cp:revision>803</cp:revision>
  <cp:lastPrinted>2014-07-26T06:28:17Z</cp:lastPrinted>
  <dcterms:modified xsi:type="dcterms:W3CDTF">2024-10-02T17:27:48Z</dcterms:modified>
</cp:coreProperties>
</file>