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2" r:id="rId3"/>
    <p:sldId id="265" r:id="rId4"/>
    <p:sldId id="256" r:id="rId5"/>
    <p:sldId id="280" r:id="rId6"/>
    <p:sldId id="281" r:id="rId7"/>
    <p:sldId id="268" r:id="rId8"/>
    <p:sldId id="269" r:id="rId9"/>
    <p:sldId id="270" r:id="rId10"/>
    <p:sldId id="271" r:id="rId11"/>
    <p:sldId id="272" r:id="rId12"/>
    <p:sldId id="273" r:id="rId13"/>
    <p:sldId id="274" r:id="rId14"/>
    <p:sldId id="257" r:id="rId15"/>
    <p:sldId id="259" r:id="rId16"/>
    <p:sldId id="260" r:id="rId17"/>
    <p:sldId id="258" r:id="rId18"/>
    <p:sldId id="267" r:id="rId19"/>
    <p:sldId id="279" r:id="rId20"/>
    <p:sldId id="266" r:id="rId21"/>
    <p:sldId id="277" r:id="rId22"/>
    <p:sldId id="275" r:id="rId23"/>
    <p:sldId id="276" r:id="rId24"/>
  </p:sldIdLst>
  <p:sldSz cx="12192000" cy="6858000"/>
  <p:notesSz cx="6858000" cy="9144000"/>
  <p:defaultText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52" autoAdjust="0"/>
    <p:restoredTop sz="94660"/>
  </p:normalViewPr>
  <p:slideViewPr>
    <p:cSldViewPr snapToGrid="0">
      <p:cViewPr varScale="1">
        <p:scale>
          <a:sx n="151" d="100"/>
          <a:sy n="151" d="100"/>
        </p:scale>
        <p:origin x="192"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1F2B-90D0-FA30-586F-003A4A4591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G"/>
          </a:p>
        </p:txBody>
      </p:sp>
      <p:sp>
        <p:nvSpPr>
          <p:cNvPr id="3" name="Subtitle 2">
            <a:extLst>
              <a:ext uri="{FF2B5EF4-FFF2-40B4-BE49-F238E27FC236}">
                <a16:creationId xmlns:a16="http://schemas.microsoft.com/office/drawing/2014/main" id="{1DE998F0-0B4D-A733-1F16-020DF06641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G"/>
          </a:p>
        </p:txBody>
      </p:sp>
      <p:sp>
        <p:nvSpPr>
          <p:cNvPr id="4" name="Date Placeholder 3">
            <a:extLst>
              <a:ext uri="{FF2B5EF4-FFF2-40B4-BE49-F238E27FC236}">
                <a16:creationId xmlns:a16="http://schemas.microsoft.com/office/drawing/2014/main" id="{E7DBB919-59E7-1DB3-DF38-A34A17920493}"/>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5" name="Footer Placeholder 4">
            <a:extLst>
              <a:ext uri="{FF2B5EF4-FFF2-40B4-BE49-F238E27FC236}">
                <a16:creationId xmlns:a16="http://schemas.microsoft.com/office/drawing/2014/main" id="{9549A598-4180-FF6E-70F5-FB965F1C3AFD}"/>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9DAF3CD2-3C4A-6622-4EFB-B011B49D0AAA}"/>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547899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47539-166D-E0F2-38DB-B8F2E5F263D5}"/>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A359CCB5-7818-82E4-9D7E-EDB9968801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4CA9B02B-9FDD-4A7A-7389-BB2ABA3D8B30}"/>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5" name="Footer Placeholder 4">
            <a:extLst>
              <a:ext uri="{FF2B5EF4-FFF2-40B4-BE49-F238E27FC236}">
                <a16:creationId xmlns:a16="http://schemas.microsoft.com/office/drawing/2014/main" id="{29012DED-9FB7-2EF7-2712-14B3860311F6}"/>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41177C44-5F52-08E3-8543-390268A9B77A}"/>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50317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CD88-EB91-6691-F899-41190D4881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G"/>
          </a:p>
        </p:txBody>
      </p:sp>
      <p:sp>
        <p:nvSpPr>
          <p:cNvPr id="3" name="Text Placeholder 2">
            <a:extLst>
              <a:ext uri="{FF2B5EF4-FFF2-40B4-BE49-F238E27FC236}">
                <a16:creationId xmlns:a16="http://schemas.microsoft.com/office/drawing/2014/main" id="{37E8B897-F44F-4194-7792-8F7989ABD2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4692A9-5DDC-47CF-9D51-B1FA97C21BB9}"/>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5" name="Footer Placeholder 4">
            <a:extLst>
              <a:ext uri="{FF2B5EF4-FFF2-40B4-BE49-F238E27FC236}">
                <a16:creationId xmlns:a16="http://schemas.microsoft.com/office/drawing/2014/main" id="{244AA543-94BA-3EBB-E241-CDBC4140EF14}"/>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06F1141C-D270-12F3-1F98-BCE865FEC7A7}"/>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1796661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39F01-2559-6C95-23C5-EAD5328C38AB}"/>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9CF264B6-81F4-1C43-2473-328B44488D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Content Placeholder 3">
            <a:extLst>
              <a:ext uri="{FF2B5EF4-FFF2-40B4-BE49-F238E27FC236}">
                <a16:creationId xmlns:a16="http://schemas.microsoft.com/office/drawing/2014/main" id="{AF49E30B-417B-6337-E242-A5E3F9D397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Date Placeholder 4">
            <a:extLst>
              <a:ext uri="{FF2B5EF4-FFF2-40B4-BE49-F238E27FC236}">
                <a16:creationId xmlns:a16="http://schemas.microsoft.com/office/drawing/2014/main" id="{3F4A61B9-8548-A774-D883-034E402A23A7}"/>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6" name="Footer Placeholder 5">
            <a:extLst>
              <a:ext uri="{FF2B5EF4-FFF2-40B4-BE49-F238E27FC236}">
                <a16:creationId xmlns:a16="http://schemas.microsoft.com/office/drawing/2014/main" id="{1CCA7931-1ED7-BC32-B3E2-4B5509AA1F83}"/>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2D4FECD9-2D5F-9114-5C66-9EF5367BCAFF}"/>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2942448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35C6C-F5B8-F19F-4A47-929B45B3F32E}"/>
              </a:ext>
            </a:extLst>
          </p:cNvPr>
          <p:cNvSpPr>
            <a:spLocks noGrp="1"/>
          </p:cNvSpPr>
          <p:nvPr>
            <p:ph type="title"/>
          </p:nvPr>
        </p:nvSpPr>
        <p:spPr>
          <a:xfrm>
            <a:off x="839788" y="365125"/>
            <a:ext cx="10515600" cy="1325563"/>
          </a:xfrm>
        </p:spPr>
        <p:txBody>
          <a:bodyPr/>
          <a:lstStyle/>
          <a:p>
            <a:r>
              <a:rPr lang="en-US"/>
              <a:t>Click to edit Master title style</a:t>
            </a:r>
            <a:endParaRPr lang="en-PG"/>
          </a:p>
        </p:txBody>
      </p:sp>
      <p:sp>
        <p:nvSpPr>
          <p:cNvPr id="3" name="Text Placeholder 2">
            <a:extLst>
              <a:ext uri="{FF2B5EF4-FFF2-40B4-BE49-F238E27FC236}">
                <a16:creationId xmlns:a16="http://schemas.microsoft.com/office/drawing/2014/main" id="{F6DA60A0-DFAF-BBE7-09E5-6C7FA07354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F791E5-ADA6-664F-9802-B682AAEF91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Text Placeholder 4">
            <a:extLst>
              <a:ext uri="{FF2B5EF4-FFF2-40B4-BE49-F238E27FC236}">
                <a16:creationId xmlns:a16="http://schemas.microsoft.com/office/drawing/2014/main" id="{51B54373-A073-96D9-85CD-CA5851FAC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636EC8-44BD-297B-DEBF-86621C8F97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7" name="Date Placeholder 6">
            <a:extLst>
              <a:ext uri="{FF2B5EF4-FFF2-40B4-BE49-F238E27FC236}">
                <a16:creationId xmlns:a16="http://schemas.microsoft.com/office/drawing/2014/main" id="{02646AE6-0D3C-7AB9-0A74-D670AF786055}"/>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8" name="Footer Placeholder 7">
            <a:extLst>
              <a:ext uri="{FF2B5EF4-FFF2-40B4-BE49-F238E27FC236}">
                <a16:creationId xmlns:a16="http://schemas.microsoft.com/office/drawing/2014/main" id="{E4D770D8-8F25-6DAA-A37A-BDC34BD80F58}"/>
              </a:ext>
            </a:extLst>
          </p:cNvPr>
          <p:cNvSpPr>
            <a:spLocks noGrp="1"/>
          </p:cNvSpPr>
          <p:nvPr>
            <p:ph type="ftr" sz="quarter" idx="11"/>
          </p:nvPr>
        </p:nvSpPr>
        <p:spPr/>
        <p:txBody>
          <a:bodyPr/>
          <a:lstStyle/>
          <a:p>
            <a:endParaRPr lang="en-PG"/>
          </a:p>
        </p:txBody>
      </p:sp>
      <p:sp>
        <p:nvSpPr>
          <p:cNvPr id="9" name="Slide Number Placeholder 8">
            <a:extLst>
              <a:ext uri="{FF2B5EF4-FFF2-40B4-BE49-F238E27FC236}">
                <a16:creationId xmlns:a16="http://schemas.microsoft.com/office/drawing/2014/main" id="{1F800606-A142-123B-B751-EB7B4F52B8A8}"/>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399015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06320-3F4E-2931-2935-163A187DF401}"/>
              </a:ext>
            </a:extLst>
          </p:cNvPr>
          <p:cNvSpPr>
            <a:spLocks noGrp="1"/>
          </p:cNvSpPr>
          <p:nvPr>
            <p:ph type="title"/>
          </p:nvPr>
        </p:nvSpPr>
        <p:spPr/>
        <p:txBody>
          <a:bodyPr/>
          <a:lstStyle/>
          <a:p>
            <a:r>
              <a:rPr lang="en-US"/>
              <a:t>Click to edit Master title style</a:t>
            </a:r>
            <a:endParaRPr lang="en-PG"/>
          </a:p>
        </p:txBody>
      </p:sp>
      <p:sp>
        <p:nvSpPr>
          <p:cNvPr id="3" name="Date Placeholder 2">
            <a:extLst>
              <a:ext uri="{FF2B5EF4-FFF2-40B4-BE49-F238E27FC236}">
                <a16:creationId xmlns:a16="http://schemas.microsoft.com/office/drawing/2014/main" id="{E0DFFA24-00DC-D932-25C6-9CB11936F9F0}"/>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4" name="Footer Placeholder 3">
            <a:extLst>
              <a:ext uri="{FF2B5EF4-FFF2-40B4-BE49-F238E27FC236}">
                <a16:creationId xmlns:a16="http://schemas.microsoft.com/office/drawing/2014/main" id="{79148319-3BED-6101-F98E-ABF8B03ED44F}"/>
              </a:ext>
            </a:extLst>
          </p:cNvPr>
          <p:cNvSpPr>
            <a:spLocks noGrp="1"/>
          </p:cNvSpPr>
          <p:nvPr>
            <p:ph type="ftr" sz="quarter" idx="11"/>
          </p:nvPr>
        </p:nvSpPr>
        <p:spPr/>
        <p:txBody>
          <a:bodyPr/>
          <a:lstStyle/>
          <a:p>
            <a:endParaRPr lang="en-PG"/>
          </a:p>
        </p:txBody>
      </p:sp>
      <p:sp>
        <p:nvSpPr>
          <p:cNvPr id="5" name="Slide Number Placeholder 4">
            <a:extLst>
              <a:ext uri="{FF2B5EF4-FFF2-40B4-BE49-F238E27FC236}">
                <a16:creationId xmlns:a16="http://schemas.microsoft.com/office/drawing/2014/main" id="{9FEBCD5E-A41B-5993-2ABA-39B6AABA87C9}"/>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1286645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44CAC6-C8B2-28DF-5011-0AC0FE0669C6}"/>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3" name="Footer Placeholder 2">
            <a:extLst>
              <a:ext uri="{FF2B5EF4-FFF2-40B4-BE49-F238E27FC236}">
                <a16:creationId xmlns:a16="http://schemas.microsoft.com/office/drawing/2014/main" id="{DEA28ACC-C737-53C6-673D-3E75EA391971}"/>
              </a:ext>
            </a:extLst>
          </p:cNvPr>
          <p:cNvSpPr>
            <a:spLocks noGrp="1"/>
          </p:cNvSpPr>
          <p:nvPr>
            <p:ph type="ftr" sz="quarter" idx="11"/>
          </p:nvPr>
        </p:nvSpPr>
        <p:spPr/>
        <p:txBody>
          <a:bodyPr/>
          <a:lstStyle/>
          <a:p>
            <a:endParaRPr lang="en-PG"/>
          </a:p>
        </p:txBody>
      </p:sp>
      <p:sp>
        <p:nvSpPr>
          <p:cNvPr id="4" name="Slide Number Placeholder 3">
            <a:extLst>
              <a:ext uri="{FF2B5EF4-FFF2-40B4-BE49-F238E27FC236}">
                <a16:creationId xmlns:a16="http://schemas.microsoft.com/office/drawing/2014/main" id="{AD42EABF-6FFC-A277-39E0-E7DDE6D5B174}"/>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3359945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35566-C57B-4515-B376-92EF60D887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Content Placeholder 2">
            <a:extLst>
              <a:ext uri="{FF2B5EF4-FFF2-40B4-BE49-F238E27FC236}">
                <a16:creationId xmlns:a16="http://schemas.microsoft.com/office/drawing/2014/main" id="{E59180EE-006F-4021-BC48-37590CD0C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Text Placeholder 3">
            <a:extLst>
              <a:ext uri="{FF2B5EF4-FFF2-40B4-BE49-F238E27FC236}">
                <a16:creationId xmlns:a16="http://schemas.microsoft.com/office/drawing/2014/main" id="{159421D1-B44F-83FA-0067-2784878965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191DF5-4E07-A35E-8E16-DF6F60356D11}"/>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6" name="Footer Placeholder 5">
            <a:extLst>
              <a:ext uri="{FF2B5EF4-FFF2-40B4-BE49-F238E27FC236}">
                <a16:creationId xmlns:a16="http://schemas.microsoft.com/office/drawing/2014/main" id="{C3ECCE37-3FEF-DFF6-2A46-6369E1A7C4C8}"/>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9D44F84B-A2DD-165D-2B3C-CBAA2BC42EC4}"/>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3912975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24DE4-E60B-825D-6FAB-0E200A560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Picture Placeholder 2">
            <a:extLst>
              <a:ext uri="{FF2B5EF4-FFF2-40B4-BE49-F238E27FC236}">
                <a16:creationId xmlns:a16="http://schemas.microsoft.com/office/drawing/2014/main" id="{59797F8A-F366-A346-1852-F93CED7EA7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G"/>
          </a:p>
        </p:txBody>
      </p:sp>
      <p:sp>
        <p:nvSpPr>
          <p:cNvPr id="4" name="Text Placeholder 3">
            <a:extLst>
              <a:ext uri="{FF2B5EF4-FFF2-40B4-BE49-F238E27FC236}">
                <a16:creationId xmlns:a16="http://schemas.microsoft.com/office/drawing/2014/main" id="{5C31DBC1-1E59-7E73-E3C3-F5149C05B3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0E8D03-7DA8-F936-C228-060C7EAA8437}"/>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6" name="Footer Placeholder 5">
            <a:extLst>
              <a:ext uri="{FF2B5EF4-FFF2-40B4-BE49-F238E27FC236}">
                <a16:creationId xmlns:a16="http://schemas.microsoft.com/office/drawing/2014/main" id="{311ED694-3E97-40A7-0DC3-82BC4866CCEC}"/>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6F177551-E06F-7FF3-31FA-9B8C546A0E0A}"/>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4154966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A84CB-8B37-87E0-08AB-1EC46816191D}"/>
              </a:ext>
            </a:extLst>
          </p:cNvPr>
          <p:cNvSpPr>
            <a:spLocks noGrp="1"/>
          </p:cNvSpPr>
          <p:nvPr>
            <p:ph type="title"/>
          </p:nvPr>
        </p:nvSpPr>
        <p:spPr/>
        <p:txBody>
          <a:bodyPr/>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403EFB01-245D-187E-B351-C5C8B99A09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F4729F2A-91BB-5B47-34C3-2B3B107255F3}"/>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5" name="Footer Placeholder 4">
            <a:extLst>
              <a:ext uri="{FF2B5EF4-FFF2-40B4-BE49-F238E27FC236}">
                <a16:creationId xmlns:a16="http://schemas.microsoft.com/office/drawing/2014/main" id="{DC406F54-8D7C-CEDE-D944-A87ABC5FC1AF}"/>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627BC68D-5D3F-6A7D-AA94-81F8370AE34F}"/>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3348297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C111A6-0CB5-07E3-884C-72CC3244A20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6F5A7344-3B54-5B8F-A02A-9A05286ABE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C5E569A7-E280-4486-C8F6-E0C526242703}"/>
              </a:ext>
            </a:extLst>
          </p:cNvPr>
          <p:cNvSpPr>
            <a:spLocks noGrp="1"/>
          </p:cNvSpPr>
          <p:nvPr>
            <p:ph type="dt" sz="half" idx="10"/>
          </p:nvPr>
        </p:nvSpPr>
        <p:spPr/>
        <p:txBody>
          <a:bodyPr/>
          <a:lstStyle/>
          <a:p>
            <a:fld id="{03BA063D-D7C4-4F24-B8BF-3667E1152384}" type="datetimeFigureOut">
              <a:rPr lang="en-PG" smtClean="0"/>
              <a:t>03/10/2024</a:t>
            </a:fld>
            <a:endParaRPr lang="en-PG"/>
          </a:p>
        </p:txBody>
      </p:sp>
      <p:sp>
        <p:nvSpPr>
          <p:cNvPr id="5" name="Footer Placeholder 4">
            <a:extLst>
              <a:ext uri="{FF2B5EF4-FFF2-40B4-BE49-F238E27FC236}">
                <a16:creationId xmlns:a16="http://schemas.microsoft.com/office/drawing/2014/main" id="{58CAAE29-9AC1-8EB6-01CF-D08AAEC5CA32}"/>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E6E9AD89-E52D-F6E1-8054-F6A51FE61FD8}"/>
              </a:ext>
            </a:extLst>
          </p:cNvPr>
          <p:cNvSpPr>
            <a:spLocks noGrp="1"/>
          </p:cNvSpPr>
          <p:nvPr>
            <p:ph type="sldNum" sz="quarter" idx="12"/>
          </p:nvPr>
        </p:nvSpPr>
        <p:spPr/>
        <p:txBody>
          <a:bodyPr/>
          <a:lstStyle/>
          <a:p>
            <a:fld id="{A7C90AFF-5840-4707-9830-5267C5B0CD89}" type="slidenum">
              <a:rPr lang="en-PG" smtClean="0"/>
              <a:t>‹#›</a:t>
            </a:fld>
            <a:endParaRPr lang="en-PG"/>
          </a:p>
        </p:txBody>
      </p:sp>
    </p:spTree>
    <p:extLst>
      <p:ext uri="{BB962C8B-B14F-4D97-AF65-F5344CB8AC3E}">
        <p14:creationId xmlns:p14="http://schemas.microsoft.com/office/powerpoint/2010/main" val="1604872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44D76-A947-2664-975E-019E423F2A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G"/>
          </a:p>
        </p:txBody>
      </p:sp>
      <p:sp>
        <p:nvSpPr>
          <p:cNvPr id="3" name="Text Placeholder 2">
            <a:extLst>
              <a:ext uri="{FF2B5EF4-FFF2-40B4-BE49-F238E27FC236}">
                <a16:creationId xmlns:a16="http://schemas.microsoft.com/office/drawing/2014/main" id="{DE6319AE-1427-61F0-52B1-0C8103D10A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B982F386-4A36-0248-A543-66E042EEC4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BA063D-D7C4-4F24-B8BF-3667E1152384}" type="datetimeFigureOut">
              <a:rPr lang="en-PG" smtClean="0"/>
              <a:t>03/10/2024</a:t>
            </a:fld>
            <a:endParaRPr lang="en-PG"/>
          </a:p>
        </p:txBody>
      </p:sp>
      <p:sp>
        <p:nvSpPr>
          <p:cNvPr id="5" name="Footer Placeholder 4">
            <a:extLst>
              <a:ext uri="{FF2B5EF4-FFF2-40B4-BE49-F238E27FC236}">
                <a16:creationId xmlns:a16="http://schemas.microsoft.com/office/drawing/2014/main" id="{D83C9F96-F718-5B9F-2413-AAB8801487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G"/>
          </a:p>
        </p:txBody>
      </p:sp>
      <p:sp>
        <p:nvSpPr>
          <p:cNvPr id="6" name="Slide Number Placeholder 5">
            <a:extLst>
              <a:ext uri="{FF2B5EF4-FFF2-40B4-BE49-F238E27FC236}">
                <a16:creationId xmlns:a16="http://schemas.microsoft.com/office/drawing/2014/main" id="{E5403A54-A770-C25F-6A06-3E0C69FCB5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0AFF-5840-4707-9830-5267C5B0CD89}" type="slidenum">
              <a:rPr lang="en-PG" smtClean="0"/>
              <a:t>‹#›</a:t>
            </a:fld>
            <a:endParaRPr lang="en-PG"/>
          </a:p>
        </p:txBody>
      </p:sp>
    </p:spTree>
    <p:extLst>
      <p:ext uri="{BB962C8B-B14F-4D97-AF65-F5344CB8AC3E}">
        <p14:creationId xmlns:p14="http://schemas.microsoft.com/office/powerpoint/2010/main" val="3757249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3E6F18-E8A9-B6A1-B942-7EF33F672E54}"/>
              </a:ext>
            </a:extLst>
          </p:cNvPr>
          <p:cNvPicPr>
            <a:picLocks noChangeAspect="1"/>
          </p:cNvPicPr>
          <p:nvPr/>
        </p:nvPicPr>
        <p:blipFill>
          <a:blip r:embed="rId2"/>
          <a:stretch>
            <a:fillRect/>
          </a:stretch>
        </p:blipFill>
        <p:spPr>
          <a:xfrm>
            <a:off x="0" y="25484"/>
            <a:ext cx="12192000" cy="6807032"/>
          </a:xfrm>
          <a:prstGeom prst="rect">
            <a:avLst/>
          </a:prstGeom>
        </p:spPr>
      </p:pic>
    </p:spTree>
    <p:extLst>
      <p:ext uri="{BB962C8B-B14F-4D97-AF65-F5344CB8AC3E}">
        <p14:creationId xmlns:p14="http://schemas.microsoft.com/office/powerpoint/2010/main" val="3187128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DF379D-C86D-BFE1-5656-729F5CA1F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868" y="1500077"/>
            <a:ext cx="5192964" cy="2408237"/>
          </a:xfrm>
          <a:prstGeom prst="rect">
            <a:avLst/>
          </a:prstGeom>
        </p:spPr>
      </p:pic>
      <p:sp>
        <p:nvSpPr>
          <p:cNvPr id="5" name="TextBox 4">
            <a:extLst>
              <a:ext uri="{FF2B5EF4-FFF2-40B4-BE49-F238E27FC236}">
                <a16:creationId xmlns:a16="http://schemas.microsoft.com/office/drawing/2014/main" id="{2E1C288A-E40F-0E39-15F9-1CC4D68696F6}"/>
              </a:ext>
            </a:extLst>
          </p:cNvPr>
          <p:cNvSpPr txBox="1"/>
          <p:nvPr/>
        </p:nvSpPr>
        <p:spPr>
          <a:xfrm>
            <a:off x="736600" y="5760979"/>
            <a:ext cx="6096000" cy="369332"/>
          </a:xfrm>
          <a:prstGeom prst="rect">
            <a:avLst/>
          </a:prstGeom>
          <a:noFill/>
        </p:spPr>
        <p:txBody>
          <a:bodyPr wrap="square">
            <a:spAutoFit/>
          </a:bodyPr>
          <a:lstStyle/>
          <a:p>
            <a:r>
              <a:rPr lang="en-US" dirty="0"/>
              <a:t>https://www.worldstopexports.com/chocolate-exporters/</a:t>
            </a:r>
            <a:endParaRPr lang="en-PG" dirty="0"/>
          </a:p>
        </p:txBody>
      </p:sp>
      <p:sp>
        <p:nvSpPr>
          <p:cNvPr id="8" name="Rectangle 7">
            <a:extLst>
              <a:ext uri="{FF2B5EF4-FFF2-40B4-BE49-F238E27FC236}">
                <a16:creationId xmlns:a16="http://schemas.microsoft.com/office/drawing/2014/main" id="{E840F14A-6BEA-6ECA-1EB2-4988DF058CA0}"/>
              </a:ext>
            </a:extLst>
          </p:cNvPr>
          <p:cNvSpPr/>
          <p:nvPr/>
        </p:nvSpPr>
        <p:spPr>
          <a:xfrm>
            <a:off x="3149600" y="2139950"/>
            <a:ext cx="317500" cy="2857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9" name="Picture 8">
            <a:extLst>
              <a:ext uri="{FF2B5EF4-FFF2-40B4-BE49-F238E27FC236}">
                <a16:creationId xmlns:a16="http://schemas.microsoft.com/office/drawing/2014/main" id="{A47B20E1-915E-2BFE-B48B-028E5E0AC961}"/>
              </a:ext>
            </a:extLst>
          </p:cNvPr>
          <p:cNvPicPr>
            <a:picLocks noChangeAspect="1"/>
          </p:cNvPicPr>
          <p:nvPr/>
        </p:nvPicPr>
        <p:blipFill>
          <a:blip r:embed="rId3">
            <a:alphaModFix amt="85000"/>
          </a:blip>
          <a:stretch>
            <a:fillRect/>
          </a:stretch>
        </p:blipFill>
        <p:spPr>
          <a:xfrm>
            <a:off x="7015818" y="1127740"/>
            <a:ext cx="5030297" cy="3977660"/>
          </a:xfrm>
          <a:prstGeom prst="rect">
            <a:avLst/>
          </a:prstGeom>
        </p:spPr>
      </p:pic>
    </p:spTree>
    <p:extLst>
      <p:ext uri="{BB962C8B-B14F-4D97-AF65-F5344CB8AC3E}">
        <p14:creationId xmlns:p14="http://schemas.microsoft.com/office/powerpoint/2010/main" val="428914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47BDE2-2638-C888-6B36-8D616D5FA7A1}"/>
              </a:ext>
            </a:extLst>
          </p:cNvPr>
          <p:cNvPicPr>
            <a:picLocks noChangeAspect="1"/>
          </p:cNvPicPr>
          <p:nvPr/>
        </p:nvPicPr>
        <p:blipFill>
          <a:blip r:embed="rId2"/>
          <a:stretch>
            <a:fillRect/>
          </a:stretch>
        </p:blipFill>
        <p:spPr>
          <a:xfrm>
            <a:off x="124295" y="0"/>
            <a:ext cx="11943410" cy="6858000"/>
          </a:xfrm>
          <a:prstGeom prst="rect">
            <a:avLst/>
          </a:prstGeom>
        </p:spPr>
      </p:pic>
    </p:spTree>
    <p:extLst>
      <p:ext uri="{BB962C8B-B14F-4D97-AF65-F5344CB8AC3E}">
        <p14:creationId xmlns:p14="http://schemas.microsoft.com/office/powerpoint/2010/main" val="3264635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6B84F4FE-DC8D-B230-D7C2-792339262FC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G"/>
          </a:p>
        </p:txBody>
      </p:sp>
      <p:sp>
        <p:nvSpPr>
          <p:cNvPr id="6" name="TextBox 5">
            <a:extLst>
              <a:ext uri="{FF2B5EF4-FFF2-40B4-BE49-F238E27FC236}">
                <a16:creationId xmlns:a16="http://schemas.microsoft.com/office/drawing/2014/main" id="{EAEBFFD6-011A-8673-107A-7089D7660D14}"/>
              </a:ext>
            </a:extLst>
          </p:cNvPr>
          <p:cNvSpPr txBox="1"/>
          <p:nvPr/>
        </p:nvSpPr>
        <p:spPr>
          <a:xfrm>
            <a:off x="1066800" y="1040884"/>
            <a:ext cx="6096000" cy="769441"/>
          </a:xfrm>
          <a:prstGeom prst="rect">
            <a:avLst/>
          </a:prstGeom>
          <a:noFill/>
        </p:spPr>
        <p:txBody>
          <a:bodyPr wrap="square">
            <a:spAutoFit/>
          </a:bodyPr>
          <a:lstStyle/>
          <a:p>
            <a:r>
              <a:rPr lang="en-US" sz="4400" b="1" dirty="0">
                <a:latin typeface="Arial Black" panose="020B0A04020102020204" pitchFamily="34" charset="0"/>
              </a:rPr>
              <a:t>DPLGA</a:t>
            </a:r>
          </a:p>
        </p:txBody>
      </p:sp>
      <p:sp>
        <p:nvSpPr>
          <p:cNvPr id="8" name="TextBox 7">
            <a:extLst>
              <a:ext uri="{FF2B5EF4-FFF2-40B4-BE49-F238E27FC236}">
                <a16:creationId xmlns:a16="http://schemas.microsoft.com/office/drawing/2014/main" id="{F73AB115-F32C-F428-40E7-A2056E0456E4}"/>
              </a:ext>
            </a:extLst>
          </p:cNvPr>
          <p:cNvSpPr txBox="1"/>
          <p:nvPr/>
        </p:nvSpPr>
        <p:spPr>
          <a:xfrm>
            <a:off x="914400" y="2025838"/>
            <a:ext cx="5530850" cy="3416320"/>
          </a:xfrm>
          <a:prstGeom prst="rect">
            <a:avLst/>
          </a:prstGeom>
          <a:noFill/>
        </p:spPr>
        <p:txBody>
          <a:bodyPr wrap="square">
            <a:spAutoFit/>
          </a:bodyPr>
          <a:lstStyle/>
          <a:p>
            <a:pPr marL="285750" indent="-285750">
              <a:buFont typeface="Wingdings" panose="05000000000000000000" pitchFamily="2" charset="2"/>
              <a:buChar char="Ø"/>
            </a:pPr>
            <a:r>
              <a:rPr lang="en-US" dirty="0">
                <a:latin typeface="Amiri" panose="00000500000000000000" pitchFamily="2" charset="-78"/>
                <a:ea typeface="Amiri" panose="00000500000000000000" pitchFamily="2" charset="-78"/>
                <a:cs typeface="Amiri" panose="00000500000000000000" pitchFamily="2" charset="-78"/>
              </a:rPr>
              <a:t>Central Coordinating Agency to all Sub-National Entities while providing the essential link between the three tiers of Government. </a:t>
            </a:r>
          </a:p>
          <a:p>
            <a:endParaRPr lang="en-US" dirty="0">
              <a:latin typeface="Amiri" panose="00000500000000000000" pitchFamily="2" charset="-78"/>
              <a:ea typeface="Amiri" panose="00000500000000000000" pitchFamily="2" charset="-78"/>
              <a:cs typeface="Amiri" panose="00000500000000000000" pitchFamily="2" charset="-78"/>
            </a:endParaRPr>
          </a:p>
          <a:p>
            <a:endParaRPr lang="en-US" dirty="0">
              <a:latin typeface="Amiri" panose="00000500000000000000" pitchFamily="2" charset="-78"/>
              <a:ea typeface="Amiri" panose="00000500000000000000" pitchFamily="2" charset="-78"/>
              <a:cs typeface="Amiri" panose="00000500000000000000" pitchFamily="2" charset="-78"/>
            </a:endParaRPr>
          </a:p>
          <a:p>
            <a:pPr marL="285750" indent="-285750">
              <a:buFont typeface="Wingdings" panose="05000000000000000000" pitchFamily="2" charset="2"/>
              <a:buChar char="Ø"/>
            </a:pPr>
            <a:r>
              <a:rPr lang="en-US" dirty="0">
                <a:latin typeface="Amiri" panose="00000500000000000000" pitchFamily="2" charset="-78"/>
                <a:ea typeface="Amiri" panose="00000500000000000000" pitchFamily="2" charset="-78"/>
                <a:cs typeface="Amiri" panose="00000500000000000000" pitchFamily="2" charset="-78"/>
              </a:rPr>
              <a:t>Mandated under the Organic Law on Provincial and Local Level Government (OLPLLG) and other enabling Legislations</a:t>
            </a:r>
          </a:p>
          <a:p>
            <a:endParaRPr lang="en-US" dirty="0">
              <a:latin typeface="Amiri" panose="00000500000000000000" pitchFamily="2" charset="-78"/>
              <a:ea typeface="Amiri" panose="00000500000000000000" pitchFamily="2" charset="-78"/>
              <a:cs typeface="Amiri" panose="00000500000000000000" pitchFamily="2" charset="-78"/>
            </a:endParaRPr>
          </a:p>
          <a:p>
            <a:pPr marL="285750" indent="-285750">
              <a:buFont typeface="Wingdings" panose="05000000000000000000" pitchFamily="2" charset="2"/>
              <a:buChar char="Ø"/>
            </a:pPr>
            <a:endParaRPr lang="en-US" dirty="0">
              <a:latin typeface="Amiri" panose="00000500000000000000" pitchFamily="2" charset="-78"/>
              <a:ea typeface="Amiri" panose="00000500000000000000" pitchFamily="2" charset="-78"/>
              <a:cs typeface="Amiri" panose="00000500000000000000" pitchFamily="2" charset="-78"/>
            </a:endParaRPr>
          </a:p>
          <a:p>
            <a:pPr marL="285750" indent="-285750">
              <a:buFont typeface="Wingdings" panose="05000000000000000000" pitchFamily="2" charset="2"/>
              <a:buChar char="Ø"/>
            </a:pPr>
            <a:r>
              <a:rPr lang="en-US" dirty="0">
                <a:latin typeface="Amiri" panose="00000500000000000000" pitchFamily="2" charset="-78"/>
                <a:ea typeface="Amiri" panose="00000500000000000000" pitchFamily="2" charset="-78"/>
                <a:cs typeface="Amiri" panose="00000500000000000000" pitchFamily="2" charset="-78"/>
              </a:rPr>
              <a:t>One of the few Departments that implements an Organic Law as its PRIMARY LEGISLATION</a:t>
            </a:r>
          </a:p>
        </p:txBody>
      </p:sp>
      <p:pic>
        <p:nvPicPr>
          <p:cNvPr id="3" name="Picture 2">
            <a:extLst>
              <a:ext uri="{FF2B5EF4-FFF2-40B4-BE49-F238E27FC236}">
                <a16:creationId xmlns:a16="http://schemas.microsoft.com/office/drawing/2014/main" id="{61701BA0-4A47-1587-F137-08F46D2DC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0" y="228601"/>
            <a:ext cx="5222046" cy="6453364"/>
          </a:xfrm>
          <a:prstGeom prst="rect">
            <a:avLst/>
          </a:prstGeom>
        </p:spPr>
      </p:pic>
    </p:spTree>
    <p:extLst>
      <p:ext uri="{BB962C8B-B14F-4D97-AF65-F5344CB8AC3E}">
        <p14:creationId xmlns:p14="http://schemas.microsoft.com/office/powerpoint/2010/main" val="626428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CBC107-C018-86FB-40BB-36F092E9B196}"/>
              </a:ext>
            </a:extLst>
          </p:cNvPr>
          <p:cNvPicPr>
            <a:picLocks noChangeAspect="1"/>
          </p:cNvPicPr>
          <p:nvPr/>
        </p:nvPicPr>
        <p:blipFill>
          <a:blip r:embed="rId2"/>
          <a:stretch>
            <a:fillRect/>
          </a:stretch>
        </p:blipFill>
        <p:spPr>
          <a:xfrm>
            <a:off x="63867" y="0"/>
            <a:ext cx="12064266" cy="6858000"/>
          </a:xfrm>
          <a:prstGeom prst="rect">
            <a:avLst/>
          </a:prstGeom>
        </p:spPr>
      </p:pic>
    </p:spTree>
    <p:extLst>
      <p:ext uri="{BB962C8B-B14F-4D97-AF65-F5344CB8AC3E}">
        <p14:creationId xmlns:p14="http://schemas.microsoft.com/office/powerpoint/2010/main" val="469681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A987B4-A64C-9FC7-3E69-66D0BE70904C}"/>
              </a:ext>
            </a:extLst>
          </p:cNvPr>
          <p:cNvPicPr>
            <a:picLocks noChangeAspect="1"/>
          </p:cNvPicPr>
          <p:nvPr/>
        </p:nvPicPr>
        <p:blipFill>
          <a:blip r:embed="rId2"/>
          <a:stretch>
            <a:fillRect/>
          </a:stretch>
        </p:blipFill>
        <p:spPr>
          <a:xfrm>
            <a:off x="0" y="7911"/>
            <a:ext cx="12192000" cy="6842177"/>
          </a:xfrm>
          <a:prstGeom prst="rect">
            <a:avLst/>
          </a:prstGeom>
        </p:spPr>
      </p:pic>
    </p:spTree>
    <p:extLst>
      <p:ext uri="{BB962C8B-B14F-4D97-AF65-F5344CB8AC3E}">
        <p14:creationId xmlns:p14="http://schemas.microsoft.com/office/powerpoint/2010/main" val="4293802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0E799A-EC03-FEAD-AF06-4E7876060343}"/>
              </a:ext>
            </a:extLst>
          </p:cNvPr>
          <p:cNvSpPr txBox="1"/>
          <p:nvPr/>
        </p:nvSpPr>
        <p:spPr>
          <a:xfrm>
            <a:off x="863600" y="1222445"/>
            <a:ext cx="8693150" cy="4524315"/>
          </a:xfrm>
          <a:prstGeom prst="rect">
            <a:avLst/>
          </a:prstGeom>
          <a:noFill/>
        </p:spPr>
        <p:txBody>
          <a:bodyPr wrap="square">
            <a:spAutoFit/>
          </a:bodyPr>
          <a:lstStyle/>
          <a:p>
            <a:pPr algn="l"/>
            <a:r>
              <a:rPr lang="en-US" sz="1800" b="1" i="0" u="none" strike="noStrike" baseline="0" dirty="0">
                <a:latin typeface="CenturySchoolbook-Bold"/>
              </a:rPr>
              <a:t>8. NATIONAL SECURITY COUNCIL.</a:t>
            </a:r>
          </a:p>
          <a:p>
            <a:pPr algn="l"/>
            <a:r>
              <a:rPr lang="en-US" sz="1800" b="0" i="0" u="none" strike="noStrike" baseline="0" dirty="0">
                <a:latin typeface="CenturySchoolbook"/>
              </a:rPr>
              <a:t>(1) The National Security Council established Section 3 of the </a:t>
            </a:r>
            <a:r>
              <a:rPr lang="en-US" sz="1800" b="0" i="1" u="none" strike="noStrike" baseline="0" dirty="0">
                <a:latin typeface="CenturySchoolbook-Italic"/>
              </a:rPr>
              <a:t>National Intelligence Organization Act 1984 </a:t>
            </a:r>
            <a:r>
              <a:rPr lang="en-US" sz="1800" b="0" i="0" u="none" strike="noStrike" baseline="0" dirty="0">
                <a:latin typeface="CenturySchoolbook"/>
              </a:rPr>
              <a:t>continues in establishment.</a:t>
            </a:r>
          </a:p>
          <a:p>
            <a:pPr algn="l"/>
            <a:r>
              <a:rPr lang="en-US" sz="1800" b="0" i="0" u="none" strike="noStrike" baseline="0" dirty="0">
                <a:latin typeface="CenturySchoolbook"/>
              </a:rPr>
              <a:t>(2) The Council shall consist of –</a:t>
            </a:r>
          </a:p>
          <a:p>
            <a:pPr algn="l"/>
            <a:r>
              <a:rPr lang="en-US" sz="1800" b="0" i="0" u="none" strike="noStrike" baseline="0" dirty="0">
                <a:latin typeface="CenturySchoolbook"/>
              </a:rPr>
              <a:t>(</a:t>
            </a:r>
            <a:r>
              <a:rPr lang="en-US" sz="1800" b="0" i="1" u="none" strike="noStrike" baseline="0" dirty="0">
                <a:latin typeface="CenturySchoolbook-Italic"/>
              </a:rPr>
              <a:t>a</a:t>
            </a:r>
            <a:r>
              <a:rPr lang="en-US" sz="1800" b="0" i="0" u="none" strike="noStrike" baseline="0" dirty="0">
                <a:latin typeface="CenturySchoolbook"/>
              </a:rPr>
              <a:t>) the Prime Minister, who shall be Chairman; and</a:t>
            </a:r>
          </a:p>
          <a:p>
            <a:pPr algn="l"/>
            <a:r>
              <a:rPr lang="en-US" sz="1800" b="0" i="0" u="none" strike="noStrike" baseline="0" dirty="0">
                <a:latin typeface="CenturySchoolbook"/>
              </a:rPr>
              <a:t>(</a:t>
            </a:r>
            <a:r>
              <a:rPr lang="en-US" sz="1800" b="0" i="1" u="none" strike="noStrike" baseline="0" dirty="0">
                <a:latin typeface="CenturySchoolbook-Italic"/>
              </a:rPr>
              <a:t>b</a:t>
            </a:r>
            <a:r>
              <a:rPr lang="en-US" sz="1800" b="0" i="0" u="none" strike="noStrike" baseline="0" dirty="0">
                <a:latin typeface="CenturySchoolbook"/>
              </a:rPr>
              <a:t>) the Deputy Prime Minister; and</a:t>
            </a:r>
          </a:p>
          <a:p>
            <a:pPr algn="l"/>
            <a:r>
              <a:rPr lang="en-US" sz="1800" b="0" i="0" u="none" strike="noStrike" baseline="0" dirty="0">
                <a:latin typeface="CenturySchoolbook"/>
              </a:rPr>
              <a:t>(</a:t>
            </a:r>
            <a:r>
              <a:rPr lang="en-US" sz="1800" b="0" i="1" u="none" strike="noStrike" baseline="0" dirty="0">
                <a:latin typeface="CenturySchoolbook-Italic"/>
              </a:rPr>
              <a:t>c</a:t>
            </a:r>
            <a:r>
              <a:rPr lang="en-US" sz="1800" b="0" i="0" u="none" strike="noStrike" baseline="0" dirty="0">
                <a:latin typeface="CenturySchoolbook"/>
              </a:rPr>
              <a:t>) the Minister responsible for </a:t>
            </a:r>
            <a:r>
              <a:rPr lang="en-US" sz="1800" b="0" i="0" u="none" strike="noStrike" baseline="0" dirty="0" err="1">
                <a:latin typeface="CenturySchoolbook"/>
              </a:rPr>
              <a:t>defence</a:t>
            </a:r>
            <a:r>
              <a:rPr lang="en-US" sz="1800" b="0" i="0" u="none" strike="noStrike" baseline="0" dirty="0">
                <a:latin typeface="CenturySchoolbook"/>
              </a:rPr>
              <a:t> matters; and</a:t>
            </a:r>
          </a:p>
          <a:p>
            <a:pPr algn="l"/>
            <a:r>
              <a:rPr lang="en-US" sz="1800" b="0" i="0" u="none" strike="noStrike" baseline="0" dirty="0">
                <a:latin typeface="CenturySchoolbook"/>
              </a:rPr>
              <a:t>(</a:t>
            </a:r>
            <a:r>
              <a:rPr lang="en-US" sz="1800" b="0" i="1" u="none" strike="noStrike" baseline="0" dirty="0">
                <a:latin typeface="CenturySchoolbook-Italic"/>
              </a:rPr>
              <a:t>d</a:t>
            </a:r>
            <a:r>
              <a:rPr lang="en-US" sz="1800" b="0" i="0" u="none" strike="noStrike" baseline="0" dirty="0">
                <a:latin typeface="CenturySchoolbook"/>
              </a:rPr>
              <a:t>) the Minister responsible for foreign affairs matters; and</a:t>
            </a:r>
          </a:p>
          <a:p>
            <a:pPr algn="l"/>
            <a:r>
              <a:rPr lang="en-US" sz="1800" b="1" i="0" u="none" strike="noStrike" baseline="0" dirty="0">
                <a:solidFill>
                  <a:srgbClr val="FF0000"/>
                </a:solidFill>
                <a:latin typeface="CenturySchoolbook"/>
              </a:rPr>
              <a:t>(</a:t>
            </a:r>
            <a:r>
              <a:rPr lang="en-US" sz="1800" b="1" i="1" u="none" strike="noStrike" baseline="0" dirty="0">
                <a:solidFill>
                  <a:srgbClr val="FF0000"/>
                </a:solidFill>
                <a:latin typeface="CenturySchoolbook-Italic"/>
              </a:rPr>
              <a:t>e</a:t>
            </a:r>
            <a:r>
              <a:rPr lang="en-US" sz="1800" b="1" i="0" u="none" strike="noStrike" baseline="0" dirty="0">
                <a:solidFill>
                  <a:srgbClr val="FF0000"/>
                </a:solidFill>
                <a:latin typeface="CenturySchoolbook"/>
              </a:rPr>
              <a:t>) the Minister responsible for provincial affairs matters; and</a:t>
            </a:r>
          </a:p>
          <a:p>
            <a:pPr algn="l"/>
            <a:r>
              <a:rPr lang="en-US" sz="1800" b="0" i="0" u="none" strike="noStrike" baseline="0" dirty="0">
                <a:latin typeface="CenturySchoolbook"/>
              </a:rPr>
              <a:t>(</a:t>
            </a:r>
            <a:r>
              <a:rPr lang="en-US" sz="1800" b="0" i="1" u="none" strike="noStrike" baseline="0" dirty="0">
                <a:latin typeface="CenturySchoolbook-Italic"/>
              </a:rPr>
              <a:t>f</a:t>
            </a:r>
            <a:r>
              <a:rPr lang="en-US" sz="1800" b="0" i="0" u="none" strike="noStrike" baseline="0" dirty="0">
                <a:latin typeface="CenturySchoolbook"/>
              </a:rPr>
              <a:t>) the Minister responsible for police matters; and</a:t>
            </a:r>
          </a:p>
          <a:p>
            <a:pPr algn="l"/>
            <a:r>
              <a:rPr lang="en-US" sz="1800" b="0" i="0" u="none" strike="noStrike" baseline="0" dirty="0">
                <a:latin typeface="CenturySchoolbook"/>
              </a:rPr>
              <a:t>(</a:t>
            </a:r>
            <a:r>
              <a:rPr lang="en-US" sz="1800" b="0" i="1" u="none" strike="noStrike" baseline="0" dirty="0">
                <a:latin typeface="CenturySchoolbook-Italic"/>
              </a:rPr>
              <a:t>g</a:t>
            </a:r>
            <a:r>
              <a:rPr lang="en-US" sz="1800" b="0" i="0" u="none" strike="noStrike" baseline="0" dirty="0">
                <a:latin typeface="CenturySchoolbook"/>
              </a:rPr>
              <a:t>) the Minister responsible for treasury matters.</a:t>
            </a:r>
          </a:p>
          <a:p>
            <a:pPr algn="l"/>
            <a:r>
              <a:rPr lang="en-US" sz="1800" b="0" i="0" u="none" strike="noStrike" baseline="0" dirty="0">
                <a:latin typeface="CenturySchoolbook"/>
              </a:rPr>
              <a:t>(3) The Chairman may co-opt such other Ministers to be members of the</a:t>
            </a:r>
          </a:p>
          <a:p>
            <a:pPr algn="l"/>
            <a:r>
              <a:rPr lang="en-US" sz="1800" b="0" i="0" u="none" strike="noStrike" baseline="0" dirty="0">
                <a:latin typeface="CenturySchoolbook"/>
              </a:rPr>
              <a:t>Council from time to time as he considers necessary.</a:t>
            </a:r>
          </a:p>
          <a:p>
            <a:pPr algn="l"/>
            <a:r>
              <a:rPr lang="en-US" sz="1800" b="0" i="0" u="none" strike="noStrike" baseline="0" dirty="0">
                <a:latin typeface="CenturySchoolbook"/>
              </a:rPr>
              <a:t>(4) Where the Council is considering an application for a warrant under Part</a:t>
            </a:r>
          </a:p>
          <a:p>
            <a:pPr algn="l"/>
            <a:r>
              <a:rPr lang="en-US" sz="1800" b="0" i="0" u="none" strike="noStrike" baseline="0" dirty="0">
                <a:latin typeface="CenturySchoolbook"/>
              </a:rPr>
              <a:t>VI of the </a:t>
            </a:r>
            <a:r>
              <a:rPr lang="en-US" sz="1800" b="0" i="1" u="none" strike="noStrike" baseline="0" dirty="0">
                <a:latin typeface="CenturySchoolbook-Italic"/>
              </a:rPr>
              <a:t>National Intelligence Organization Act 1984</a:t>
            </a:r>
            <a:r>
              <a:rPr lang="en-US" sz="1800" b="0" i="0" u="none" strike="noStrike" baseline="0" dirty="0">
                <a:latin typeface="CenturySchoolbook"/>
              </a:rPr>
              <a:t>, the Minister responsible for</a:t>
            </a:r>
          </a:p>
          <a:p>
            <a:pPr algn="l"/>
            <a:r>
              <a:rPr lang="en-US" sz="1800" b="0" i="0" u="none" strike="noStrike" baseline="0" dirty="0">
                <a:latin typeface="CenturySchoolbook"/>
              </a:rPr>
              <a:t>justice matters shall be deemed to be a member of the Council.</a:t>
            </a:r>
            <a:endParaRPr lang="en-PG" dirty="0"/>
          </a:p>
        </p:txBody>
      </p:sp>
      <p:sp>
        <p:nvSpPr>
          <p:cNvPr id="4" name="TextBox 3">
            <a:extLst>
              <a:ext uri="{FF2B5EF4-FFF2-40B4-BE49-F238E27FC236}">
                <a16:creationId xmlns:a16="http://schemas.microsoft.com/office/drawing/2014/main" id="{C53B38C1-52F5-37E4-EF31-7B7E7F0A50A3}"/>
              </a:ext>
            </a:extLst>
          </p:cNvPr>
          <p:cNvSpPr txBox="1"/>
          <p:nvPr/>
        </p:nvSpPr>
        <p:spPr>
          <a:xfrm>
            <a:off x="863600" y="184150"/>
            <a:ext cx="4766561" cy="707886"/>
          </a:xfrm>
          <a:prstGeom prst="rect">
            <a:avLst/>
          </a:prstGeom>
          <a:noFill/>
        </p:spPr>
        <p:txBody>
          <a:bodyPr wrap="none" rtlCol="0">
            <a:spAutoFit/>
          </a:bodyPr>
          <a:lstStyle/>
          <a:p>
            <a:r>
              <a:rPr lang="en-US" sz="4000" b="1" dirty="0"/>
              <a:t>PM and NEC Act 2002</a:t>
            </a:r>
            <a:endParaRPr lang="en-PG" sz="4000" b="1" dirty="0"/>
          </a:p>
        </p:txBody>
      </p:sp>
    </p:spTree>
    <p:extLst>
      <p:ext uri="{BB962C8B-B14F-4D97-AF65-F5344CB8AC3E}">
        <p14:creationId xmlns:p14="http://schemas.microsoft.com/office/powerpoint/2010/main" val="3009494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FAD453-57BE-0BC9-54D1-6D4C923E22CE}"/>
              </a:ext>
            </a:extLst>
          </p:cNvPr>
          <p:cNvSpPr txBox="1"/>
          <p:nvPr/>
        </p:nvSpPr>
        <p:spPr>
          <a:xfrm>
            <a:off x="2003425" y="1687890"/>
            <a:ext cx="8185150" cy="2308324"/>
          </a:xfrm>
          <a:prstGeom prst="rect">
            <a:avLst/>
          </a:prstGeom>
          <a:noFill/>
        </p:spPr>
        <p:txBody>
          <a:bodyPr wrap="square">
            <a:spAutoFit/>
          </a:bodyPr>
          <a:lstStyle/>
          <a:p>
            <a:pPr algn="l"/>
            <a:r>
              <a:rPr lang="en-US" sz="1800" b="1" i="0" u="none" strike="noStrike" baseline="0" dirty="0">
                <a:latin typeface="CenturySchoolbook-Bold"/>
              </a:rPr>
              <a:t>9. FUNCTIONS OF THE COUNCIL.</a:t>
            </a:r>
          </a:p>
          <a:p>
            <a:pPr algn="l"/>
            <a:r>
              <a:rPr lang="en-US" sz="1800" b="0" i="0" u="none" strike="noStrike" baseline="0" dirty="0">
                <a:latin typeface="CenturySchoolbook"/>
              </a:rPr>
              <a:t>The functions of the Council are –</a:t>
            </a:r>
          </a:p>
          <a:p>
            <a:pPr algn="l"/>
            <a:r>
              <a:rPr lang="en-US" sz="1800" b="0" i="0" u="none" strike="noStrike" baseline="0" dirty="0">
                <a:latin typeface="CenturySchoolbook"/>
              </a:rPr>
              <a:t>(</a:t>
            </a:r>
            <a:r>
              <a:rPr lang="en-US" sz="1800" b="0" i="1" u="none" strike="noStrike" baseline="0" dirty="0">
                <a:latin typeface="CenturySchoolbook-Italic"/>
              </a:rPr>
              <a:t>a</a:t>
            </a:r>
            <a:r>
              <a:rPr lang="en-US" sz="1800" b="0" i="0" u="none" strike="noStrike" baseline="0" dirty="0">
                <a:latin typeface="CenturySchoolbook"/>
              </a:rPr>
              <a:t>) to determine and direct the action to be taken in respect of matters affecting the sovereign integrity and security of Papua New Guinea and the security of its people; and</a:t>
            </a:r>
          </a:p>
          <a:p>
            <a:pPr algn="l"/>
            <a:r>
              <a:rPr lang="en-US" sz="1800" b="0" i="0" u="none" strike="noStrike" baseline="0" dirty="0">
                <a:latin typeface="CenturySchoolbook"/>
              </a:rPr>
              <a:t>(</a:t>
            </a:r>
            <a:r>
              <a:rPr lang="en-US" sz="1800" b="0" i="1" u="none" strike="noStrike" baseline="0" dirty="0">
                <a:latin typeface="CenturySchoolbook-Italic"/>
              </a:rPr>
              <a:t>b</a:t>
            </a:r>
            <a:r>
              <a:rPr lang="en-US" sz="1800" b="0" i="0" u="none" strike="noStrike" baseline="0" dirty="0">
                <a:latin typeface="CenturySchoolbook"/>
              </a:rPr>
              <a:t>) to provide guidance and direction to those elements of Government which are responsible for –</a:t>
            </a:r>
          </a:p>
          <a:p>
            <a:pPr algn="l"/>
            <a:r>
              <a:rPr lang="en-US" sz="1800" b="0" i="0" u="none" strike="noStrike" baseline="0" dirty="0">
                <a:latin typeface="CenturySchoolbook"/>
              </a:rPr>
              <a:t>(</a:t>
            </a:r>
            <a:r>
              <a:rPr lang="en-US" sz="1800" b="0" i="0" u="none" strike="noStrike" baseline="0" dirty="0" err="1">
                <a:latin typeface="CenturySchoolbook"/>
              </a:rPr>
              <a:t>i</a:t>
            </a:r>
            <a:r>
              <a:rPr lang="en-US" sz="1800" b="0" i="0" u="none" strike="noStrike" baseline="0" dirty="0">
                <a:latin typeface="CenturySchoolbook"/>
              </a:rPr>
              <a:t>) matters affecting the maintenance of good order in Papua New Guinea; and</a:t>
            </a:r>
            <a:endParaRPr lang="en-PG" dirty="0"/>
          </a:p>
        </p:txBody>
      </p:sp>
    </p:spTree>
    <p:extLst>
      <p:ext uri="{BB962C8B-B14F-4D97-AF65-F5344CB8AC3E}">
        <p14:creationId xmlns:p14="http://schemas.microsoft.com/office/powerpoint/2010/main" val="329297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52A19C-F204-0723-FC01-F576AF7CDA6B}"/>
              </a:ext>
            </a:extLst>
          </p:cNvPr>
          <p:cNvSpPr txBox="1"/>
          <p:nvPr/>
        </p:nvSpPr>
        <p:spPr>
          <a:xfrm>
            <a:off x="787400" y="845046"/>
            <a:ext cx="10201275" cy="3416320"/>
          </a:xfrm>
          <a:prstGeom prst="rect">
            <a:avLst/>
          </a:prstGeom>
          <a:noFill/>
        </p:spPr>
        <p:txBody>
          <a:bodyPr wrap="square">
            <a:spAutoFit/>
          </a:bodyPr>
          <a:lstStyle/>
          <a:p>
            <a:pPr algn="l"/>
            <a:r>
              <a:rPr lang="en-US" sz="1800" b="1" i="0" u="none" strike="noStrike" baseline="0" dirty="0">
                <a:latin typeface="CenturySchoolbook-Bold"/>
              </a:rPr>
              <a:t>11. NATIONAL SECURITY ADVISORY COMMITTEE.</a:t>
            </a:r>
          </a:p>
          <a:p>
            <a:pPr algn="l"/>
            <a:r>
              <a:rPr lang="en-US" sz="1800" b="0" i="0" u="none" strike="noStrike" baseline="0" dirty="0">
                <a:latin typeface="CenturySchoolbook"/>
              </a:rPr>
              <a:t>(1) The National Security Advisory Committee is hereby established.</a:t>
            </a:r>
          </a:p>
          <a:p>
            <a:pPr algn="l"/>
            <a:r>
              <a:rPr lang="en-US" sz="1800" b="0" i="0" u="none" strike="noStrike" baseline="0" dirty="0">
                <a:latin typeface="CenturySchoolbook"/>
              </a:rPr>
              <a:t>(2) The Committee shall consist of –</a:t>
            </a:r>
          </a:p>
          <a:p>
            <a:pPr algn="l"/>
            <a:r>
              <a:rPr lang="en-US" sz="1800" b="0" i="0" u="none" strike="noStrike" baseline="0" dirty="0">
                <a:latin typeface="CenturySchoolbook"/>
              </a:rPr>
              <a:t>(</a:t>
            </a:r>
            <a:r>
              <a:rPr lang="en-US" sz="1800" b="0" i="1" u="none" strike="noStrike" baseline="0" dirty="0">
                <a:latin typeface="CenturySchoolbook-Italic"/>
              </a:rPr>
              <a:t>a</a:t>
            </a:r>
            <a:r>
              <a:rPr lang="en-US" sz="1800" b="0" i="0" u="none" strike="noStrike" baseline="0" dirty="0">
                <a:latin typeface="CenturySchoolbook"/>
              </a:rPr>
              <a:t>) the Chief Secretary to Government, who shall be Chairman; and</a:t>
            </a:r>
          </a:p>
          <a:p>
            <a:pPr algn="l"/>
            <a:r>
              <a:rPr lang="en-US" sz="1800" b="0" i="0" u="none" strike="noStrike" baseline="0" dirty="0">
                <a:latin typeface="CenturySchoolbook"/>
              </a:rPr>
              <a:t>(</a:t>
            </a:r>
            <a:r>
              <a:rPr lang="en-US" sz="1800" b="0" i="1" u="none" strike="noStrike" baseline="0" dirty="0">
                <a:latin typeface="CenturySchoolbook-Italic"/>
              </a:rPr>
              <a:t>b</a:t>
            </a:r>
            <a:r>
              <a:rPr lang="en-US" sz="1800" b="0" i="0" u="none" strike="noStrike" baseline="0" dirty="0">
                <a:latin typeface="CenturySchoolbook"/>
              </a:rPr>
              <a:t>) the Departmental Head of the Department responsible for personnel management matters, who shall be Deputy Chairman; and</a:t>
            </a:r>
          </a:p>
          <a:p>
            <a:pPr algn="l"/>
            <a:r>
              <a:rPr lang="en-US" sz="1800" b="0" i="0" u="none" strike="noStrike" baseline="0" dirty="0">
                <a:latin typeface="CenturySchoolbook"/>
              </a:rPr>
              <a:t>(</a:t>
            </a:r>
            <a:r>
              <a:rPr lang="en-US" sz="1800" b="0" i="1" u="none" strike="noStrike" baseline="0" dirty="0">
                <a:latin typeface="CenturySchoolbook-Italic"/>
              </a:rPr>
              <a:t>c</a:t>
            </a:r>
            <a:r>
              <a:rPr lang="en-US" sz="1800" b="0" i="0" u="none" strike="noStrike" baseline="0" dirty="0">
                <a:latin typeface="CenturySchoolbook"/>
              </a:rPr>
              <a:t>) the Department Head of the Department responsible for treasury and finance matters; and</a:t>
            </a:r>
          </a:p>
          <a:p>
            <a:pPr algn="l"/>
            <a:r>
              <a:rPr lang="en-US" sz="1800" b="0" i="0" u="none" strike="noStrike" baseline="0" dirty="0">
                <a:latin typeface="CenturySchoolbook"/>
              </a:rPr>
              <a:t>(</a:t>
            </a:r>
            <a:r>
              <a:rPr lang="en-US" sz="1800" b="0" i="1" u="none" strike="noStrike" baseline="0" dirty="0">
                <a:latin typeface="CenturySchoolbook-Italic"/>
              </a:rPr>
              <a:t>d</a:t>
            </a:r>
            <a:r>
              <a:rPr lang="en-US" sz="1800" b="0" i="0" u="none" strike="noStrike" baseline="0" dirty="0">
                <a:latin typeface="CenturySchoolbook"/>
              </a:rPr>
              <a:t>) the Departmental Head of the Department responsible for national planning and monitoring; and</a:t>
            </a:r>
          </a:p>
          <a:p>
            <a:pPr algn="l"/>
            <a:r>
              <a:rPr lang="en-US" sz="1800" b="0" i="0" u="none" strike="noStrike" baseline="0" dirty="0">
                <a:latin typeface="CenturySchoolbook"/>
              </a:rPr>
              <a:t>(</a:t>
            </a:r>
            <a:r>
              <a:rPr lang="en-US" sz="1800" b="0" i="1" u="none" strike="noStrike" baseline="0" dirty="0">
                <a:latin typeface="CenturySchoolbook-Italic"/>
              </a:rPr>
              <a:t>e</a:t>
            </a:r>
            <a:r>
              <a:rPr lang="en-US" sz="1800" b="0" i="0" u="none" strike="noStrike" baseline="0" dirty="0">
                <a:latin typeface="CenturySchoolbook"/>
              </a:rPr>
              <a:t>) the Departmental Head of the Department of the Attorney-General; and</a:t>
            </a:r>
          </a:p>
          <a:p>
            <a:pPr algn="l"/>
            <a:r>
              <a:rPr lang="en-US" sz="1800" b="0" i="0" u="none" strike="noStrike" baseline="0" dirty="0">
                <a:solidFill>
                  <a:srgbClr val="FF0000"/>
                </a:solidFill>
                <a:latin typeface="CenturySchoolbook"/>
              </a:rPr>
              <a:t>(</a:t>
            </a:r>
            <a:r>
              <a:rPr lang="en-US" sz="1800" b="0" i="1" u="none" strike="noStrike" baseline="0" dirty="0">
                <a:solidFill>
                  <a:srgbClr val="FF0000"/>
                </a:solidFill>
                <a:latin typeface="CenturySchoolbook-Italic"/>
              </a:rPr>
              <a:t>f</a:t>
            </a:r>
            <a:r>
              <a:rPr lang="en-US" sz="1800" b="0" i="0" u="none" strike="noStrike" baseline="0" dirty="0">
                <a:solidFill>
                  <a:srgbClr val="FF0000"/>
                </a:solidFill>
                <a:latin typeface="CenturySchoolbook"/>
              </a:rPr>
              <a:t>) the Departmental Head of the Department responsible for provincial and local-level government affairs; </a:t>
            </a:r>
            <a:r>
              <a:rPr lang="en-US" sz="1800" b="0" i="0" u="none" strike="noStrike" baseline="0" dirty="0">
                <a:latin typeface="CenturySchoolbook"/>
              </a:rPr>
              <a:t>and</a:t>
            </a:r>
          </a:p>
          <a:p>
            <a:pPr algn="l"/>
            <a:r>
              <a:rPr lang="en-US" sz="1800" b="0" i="0" u="none" strike="noStrike" baseline="0" dirty="0">
                <a:latin typeface="CenturySchoolbook"/>
              </a:rPr>
              <a:t>(</a:t>
            </a:r>
            <a:r>
              <a:rPr lang="en-US" sz="1800" b="0" i="1" u="none" strike="noStrike" baseline="0" dirty="0">
                <a:latin typeface="CenturySchoolbook-Italic"/>
              </a:rPr>
              <a:t>g</a:t>
            </a:r>
            <a:r>
              <a:rPr lang="en-US" sz="1800" b="0" i="0" u="none" strike="noStrike" baseline="0" dirty="0">
                <a:latin typeface="CenturySchoolbook"/>
              </a:rPr>
              <a:t>) the Departmental Head of the Department responsible for </a:t>
            </a:r>
            <a:r>
              <a:rPr lang="en-US" sz="1800" b="0" i="0" u="none" strike="noStrike" baseline="0" dirty="0" err="1">
                <a:latin typeface="CenturySchoolbook"/>
              </a:rPr>
              <a:t>defence</a:t>
            </a:r>
            <a:r>
              <a:rPr lang="en-US" dirty="0">
                <a:latin typeface="CenturySchoolbook"/>
              </a:rPr>
              <a:t> </a:t>
            </a:r>
            <a:r>
              <a:rPr lang="en-US" sz="1800" b="0" i="0" u="none" strike="noStrike" baseline="0" dirty="0">
                <a:latin typeface="CenturySchoolbook"/>
              </a:rPr>
              <a:t>matters; and</a:t>
            </a:r>
            <a:endParaRPr lang="en-PG" dirty="0"/>
          </a:p>
        </p:txBody>
      </p:sp>
    </p:spTree>
    <p:extLst>
      <p:ext uri="{BB962C8B-B14F-4D97-AF65-F5344CB8AC3E}">
        <p14:creationId xmlns:p14="http://schemas.microsoft.com/office/powerpoint/2010/main" val="2440913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2F8D2F-4522-A194-0F38-A1F9A906B34B}"/>
              </a:ext>
            </a:extLst>
          </p:cNvPr>
          <p:cNvSpPr txBox="1"/>
          <p:nvPr/>
        </p:nvSpPr>
        <p:spPr>
          <a:xfrm>
            <a:off x="1009650" y="489288"/>
            <a:ext cx="6096000" cy="2031325"/>
          </a:xfrm>
          <a:prstGeom prst="rect">
            <a:avLst/>
          </a:prstGeom>
          <a:noFill/>
        </p:spPr>
        <p:txBody>
          <a:bodyPr wrap="square">
            <a:spAutoFit/>
          </a:bodyPr>
          <a:lstStyle/>
          <a:p>
            <a:r>
              <a:rPr lang="en-US" sz="1800" b="0" i="0" u="none" strike="noStrike" baseline="0" dirty="0">
                <a:solidFill>
                  <a:srgbClr val="000000"/>
                </a:solidFill>
                <a:latin typeface="Book Antiqua" panose="02040602050305030304" pitchFamily="18" charset="0"/>
              </a:rPr>
              <a:t>“National Security” </a:t>
            </a:r>
            <a:r>
              <a:rPr lang="en-US" sz="1800" b="0" i="0" u="none" strike="noStrike" baseline="0" dirty="0">
                <a:solidFill>
                  <a:schemeClr val="accent2">
                    <a:lumMod val="75000"/>
                  </a:schemeClr>
                </a:solidFill>
                <a:latin typeface="Book Antiqua" panose="02040602050305030304" pitchFamily="18" charset="0"/>
              </a:rPr>
              <a:t>refers to everything a state does, both in order to ensure its continued existence as a sovereign entity in a given territory, and to defend its essential interests. Survival is the motivating force behind national security considerations and is a basic, objective value common to all nations. Therefore, by definition, the quest for national security requires no justification. </a:t>
            </a:r>
            <a:endParaRPr lang="en-PG" dirty="0">
              <a:solidFill>
                <a:schemeClr val="accent2">
                  <a:lumMod val="75000"/>
                </a:schemeClr>
              </a:solidFill>
            </a:endParaRPr>
          </a:p>
        </p:txBody>
      </p:sp>
      <p:sp>
        <p:nvSpPr>
          <p:cNvPr id="5" name="TextBox 4">
            <a:extLst>
              <a:ext uri="{FF2B5EF4-FFF2-40B4-BE49-F238E27FC236}">
                <a16:creationId xmlns:a16="http://schemas.microsoft.com/office/drawing/2014/main" id="{DA29AF27-6793-32BD-0ECC-2E99EE777617}"/>
              </a:ext>
            </a:extLst>
          </p:cNvPr>
          <p:cNvSpPr txBox="1"/>
          <p:nvPr/>
        </p:nvSpPr>
        <p:spPr>
          <a:xfrm>
            <a:off x="2635250" y="3429000"/>
            <a:ext cx="6096000" cy="2585323"/>
          </a:xfrm>
          <a:prstGeom prst="rect">
            <a:avLst/>
          </a:prstGeom>
          <a:noFill/>
        </p:spPr>
        <p:txBody>
          <a:bodyPr wrap="square">
            <a:spAutoFit/>
          </a:bodyPr>
          <a:lstStyle/>
          <a:p>
            <a:r>
              <a:rPr lang="en-US" sz="1800" b="0" i="0" u="none" strike="noStrike" baseline="0" dirty="0">
                <a:solidFill>
                  <a:srgbClr val="000000"/>
                </a:solidFill>
                <a:latin typeface="Book Antiqua" panose="02040602050305030304" pitchFamily="18" charset="0"/>
              </a:rPr>
              <a:t>In contrast</a:t>
            </a:r>
            <a:r>
              <a:rPr lang="en-US" sz="1800" b="0" i="0" u="none" strike="noStrike" baseline="0" dirty="0">
                <a:solidFill>
                  <a:schemeClr val="accent2">
                    <a:lumMod val="75000"/>
                  </a:schemeClr>
                </a:solidFill>
                <a:latin typeface="Book Antiqua" panose="02040602050305030304" pitchFamily="18" charset="0"/>
              </a:rPr>
              <a:t>; essential national interests may differ significantly from one country or government to another, as they depend, to a large extent, upon political culture, dominant ideology, tradition, physical conditions, national aspirations and other subjective factors. In addition, every basic interest is subject to periodic review by the society that upholds it, to examine if it is still one in the </a:t>
            </a:r>
            <a:r>
              <a:rPr lang="en-US" sz="1800" b="0" i="0" u="none" strike="noStrike" baseline="0" dirty="0" err="1">
                <a:solidFill>
                  <a:schemeClr val="accent2">
                    <a:lumMod val="75000"/>
                  </a:schemeClr>
                </a:solidFill>
                <a:latin typeface="Book Antiqua" panose="02040602050305030304" pitchFamily="18" charset="0"/>
              </a:rPr>
              <a:t>defence</a:t>
            </a:r>
            <a:r>
              <a:rPr lang="en-US" sz="1800" b="0" i="0" u="none" strike="noStrike" baseline="0" dirty="0">
                <a:solidFill>
                  <a:schemeClr val="accent2">
                    <a:lumMod val="75000"/>
                  </a:schemeClr>
                </a:solidFill>
                <a:latin typeface="Book Antiqua" panose="02040602050305030304" pitchFamily="18" charset="0"/>
              </a:rPr>
              <a:t> of which the leadership may rally the people and if the struggle to achieve it justifies recourse to arms</a:t>
            </a:r>
            <a:r>
              <a:rPr lang="en-US" sz="1800" b="0" i="0" u="none" strike="noStrike" baseline="0" dirty="0">
                <a:solidFill>
                  <a:srgbClr val="000000"/>
                </a:solidFill>
                <a:latin typeface="Book Antiqua" panose="02040602050305030304" pitchFamily="18" charset="0"/>
              </a:rPr>
              <a:t>. </a:t>
            </a:r>
            <a:endParaRPr lang="en-PG" dirty="0"/>
          </a:p>
        </p:txBody>
      </p:sp>
    </p:spTree>
    <p:extLst>
      <p:ext uri="{BB962C8B-B14F-4D97-AF65-F5344CB8AC3E}">
        <p14:creationId xmlns:p14="http://schemas.microsoft.com/office/powerpoint/2010/main" val="656391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088D0E-838A-0B45-F2DD-5876B2723D9E}"/>
              </a:ext>
            </a:extLst>
          </p:cNvPr>
          <p:cNvSpPr txBox="1"/>
          <p:nvPr/>
        </p:nvSpPr>
        <p:spPr>
          <a:xfrm>
            <a:off x="2876550" y="503694"/>
            <a:ext cx="6096000" cy="5632311"/>
          </a:xfrm>
          <a:prstGeom prst="rect">
            <a:avLst/>
          </a:prstGeom>
          <a:noFill/>
        </p:spPr>
        <p:txBody>
          <a:bodyPr wrap="square">
            <a:spAutoFit/>
          </a:bodyPr>
          <a:lstStyle/>
          <a:p>
            <a:r>
              <a:rPr lang="en-US" sz="1800" b="0" i="0" u="none" strike="noStrike" baseline="0" dirty="0">
                <a:solidFill>
                  <a:srgbClr val="FF0000"/>
                </a:solidFill>
                <a:latin typeface="Book Antiqua" panose="02040602050305030304" pitchFamily="18" charset="0"/>
              </a:rPr>
              <a:t>National Security </a:t>
            </a:r>
            <a:r>
              <a:rPr lang="en-US" sz="1800" b="0" i="0" u="none" strike="noStrike" baseline="0" dirty="0">
                <a:solidFill>
                  <a:srgbClr val="000000"/>
                </a:solidFill>
                <a:latin typeface="Book Antiqua" panose="02040602050305030304" pitchFamily="18" charset="0"/>
              </a:rPr>
              <a:t>is a composite concept, the following being a few of its salient aspects: </a:t>
            </a:r>
          </a:p>
          <a:p>
            <a:endParaRPr lang="en-US" sz="1800" b="0" i="0" u="none" strike="noStrike" baseline="0" dirty="0">
              <a:solidFill>
                <a:srgbClr val="000000"/>
              </a:solidFill>
              <a:latin typeface="Book Antiqua" panose="02040602050305030304" pitchFamily="18" charset="0"/>
            </a:endParaRPr>
          </a:p>
          <a:p>
            <a:r>
              <a:rPr lang="en-US" sz="1800" b="0" i="0" u="none" strike="noStrike" baseline="0" dirty="0">
                <a:solidFill>
                  <a:srgbClr val="000000"/>
                </a:solidFill>
                <a:latin typeface="Book Antiqua" panose="02040602050305030304" pitchFamily="18" charset="0"/>
              </a:rPr>
              <a:t> The population – its size, pattern of dispersal and birth and death rates </a:t>
            </a:r>
          </a:p>
          <a:p>
            <a:r>
              <a:rPr lang="en-US" sz="1800" b="0" i="0" u="none" strike="noStrike" baseline="0" dirty="0">
                <a:solidFill>
                  <a:srgbClr val="000000"/>
                </a:solidFill>
                <a:latin typeface="Book Antiqua" panose="02040602050305030304" pitchFamily="18" charset="0"/>
              </a:rPr>
              <a:t> The territorial configuration of the state – size, climate, topography and borders </a:t>
            </a:r>
          </a:p>
          <a:p>
            <a:r>
              <a:rPr lang="en-US" sz="1800" b="0" i="0" u="none" strike="noStrike" baseline="0" dirty="0">
                <a:solidFill>
                  <a:srgbClr val="000000"/>
                </a:solidFill>
                <a:latin typeface="Book Antiqua" panose="02040602050305030304" pitchFamily="18" charset="0"/>
              </a:rPr>
              <a:t> National assets – natural resources, infrastructure and industrial capability </a:t>
            </a:r>
          </a:p>
          <a:p>
            <a:r>
              <a:rPr lang="en-US" sz="1800" b="0" i="0" u="none" strike="noStrike" baseline="0" dirty="0">
                <a:solidFill>
                  <a:srgbClr val="000000"/>
                </a:solidFill>
                <a:latin typeface="Book Antiqua" panose="02040602050305030304" pitchFamily="18" charset="0"/>
              </a:rPr>
              <a:t> The society – its cohesion, moral strength, morale and degree of stability </a:t>
            </a:r>
          </a:p>
          <a:p>
            <a:r>
              <a:rPr lang="en-US" sz="1800" b="0" i="0" u="none" strike="noStrike" baseline="0" dirty="0">
                <a:solidFill>
                  <a:srgbClr val="000000"/>
                </a:solidFill>
                <a:latin typeface="Book Antiqua" panose="02040602050305030304" pitchFamily="18" charset="0"/>
              </a:rPr>
              <a:t> The government – its character, legitimacy, style of leadership and formal pattern of rule </a:t>
            </a:r>
          </a:p>
          <a:p>
            <a:r>
              <a:rPr lang="en-US" sz="1800" b="0" i="0" u="none" strike="noStrike" baseline="0" dirty="0">
                <a:solidFill>
                  <a:srgbClr val="000000"/>
                </a:solidFill>
                <a:latin typeface="Book Antiqua" panose="02040602050305030304" pitchFamily="18" charset="0"/>
              </a:rPr>
              <a:t> The economy – capital, financial returns, rate of growth and potential for development </a:t>
            </a:r>
          </a:p>
          <a:p>
            <a:r>
              <a:rPr lang="en-US" sz="1800" b="0" i="0" u="none" strike="noStrike" baseline="0" dirty="0">
                <a:solidFill>
                  <a:srgbClr val="000000"/>
                </a:solidFill>
                <a:latin typeface="Book Antiqua" panose="02040602050305030304" pitchFamily="18" charset="0"/>
              </a:rPr>
              <a:t> International standing – power of deterrence, foreign relations (overt and covert) and military and/or political treaties </a:t>
            </a:r>
          </a:p>
          <a:p>
            <a:r>
              <a:rPr lang="en-US" sz="1800" b="0" i="0" u="none" strike="noStrike" baseline="0" dirty="0">
                <a:solidFill>
                  <a:srgbClr val="000000"/>
                </a:solidFill>
                <a:latin typeface="Book Antiqua" panose="02040602050305030304" pitchFamily="18" charset="0"/>
              </a:rPr>
              <a:t> The military force – its capability, state of readiness and relations with the political rank </a:t>
            </a:r>
          </a:p>
        </p:txBody>
      </p:sp>
    </p:spTree>
    <p:extLst>
      <p:ext uri="{BB962C8B-B14F-4D97-AF65-F5344CB8AC3E}">
        <p14:creationId xmlns:p14="http://schemas.microsoft.com/office/powerpoint/2010/main" val="3620386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33C7F1-8341-E758-440D-0D70ACC047CD}"/>
              </a:ext>
            </a:extLst>
          </p:cNvPr>
          <p:cNvSpPr txBox="1"/>
          <p:nvPr/>
        </p:nvSpPr>
        <p:spPr>
          <a:xfrm>
            <a:off x="1263650" y="514688"/>
            <a:ext cx="8623300" cy="1508105"/>
          </a:xfrm>
          <a:prstGeom prst="rect">
            <a:avLst/>
          </a:prstGeom>
          <a:noFill/>
        </p:spPr>
        <p:txBody>
          <a:bodyPr wrap="square">
            <a:spAutoFit/>
          </a:bodyPr>
          <a:lstStyle/>
          <a:p>
            <a:r>
              <a:rPr lang="en-US" sz="1800" b="0" i="0" u="none" strike="noStrike" baseline="0" dirty="0">
                <a:solidFill>
                  <a:srgbClr val="000000"/>
                </a:solidFill>
                <a:latin typeface="Book Antiqua" panose="02040602050305030304" pitchFamily="18" charset="0"/>
              </a:rPr>
              <a:t>A </a:t>
            </a:r>
            <a:r>
              <a:rPr lang="en-US" sz="2000" b="1" i="0" u="none" strike="noStrike" baseline="0" dirty="0">
                <a:solidFill>
                  <a:srgbClr val="00B0F0"/>
                </a:solidFill>
                <a:latin typeface="Book Antiqua" panose="02040602050305030304" pitchFamily="18" charset="0"/>
              </a:rPr>
              <a:t>nation’s strength </a:t>
            </a:r>
            <a:r>
              <a:rPr lang="en-US" sz="1800" b="0" i="0" u="none" strike="noStrike" baseline="0" dirty="0">
                <a:solidFill>
                  <a:srgbClr val="000000"/>
                </a:solidFill>
                <a:latin typeface="Book Antiqua" panose="02040602050305030304" pitchFamily="18" charset="0"/>
              </a:rPr>
              <a:t>is measured in terms of </a:t>
            </a:r>
            <a:r>
              <a:rPr lang="en-US" sz="1800" b="1" i="1" u="none" strike="noStrike" baseline="0" dirty="0">
                <a:solidFill>
                  <a:srgbClr val="FF0000"/>
                </a:solidFill>
                <a:latin typeface="Book Antiqua" panose="02040602050305030304" pitchFamily="18" charset="0"/>
              </a:rPr>
              <a:t>its ability to </a:t>
            </a:r>
            <a:r>
              <a:rPr lang="en-US" sz="1800" b="1" i="1" u="none" strike="noStrike" baseline="0" dirty="0" err="1">
                <a:solidFill>
                  <a:srgbClr val="FF0000"/>
                </a:solidFill>
                <a:latin typeface="Book Antiqua" panose="02040602050305030304" pitchFamily="18" charset="0"/>
              </a:rPr>
              <a:t>mobilise</a:t>
            </a:r>
            <a:r>
              <a:rPr lang="en-US" sz="1800" b="1" i="1" u="none" strike="noStrike" baseline="0" dirty="0">
                <a:solidFill>
                  <a:srgbClr val="FF0000"/>
                </a:solidFill>
                <a:latin typeface="Book Antiqua" panose="02040602050305030304" pitchFamily="18" charset="0"/>
              </a:rPr>
              <a:t> the physical and human resources at its disposal</a:t>
            </a:r>
            <a:r>
              <a:rPr lang="en-US" sz="1800" b="0" i="0" u="none" strike="noStrike" baseline="0" dirty="0">
                <a:solidFill>
                  <a:srgbClr val="000000"/>
                </a:solidFill>
                <a:latin typeface="Book Antiqua" panose="02040602050305030304" pitchFamily="18" charset="0"/>
              </a:rPr>
              <a:t>. Strength is, of course, a central component of a nation’s security and dictates to what extent an attack can be withstood or effectively delivered. Whereas the ability to withstand attack depends on a country’s overall assets, the ability to give battle depends on military strength. </a:t>
            </a:r>
            <a:endParaRPr lang="en-PG" dirty="0"/>
          </a:p>
        </p:txBody>
      </p:sp>
      <p:sp>
        <p:nvSpPr>
          <p:cNvPr id="5" name="TextBox 4">
            <a:extLst>
              <a:ext uri="{FF2B5EF4-FFF2-40B4-BE49-F238E27FC236}">
                <a16:creationId xmlns:a16="http://schemas.microsoft.com/office/drawing/2014/main" id="{3ADA004E-0DFC-4715-3C8E-EB098BBB1912}"/>
              </a:ext>
            </a:extLst>
          </p:cNvPr>
          <p:cNvSpPr txBox="1"/>
          <p:nvPr/>
        </p:nvSpPr>
        <p:spPr>
          <a:xfrm>
            <a:off x="1263650" y="2126040"/>
            <a:ext cx="8572500" cy="2308324"/>
          </a:xfrm>
          <a:prstGeom prst="rect">
            <a:avLst/>
          </a:prstGeom>
          <a:noFill/>
        </p:spPr>
        <p:txBody>
          <a:bodyPr wrap="square">
            <a:spAutoFit/>
          </a:bodyPr>
          <a:lstStyle/>
          <a:p>
            <a:r>
              <a:rPr lang="en-US" sz="1800" b="0" i="0" u="sng" strike="noStrike" baseline="0" dirty="0">
                <a:solidFill>
                  <a:schemeClr val="accent2"/>
                </a:solidFill>
                <a:latin typeface="Book Antiqua" panose="02040602050305030304" pitchFamily="18" charset="0"/>
              </a:rPr>
              <a:t>The balance between defensive and offensive capabilities derives, to a large extent, from the way in which national resources are divided. An unbalanced allocation of resources will be detrimental to a country’s overall strength. For example, a government that decides to enlarge the military budget at the expense of the education budget may well find itself with a strong military dependent on a weak or undeveloped society. Therefore, the most demanding task for national security policymakers is to determine the correct balance in allocation of the resources at their disposal. </a:t>
            </a:r>
            <a:endParaRPr lang="en-PG" u="sng" dirty="0">
              <a:solidFill>
                <a:schemeClr val="accent2"/>
              </a:solidFill>
            </a:endParaRPr>
          </a:p>
        </p:txBody>
      </p:sp>
    </p:spTree>
    <p:extLst>
      <p:ext uri="{BB962C8B-B14F-4D97-AF65-F5344CB8AC3E}">
        <p14:creationId xmlns:p14="http://schemas.microsoft.com/office/powerpoint/2010/main" val="3280172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EC249A2-B97A-F5AC-89E8-5802271BB650}"/>
              </a:ext>
            </a:extLst>
          </p:cNvPr>
          <p:cNvSpPr txBox="1"/>
          <p:nvPr/>
        </p:nvSpPr>
        <p:spPr>
          <a:xfrm>
            <a:off x="1270000" y="1381542"/>
            <a:ext cx="8674100" cy="3231654"/>
          </a:xfrm>
          <a:prstGeom prst="rect">
            <a:avLst/>
          </a:prstGeom>
          <a:noFill/>
        </p:spPr>
        <p:txBody>
          <a:bodyPr wrap="square">
            <a:spAutoFit/>
          </a:bodyPr>
          <a:lstStyle/>
          <a:p>
            <a:r>
              <a:rPr lang="en-US" sz="1800" b="0" i="0" u="none" strike="noStrike" baseline="0" dirty="0">
                <a:solidFill>
                  <a:srgbClr val="000000"/>
                </a:solidFill>
                <a:latin typeface="Book Antiqua" panose="02040602050305030304" pitchFamily="18" charset="0"/>
              </a:rPr>
              <a:t>When we speak of national </a:t>
            </a:r>
            <a:r>
              <a:rPr lang="en-US" sz="1800" b="0" i="0" u="none" strike="noStrike" baseline="0" dirty="0" err="1">
                <a:solidFill>
                  <a:srgbClr val="000000"/>
                </a:solidFill>
                <a:latin typeface="Book Antiqua" panose="02040602050305030304" pitchFamily="18" charset="0"/>
              </a:rPr>
              <a:t>defence</a:t>
            </a:r>
            <a:r>
              <a:rPr lang="en-US" sz="1800" b="0" i="0" u="none" strike="noStrike" baseline="0" dirty="0">
                <a:solidFill>
                  <a:srgbClr val="000000"/>
                </a:solidFill>
                <a:latin typeface="Book Antiqua" panose="02040602050305030304" pitchFamily="18" charset="0"/>
              </a:rPr>
              <a:t>, we refer to the military, an entity quite distinct from the system that upholds national security. The danger of confusing the two is very real, especially in countries that hold the military in disproportionately high esteem. Notwithstanding that systems charged with upholding national security exist in every modern state and the motivating force behind them is the basic wish to survive, definitions of the essence of national security vary. It is universally the case, however, that </a:t>
            </a:r>
            <a:r>
              <a:rPr lang="en-US" sz="2000" b="0" i="0" u="sng" strike="noStrike" baseline="0" dirty="0">
                <a:solidFill>
                  <a:schemeClr val="accent6">
                    <a:lumMod val="75000"/>
                  </a:schemeClr>
                </a:solidFill>
                <a:latin typeface="Book Antiqua" panose="02040602050305030304" pitchFamily="18" charset="0"/>
              </a:rPr>
              <a:t>national security considerations and interpretation of these interests deeply influence the life of a nation</a:t>
            </a:r>
            <a:r>
              <a:rPr lang="en-US" sz="2000" b="0" i="0" u="sng" strike="noStrike" baseline="0" dirty="0">
                <a:solidFill>
                  <a:srgbClr val="000000"/>
                </a:solidFill>
                <a:latin typeface="Book Antiqua" panose="02040602050305030304" pitchFamily="18" charset="0"/>
              </a:rPr>
              <a:t> </a:t>
            </a:r>
            <a:r>
              <a:rPr lang="en-US" sz="2000" b="0" i="0" u="sng" strike="noStrike" baseline="0" dirty="0">
                <a:solidFill>
                  <a:srgbClr val="FF0000"/>
                </a:solidFill>
                <a:latin typeface="Book Antiqua" panose="02040602050305030304" pitchFamily="18" charset="0"/>
              </a:rPr>
              <a:t>– the standard of living, the extent of civic freedom, the allocation of resources</a:t>
            </a:r>
            <a:r>
              <a:rPr lang="en-US" sz="2000" b="0" i="0" u="sng" strike="noStrike" baseline="0" dirty="0">
                <a:solidFill>
                  <a:srgbClr val="000000"/>
                </a:solidFill>
                <a:latin typeface="Book Antiqua" panose="02040602050305030304" pitchFamily="18" charset="0"/>
              </a:rPr>
              <a:t> </a:t>
            </a:r>
            <a:r>
              <a:rPr lang="en-US" sz="1800" b="0" i="0" u="none" strike="noStrike" baseline="0" dirty="0">
                <a:solidFill>
                  <a:srgbClr val="000000"/>
                </a:solidFill>
                <a:latin typeface="Book Antiqua" panose="02040602050305030304" pitchFamily="18" charset="0"/>
              </a:rPr>
              <a:t>and the decision as to who will </a:t>
            </a:r>
            <a:r>
              <a:rPr lang="en-US" sz="1800" b="0" i="0" u="none" strike="noStrike" baseline="0" dirty="0" err="1">
                <a:solidFill>
                  <a:srgbClr val="000000"/>
                </a:solidFill>
                <a:latin typeface="Book Antiqua" panose="02040602050305030304" pitchFamily="18" charset="0"/>
              </a:rPr>
              <a:t>monopolise</a:t>
            </a:r>
            <a:r>
              <a:rPr lang="en-US" sz="1800" b="0" i="0" u="none" strike="noStrike" baseline="0" dirty="0">
                <a:solidFill>
                  <a:srgbClr val="000000"/>
                </a:solidFill>
                <a:latin typeface="Book Antiqua" panose="02040602050305030304" pitchFamily="18" charset="0"/>
              </a:rPr>
              <a:t> the management and legitimate perpetration of violence on the nation’s behalf. </a:t>
            </a:r>
            <a:endParaRPr lang="en-PG" dirty="0"/>
          </a:p>
        </p:txBody>
      </p:sp>
    </p:spTree>
    <p:extLst>
      <p:ext uri="{BB962C8B-B14F-4D97-AF65-F5344CB8AC3E}">
        <p14:creationId xmlns:p14="http://schemas.microsoft.com/office/powerpoint/2010/main" val="4097706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6D5FDB-2380-0F9C-86E4-0ED7D57BDBA6}"/>
              </a:ext>
            </a:extLst>
          </p:cNvPr>
          <p:cNvSpPr txBox="1"/>
          <p:nvPr/>
        </p:nvSpPr>
        <p:spPr>
          <a:xfrm>
            <a:off x="1416050" y="266184"/>
            <a:ext cx="9886950" cy="1446550"/>
          </a:xfrm>
          <a:prstGeom prst="rect">
            <a:avLst/>
          </a:prstGeom>
          <a:noFill/>
        </p:spPr>
        <p:txBody>
          <a:bodyPr wrap="square">
            <a:spAutoFit/>
          </a:bodyPr>
          <a:lstStyle/>
          <a:p>
            <a:r>
              <a:rPr lang="en-US" sz="4400" b="1" dirty="0">
                <a:latin typeface="Arial Black" panose="020B0A04020102020204" pitchFamily="34" charset="0"/>
              </a:rPr>
              <a:t>PLLSMA Mandate - Sect 110, OLPLLG</a:t>
            </a:r>
          </a:p>
        </p:txBody>
      </p:sp>
      <p:sp>
        <p:nvSpPr>
          <p:cNvPr id="11" name="TextBox 10">
            <a:extLst>
              <a:ext uri="{FF2B5EF4-FFF2-40B4-BE49-F238E27FC236}">
                <a16:creationId xmlns:a16="http://schemas.microsoft.com/office/drawing/2014/main" id="{9C22250D-A525-CEC0-6022-6327C8AAF10F}"/>
              </a:ext>
            </a:extLst>
          </p:cNvPr>
          <p:cNvSpPr txBox="1"/>
          <p:nvPr/>
        </p:nvSpPr>
        <p:spPr>
          <a:xfrm>
            <a:off x="476250" y="1712734"/>
            <a:ext cx="11322050" cy="3970318"/>
          </a:xfrm>
          <a:prstGeom prst="rect">
            <a:avLst/>
          </a:prstGeom>
          <a:noFill/>
        </p:spPr>
        <p:txBody>
          <a:bodyPr wrap="square" rtlCol="0">
            <a:spAutoFit/>
          </a:bodyPr>
          <a:lstStyle/>
          <a:p>
            <a:pPr algn="l"/>
            <a:r>
              <a:rPr lang="en-US" sz="1800" b="0" i="0" u="none" strike="noStrike" baseline="0" dirty="0">
                <a:latin typeface="Times New Roman" panose="02020603050405020304" pitchFamily="18" charset="0"/>
              </a:rPr>
              <a:t>(4) The principal functions of the Authority are–</a:t>
            </a:r>
          </a:p>
          <a:p>
            <a:pPr algn="l"/>
            <a:r>
              <a:rPr lang="en-US" sz="1800" b="0" i="0" u="none" strike="noStrike" baseline="0" dirty="0">
                <a:latin typeface="Times New Roman" panose="02020603050405020304" pitchFamily="18" charset="0"/>
              </a:rPr>
              <a:t>(</a:t>
            </a:r>
            <a:r>
              <a:rPr lang="en-US" sz="1800" b="0" i="1" u="none" strike="noStrike" baseline="0" dirty="0">
                <a:latin typeface="Times New Roman" panose="02020603050405020304" pitchFamily="18" charset="0"/>
              </a:rPr>
              <a:t>a</a:t>
            </a:r>
            <a:r>
              <a:rPr lang="en-US" sz="1800" b="0" i="0" u="none" strike="noStrike" baseline="0" dirty="0">
                <a:latin typeface="Times New Roman" panose="02020603050405020304" pitchFamily="18" charset="0"/>
              </a:rPr>
              <a:t>) to co-ordinate and monitor the implementation of the national policies at the provincial and local-level; and</a:t>
            </a:r>
          </a:p>
          <a:p>
            <a:pPr algn="l"/>
            <a:r>
              <a:rPr lang="en-US" sz="1800" b="0" i="0" u="none" strike="noStrike" baseline="0" dirty="0">
                <a:latin typeface="Times New Roman" panose="02020603050405020304" pitchFamily="18" charset="0"/>
              </a:rPr>
              <a:t>(</a:t>
            </a:r>
            <a:r>
              <a:rPr lang="en-US" sz="1800" b="0" i="1" u="none" strike="noStrike" baseline="0" dirty="0">
                <a:latin typeface="Times New Roman" panose="02020603050405020304" pitchFamily="18" charset="0"/>
              </a:rPr>
              <a:t>b</a:t>
            </a:r>
            <a:r>
              <a:rPr lang="en-US" sz="1800" b="0" i="0" u="none" strike="noStrike" baseline="0" dirty="0">
                <a:latin typeface="Times New Roman" panose="02020603050405020304" pitchFamily="18" charset="0"/>
              </a:rPr>
              <a:t>) to establish minimum development standards and to monitor maintenance of those standards in the overall development of the rural and urban communities; and</a:t>
            </a:r>
          </a:p>
          <a:p>
            <a:pPr algn="l"/>
            <a:r>
              <a:rPr lang="en-US" sz="1800" b="0" i="0" u="none" strike="noStrike" baseline="0" dirty="0">
                <a:latin typeface="Times New Roman" panose="02020603050405020304" pitchFamily="18" charset="0"/>
              </a:rPr>
              <a:t>(</a:t>
            </a:r>
            <a:r>
              <a:rPr lang="en-US" sz="1800" b="0" i="1" u="none" strike="noStrike" baseline="0" dirty="0">
                <a:latin typeface="Times New Roman" panose="02020603050405020304" pitchFamily="18" charset="0"/>
              </a:rPr>
              <a:t>c</a:t>
            </a:r>
            <a:r>
              <a:rPr lang="en-US" sz="1800" b="0" i="0" u="none" strike="noStrike" baseline="0" dirty="0">
                <a:latin typeface="Times New Roman" panose="02020603050405020304" pitchFamily="18" charset="0"/>
              </a:rPr>
              <a:t>) to assist the Auditor-General carry out the performance audit of the Provincial Government and Local-level Government affairs; and</a:t>
            </a:r>
          </a:p>
          <a:p>
            <a:pPr algn="l"/>
            <a:r>
              <a:rPr lang="en-US" sz="1800" b="0" i="0" u="none" strike="noStrike" baseline="0" dirty="0">
                <a:latin typeface="Times New Roman" panose="02020603050405020304" pitchFamily="18" charset="0"/>
              </a:rPr>
              <a:t>(</a:t>
            </a:r>
            <a:r>
              <a:rPr lang="en-US" sz="1800" b="0" i="1" u="none" strike="noStrike" baseline="0" dirty="0">
                <a:latin typeface="Times New Roman" panose="02020603050405020304" pitchFamily="18" charset="0"/>
              </a:rPr>
              <a:t>d</a:t>
            </a:r>
            <a:r>
              <a:rPr lang="en-US" sz="1800" b="0" i="0" u="none" strike="noStrike" baseline="0" dirty="0">
                <a:latin typeface="Times New Roman" panose="02020603050405020304" pitchFamily="18" charset="0"/>
              </a:rPr>
              <a:t>) to develop, co-ordinate and monitor the training and professional needs of the officers of the National Public Service assigned to the provinces and districts; and</a:t>
            </a:r>
          </a:p>
          <a:p>
            <a:pPr algn="l"/>
            <a:r>
              <a:rPr lang="en-US" sz="1800" b="0" i="0" u="none" strike="noStrike" baseline="0" dirty="0">
                <a:latin typeface="Times New Roman" panose="02020603050405020304" pitchFamily="18" charset="0"/>
              </a:rPr>
              <a:t>(</a:t>
            </a:r>
            <a:r>
              <a:rPr lang="en-US" sz="1800" b="0" i="1" u="none" strike="noStrike" baseline="0" dirty="0">
                <a:latin typeface="Times New Roman" panose="02020603050405020304" pitchFamily="18" charset="0"/>
              </a:rPr>
              <a:t>e</a:t>
            </a:r>
            <a:r>
              <a:rPr lang="en-US" sz="1800" b="0" i="0" u="none" strike="noStrike" baseline="0" dirty="0">
                <a:latin typeface="Times New Roman" panose="02020603050405020304" pitchFamily="18" charset="0"/>
              </a:rPr>
              <a:t>) to assess the effectiveness and efficiency of the Provincial Governments and the Local-level Governments; and</a:t>
            </a:r>
          </a:p>
          <a:p>
            <a:pPr algn="l"/>
            <a:r>
              <a:rPr lang="en-US" sz="1800" b="0" i="0" u="none" strike="noStrike" baseline="0" dirty="0">
                <a:latin typeface="Times New Roman" panose="02020603050405020304" pitchFamily="18" charset="0"/>
              </a:rPr>
              <a:t>(</a:t>
            </a:r>
            <a:r>
              <a:rPr lang="en-US" sz="1800" b="0" i="1" u="none" strike="noStrike" baseline="0" dirty="0">
                <a:latin typeface="Times New Roman" panose="02020603050405020304" pitchFamily="18" charset="0"/>
              </a:rPr>
              <a:t>f</a:t>
            </a:r>
            <a:r>
              <a:rPr lang="en-US" sz="1800" b="0" i="0" u="none" strike="noStrike" baseline="0" dirty="0">
                <a:latin typeface="Times New Roman" panose="02020603050405020304" pitchFamily="18" charset="0"/>
              </a:rPr>
              <a:t>) to execute powers and functions that are delegated to it by law; and</a:t>
            </a:r>
          </a:p>
          <a:p>
            <a:pPr algn="l"/>
            <a:r>
              <a:rPr lang="en-US" sz="1800" b="0" i="0" u="none" strike="noStrike" baseline="0" dirty="0">
                <a:latin typeface="Times New Roman" panose="02020603050405020304" pitchFamily="18" charset="0"/>
              </a:rPr>
              <a:t>(</a:t>
            </a:r>
            <a:r>
              <a:rPr lang="en-US" sz="1800" b="0" i="1" u="none" strike="noStrike" baseline="0" dirty="0">
                <a:latin typeface="Times New Roman" panose="02020603050405020304" pitchFamily="18" charset="0"/>
              </a:rPr>
              <a:t>g</a:t>
            </a:r>
            <a:r>
              <a:rPr lang="en-US" sz="1800" b="0" i="0" u="none" strike="noStrike" baseline="0" dirty="0">
                <a:latin typeface="Times New Roman" panose="02020603050405020304" pitchFamily="18" charset="0"/>
              </a:rPr>
              <a:t>) to make recommendations to the Minister responsible for provincial government and local-level government matters in the strengthening of the decentralisation of government; and</a:t>
            </a:r>
          </a:p>
          <a:p>
            <a:pPr algn="l"/>
            <a:r>
              <a:rPr lang="en-US" sz="1800" b="0" i="0" u="none" strike="noStrike" baseline="0" dirty="0">
                <a:latin typeface="Times New Roman" panose="02020603050405020304" pitchFamily="18" charset="0"/>
              </a:rPr>
              <a:t>(</a:t>
            </a:r>
            <a:r>
              <a:rPr lang="en-US" sz="1800" b="0" i="1" u="none" strike="noStrike" baseline="0" dirty="0">
                <a:latin typeface="Times New Roman" panose="02020603050405020304" pitchFamily="18" charset="0"/>
              </a:rPr>
              <a:t>h</a:t>
            </a:r>
            <a:r>
              <a:rPr lang="en-US" sz="1800" b="0" i="0" u="none" strike="noStrike" baseline="0" dirty="0">
                <a:latin typeface="Times New Roman" panose="02020603050405020304" pitchFamily="18" charset="0"/>
              </a:rPr>
              <a:t>) to ensure that all appointments to offices in a Provincial Government and a Local level</a:t>
            </a:r>
            <a:r>
              <a:rPr lang="en-US" dirty="0">
                <a:latin typeface="Times New Roman" panose="02020603050405020304" pitchFamily="18" charset="0"/>
              </a:rPr>
              <a:t> </a:t>
            </a:r>
            <a:r>
              <a:rPr lang="en-US" sz="1800" b="0" i="0" u="none" strike="noStrike" baseline="0" dirty="0">
                <a:latin typeface="Times New Roman" panose="02020603050405020304" pitchFamily="18" charset="0"/>
              </a:rPr>
              <a:t>Government are based on merit.</a:t>
            </a:r>
            <a:endParaRPr lang="en-PG" dirty="0"/>
          </a:p>
        </p:txBody>
      </p:sp>
    </p:spTree>
    <p:extLst>
      <p:ext uri="{BB962C8B-B14F-4D97-AF65-F5344CB8AC3E}">
        <p14:creationId xmlns:p14="http://schemas.microsoft.com/office/powerpoint/2010/main" val="3057792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65744F-0BC2-2BA2-7204-4304E4E4A4F3}"/>
              </a:ext>
            </a:extLst>
          </p:cNvPr>
          <p:cNvSpPr txBox="1"/>
          <p:nvPr/>
        </p:nvSpPr>
        <p:spPr>
          <a:xfrm>
            <a:off x="647700" y="479346"/>
            <a:ext cx="10820400" cy="4247317"/>
          </a:xfrm>
          <a:prstGeom prst="rect">
            <a:avLst/>
          </a:prstGeom>
          <a:noFill/>
        </p:spPr>
        <p:txBody>
          <a:bodyPr wrap="square" rtlCol="0">
            <a:spAutoFit/>
          </a:bodyPr>
          <a:lstStyle/>
          <a:p>
            <a:pPr algn="l"/>
            <a:r>
              <a:rPr lang="en-US" b="1" i="1" u="none" strike="noStrike" baseline="0" dirty="0">
                <a:latin typeface="Times New Roman" panose="02020603050405020304" pitchFamily="18" charset="0"/>
              </a:rPr>
              <a:t>Subdivision L.155 – Planning and Data System.</a:t>
            </a:r>
          </a:p>
          <a:p>
            <a:pPr algn="l"/>
            <a:endParaRPr lang="en-US" b="1" i="1" u="none" strike="noStrike" baseline="0" dirty="0">
              <a:latin typeface="Times New Roman" panose="02020603050405020304" pitchFamily="18" charset="0"/>
            </a:endParaRPr>
          </a:p>
          <a:p>
            <a:pPr algn="l"/>
            <a:r>
              <a:rPr lang="en-US" b="1" i="0" u="none" strike="noStrike" baseline="0" dirty="0">
                <a:latin typeface="Times New Roman" panose="02020603050405020304" pitchFamily="18" charset="0"/>
              </a:rPr>
              <a:t>106. PROVINCIAL PLANNING AND DATA SYSTEM.</a:t>
            </a:r>
          </a:p>
          <a:p>
            <a:pPr algn="l"/>
            <a:endParaRPr lang="en-US" b="1" i="0" u="none" strike="noStrike" baseline="0" dirty="0">
              <a:latin typeface="Times New Roman" panose="02020603050405020304" pitchFamily="18" charset="0"/>
            </a:endParaRPr>
          </a:p>
          <a:p>
            <a:pPr algn="l"/>
            <a:r>
              <a:rPr lang="en-US" sz="1050" b="0" i="0" u="none" strike="noStrike" baseline="0" dirty="0">
                <a:highlight>
                  <a:srgbClr val="FFFF00"/>
                </a:highlight>
                <a:latin typeface="Times New Roman" panose="02020603050405020304" pitchFamily="18" charset="0"/>
              </a:rPr>
              <a:t>156</a:t>
            </a:r>
            <a:r>
              <a:rPr lang="en-US" b="0" i="0" u="none" strike="noStrike" baseline="0" dirty="0">
                <a:highlight>
                  <a:srgbClr val="FFFF00"/>
                </a:highlight>
                <a:latin typeface="Times New Roman" panose="02020603050405020304" pitchFamily="18" charset="0"/>
              </a:rPr>
              <a:t>(1) There shall be established in each province an extended service of the Department responsible for planning matters and of the National Statistical Office.</a:t>
            </a:r>
          </a:p>
          <a:p>
            <a:pPr algn="l"/>
            <a:r>
              <a:rPr lang="en-US" b="0" i="0" u="none" strike="noStrike" baseline="0" dirty="0">
                <a:highlight>
                  <a:srgbClr val="FFFF00"/>
                </a:highlight>
                <a:latin typeface="Times New Roman" panose="02020603050405020304" pitchFamily="18" charset="0"/>
              </a:rPr>
              <a:t>(2) The functions of these services are to establish and maintain an effective and efficient provincial and local-level planning and data system.</a:t>
            </a:r>
          </a:p>
          <a:p>
            <a:pPr algn="l"/>
            <a:r>
              <a:rPr lang="en-US" b="0" i="0" u="none" strike="noStrike" baseline="0" dirty="0">
                <a:latin typeface="Times New Roman" panose="02020603050405020304" pitchFamily="18" charset="0"/>
              </a:rPr>
              <a:t>(3)</a:t>
            </a:r>
            <a:r>
              <a:rPr lang="en-US" sz="1100" b="0" i="0" u="none" strike="noStrike" baseline="0" dirty="0">
                <a:latin typeface="Times New Roman" panose="02020603050405020304" pitchFamily="18" charset="0"/>
              </a:rPr>
              <a:t>157</a:t>
            </a:r>
            <a:r>
              <a:rPr lang="en-US" b="0" i="0" u="none" strike="noStrike" baseline="0" dirty="0">
                <a:latin typeface="Times New Roman" panose="02020603050405020304" pitchFamily="18" charset="0"/>
              </a:rPr>
              <a:t> </a:t>
            </a:r>
            <a:r>
              <a:rPr lang="en-US" sz="1100" b="0" i="0" u="none" strike="noStrike" baseline="0" dirty="0">
                <a:latin typeface="Times New Roman" panose="02020603050405020304" pitchFamily="18" charset="0"/>
              </a:rPr>
              <a:t>158</a:t>
            </a:r>
            <a:r>
              <a:rPr lang="en-US" b="0" i="0" u="none" strike="noStrike" baseline="0" dirty="0">
                <a:latin typeface="Times New Roman" panose="02020603050405020304" pitchFamily="18" charset="0"/>
              </a:rPr>
              <a:t> There shall be a census or the count of all natural persons in each province in the year proceeding a general election, other than–</a:t>
            </a:r>
          </a:p>
          <a:p>
            <a:pPr algn="l"/>
            <a:r>
              <a:rPr lang="en-US" b="0" i="0" u="none" strike="noStrike" baseline="0" dirty="0">
                <a:latin typeface="Times New Roman" panose="02020603050405020304" pitchFamily="18" charset="0"/>
              </a:rPr>
              <a:t>(</a:t>
            </a:r>
            <a:r>
              <a:rPr lang="en-US" b="0" i="1" u="none" strike="noStrike" baseline="0" dirty="0">
                <a:latin typeface="Times New Roman" panose="02020603050405020304" pitchFamily="18" charset="0"/>
              </a:rPr>
              <a:t>a</a:t>
            </a:r>
            <a:r>
              <a:rPr lang="en-US" b="0" i="0" u="none" strike="noStrike" baseline="0" dirty="0">
                <a:latin typeface="Times New Roman" panose="02020603050405020304" pitchFamily="18" charset="0"/>
              </a:rPr>
              <a:t>) the general election held next after certification of this Organic Law; and</a:t>
            </a:r>
          </a:p>
          <a:p>
            <a:pPr algn="l"/>
            <a:r>
              <a:rPr lang="en-US" b="0" i="0" u="none" strike="noStrike" baseline="0" dirty="0">
                <a:latin typeface="Times New Roman" panose="02020603050405020304" pitchFamily="18" charset="0"/>
              </a:rPr>
              <a:t>(</a:t>
            </a:r>
            <a:r>
              <a:rPr lang="en-US" b="0" i="1" u="none" strike="noStrike" baseline="0" dirty="0">
                <a:latin typeface="Times New Roman" panose="02020603050405020304" pitchFamily="18" charset="0"/>
              </a:rPr>
              <a:t>b</a:t>
            </a:r>
            <a:r>
              <a:rPr lang="en-US" b="0" i="0" u="none" strike="noStrike" baseline="0" dirty="0">
                <a:latin typeface="Times New Roman" panose="02020603050405020304" pitchFamily="18" charset="0"/>
              </a:rPr>
              <a:t>) a general election following a dissolution of Parliament under Section 105(1)(b) or</a:t>
            </a:r>
          </a:p>
          <a:p>
            <a:pPr algn="l"/>
            <a:r>
              <a:rPr lang="en-US" b="0" i="0" u="none" strike="noStrike" baseline="0" dirty="0">
                <a:latin typeface="Times New Roman" panose="02020603050405020304" pitchFamily="18" charset="0"/>
              </a:rPr>
              <a:t>(c) (</a:t>
            </a:r>
            <a:r>
              <a:rPr lang="en-US" b="0" i="1" u="none" strike="noStrike" baseline="0" dirty="0">
                <a:latin typeface="Times New Roman" panose="02020603050405020304" pitchFamily="18" charset="0"/>
              </a:rPr>
              <a:t>General Elections</a:t>
            </a:r>
            <a:r>
              <a:rPr lang="en-US" b="0" i="0" u="none" strike="noStrike" baseline="0" dirty="0">
                <a:latin typeface="Times New Roman" panose="02020603050405020304" pitchFamily="18" charset="0"/>
              </a:rPr>
              <a:t>) of the </a:t>
            </a:r>
            <a:r>
              <a:rPr lang="en-US" b="0" i="1" u="none" strike="noStrike" baseline="0" dirty="0">
                <a:latin typeface="Times New Roman" panose="02020603050405020304" pitchFamily="18" charset="0"/>
              </a:rPr>
              <a:t>Constitution</a:t>
            </a:r>
            <a:r>
              <a:rPr lang="en-US" b="0" i="0" u="none" strike="noStrike" baseline="0" dirty="0">
                <a:latin typeface="Times New Roman" panose="02020603050405020304" pitchFamily="18" charset="0"/>
              </a:rPr>
              <a:t>.</a:t>
            </a:r>
          </a:p>
          <a:p>
            <a:pPr algn="l"/>
            <a:r>
              <a:rPr lang="en-US" b="0" i="0" u="none" strike="noStrike" baseline="0" dirty="0">
                <a:highlight>
                  <a:srgbClr val="FFFF00"/>
                </a:highlight>
                <a:latin typeface="Times New Roman" panose="02020603050405020304" pitchFamily="18" charset="0"/>
              </a:rPr>
              <a:t>(4) An Act of the Parliament shall prescribe the types of records or data to be kept and details of the planning and data control system for the Provincial governments and Local-level Governments.</a:t>
            </a:r>
          </a:p>
        </p:txBody>
      </p:sp>
    </p:spTree>
    <p:extLst>
      <p:ext uri="{BB962C8B-B14F-4D97-AF65-F5344CB8AC3E}">
        <p14:creationId xmlns:p14="http://schemas.microsoft.com/office/powerpoint/2010/main" val="3028461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A634FC-0993-7856-4088-4B9D02F6EA95}"/>
              </a:ext>
            </a:extLst>
          </p:cNvPr>
          <p:cNvSpPr txBox="1"/>
          <p:nvPr/>
        </p:nvSpPr>
        <p:spPr>
          <a:xfrm>
            <a:off x="1289196" y="327997"/>
            <a:ext cx="1955022"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LLGAA 1997</a:t>
            </a:r>
            <a:endParaRPr lang="en-PG" sz="24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A12305E-D4A1-5A45-FFAD-FAA101432120}"/>
              </a:ext>
            </a:extLst>
          </p:cNvPr>
          <p:cNvSpPr txBox="1"/>
          <p:nvPr/>
        </p:nvSpPr>
        <p:spPr>
          <a:xfrm>
            <a:off x="1111396" y="944979"/>
            <a:ext cx="10553554" cy="4801314"/>
          </a:xfrm>
          <a:prstGeom prst="rect">
            <a:avLst/>
          </a:prstGeom>
          <a:noFill/>
        </p:spPr>
        <p:txBody>
          <a:bodyPr wrap="square" rtlCol="0">
            <a:spAutoFit/>
          </a:bodyPr>
          <a:lstStyle/>
          <a:p>
            <a:pPr algn="l"/>
            <a:r>
              <a:rPr lang="en-US" b="1" i="0" u="none" strike="noStrike" baseline="0" dirty="0">
                <a:latin typeface="Times New Roman" panose="02020603050405020304" pitchFamily="18" charset="0"/>
                <a:cs typeface="Times New Roman" panose="02020603050405020304" pitchFamily="18" charset="0"/>
              </a:rPr>
              <a:t>S.57. VILLAGE BOOKS.</a:t>
            </a:r>
          </a:p>
          <a:p>
            <a:pPr algn="l"/>
            <a:endParaRPr lang="en-US" b="1" i="0" u="none" strike="noStrike" baseline="0" dirty="0">
              <a:latin typeface="Times New Roman" panose="02020603050405020304" pitchFamily="18" charset="0"/>
              <a:cs typeface="Times New Roman" panose="02020603050405020304" pitchFamily="18" charset="0"/>
            </a:endParaRPr>
          </a:p>
          <a:p>
            <a:pPr algn="l"/>
            <a:r>
              <a:rPr lang="en-US" b="0" i="0" u="none" strike="noStrike" baseline="0" dirty="0">
                <a:latin typeface="Times New Roman" panose="02020603050405020304" pitchFamily="18" charset="0"/>
                <a:cs typeface="Times New Roman" panose="02020603050405020304" pitchFamily="18" charset="0"/>
              </a:rPr>
              <a:t>(1) A Local-level Government shall establish and maintain for each ward within the Local-level Government area a register to be known as the Village Book.</a:t>
            </a:r>
          </a:p>
          <a:p>
            <a:pPr algn="l"/>
            <a:r>
              <a:rPr lang="en-US" b="0" i="0" u="none" strike="noStrike" baseline="0" dirty="0">
                <a:latin typeface="Times New Roman" panose="02020603050405020304" pitchFamily="18" charset="0"/>
                <a:cs typeface="Times New Roman" panose="02020603050405020304" pitchFamily="18" charset="0"/>
              </a:rPr>
              <a:t>(2) A Village Book shall contain information as to–</a:t>
            </a:r>
          </a:p>
          <a:p>
            <a:pPr algn="l"/>
            <a:r>
              <a:rPr lang="en-US" b="0" i="0" u="none" strike="noStrike" baseline="0" dirty="0">
                <a:latin typeface="Times New Roman" panose="02020603050405020304" pitchFamily="18" charset="0"/>
                <a:cs typeface="Times New Roman" panose="02020603050405020304" pitchFamily="18" charset="0"/>
              </a:rPr>
              <a:t>(</a:t>
            </a:r>
            <a:r>
              <a:rPr lang="en-US" b="0" i="1" u="none" strike="noStrike" baseline="0" dirty="0">
                <a:latin typeface="Times New Roman" panose="02020603050405020304" pitchFamily="18" charset="0"/>
                <a:cs typeface="Times New Roman" panose="02020603050405020304" pitchFamily="18" charset="0"/>
              </a:rPr>
              <a:t>a</a:t>
            </a:r>
            <a:r>
              <a:rPr lang="en-US" b="0" i="0" u="none" strike="noStrike" baseline="0" dirty="0">
                <a:latin typeface="Times New Roman" panose="02020603050405020304" pitchFamily="18" charset="0"/>
                <a:cs typeface="Times New Roman" panose="02020603050405020304" pitchFamily="18" charset="0"/>
              </a:rPr>
              <a:t>) the names, clans, ethnic groups and, where applicable, addresses of all persons within the ward; and</a:t>
            </a:r>
          </a:p>
          <a:p>
            <a:pPr algn="l"/>
            <a:r>
              <a:rPr lang="en-US" b="0" i="0" u="none" strike="noStrike" baseline="0" dirty="0">
                <a:latin typeface="Times New Roman" panose="02020603050405020304" pitchFamily="18" charset="0"/>
                <a:cs typeface="Times New Roman" panose="02020603050405020304" pitchFamily="18" charset="0"/>
              </a:rPr>
              <a:t>(</a:t>
            </a:r>
            <a:r>
              <a:rPr lang="en-US" b="0" i="1" u="none" strike="noStrike" baseline="0" dirty="0">
                <a:latin typeface="Times New Roman" panose="02020603050405020304" pitchFamily="18" charset="0"/>
                <a:cs typeface="Times New Roman" panose="02020603050405020304" pitchFamily="18" charset="0"/>
              </a:rPr>
              <a:t>b</a:t>
            </a:r>
            <a:r>
              <a:rPr lang="en-US" b="0" i="0" u="none" strike="noStrike" baseline="0" dirty="0">
                <a:latin typeface="Times New Roman" panose="02020603050405020304" pitchFamily="18" charset="0"/>
                <a:cs typeface="Times New Roman" panose="02020603050405020304" pitchFamily="18" charset="0"/>
              </a:rPr>
              <a:t>) the particulars of village officials; and</a:t>
            </a:r>
          </a:p>
          <a:p>
            <a:pPr algn="l"/>
            <a:r>
              <a:rPr lang="en-US" b="0" i="0" u="none" strike="noStrike" baseline="0" dirty="0">
                <a:latin typeface="Times New Roman" panose="02020603050405020304" pitchFamily="18" charset="0"/>
                <a:cs typeface="Times New Roman" panose="02020603050405020304" pitchFamily="18" charset="0"/>
              </a:rPr>
              <a:t>(</a:t>
            </a:r>
            <a:r>
              <a:rPr lang="en-US" b="0" i="1" u="none" strike="noStrike" baseline="0" dirty="0">
                <a:latin typeface="Times New Roman" panose="02020603050405020304" pitchFamily="18" charset="0"/>
                <a:cs typeface="Times New Roman" panose="02020603050405020304" pitchFamily="18" charset="0"/>
              </a:rPr>
              <a:t>c</a:t>
            </a:r>
            <a:r>
              <a:rPr lang="en-US" b="0" i="0" u="none" strike="noStrike" baseline="0" dirty="0">
                <a:latin typeface="Times New Roman" panose="02020603050405020304" pitchFamily="18" charset="0"/>
                <a:cs typeface="Times New Roman" panose="02020603050405020304" pitchFamily="18" charset="0"/>
              </a:rPr>
              <a:t>) such information on assets, facilities and other matters relating to the ward as the Minister directs.</a:t>
            </a:r>
          </a:p>
          <a:p>
            <a:pPr algn="l"/>
            <a:r>
              <a:rPr lang="en-US" b="0" i="0" u="none" strike="noStrike" baseline="0" dirty="0">
                <a:latin typeface="Times New Roman" panose="02020603050405020304" pitchFamily="18" charset="0"/>
                <a:cs typeface="Times New Roman" panose="02020603050405020304" pitchFamily="18" charset="0"/>
              </a:rPr>
              <a:t>(3) A person to whom Subsection (2)(a) applies shall provide information relevant to the compilation and maintenance of the Village Book.</a:t>
            </a:r>
          </a:p>
          <a:p>
            <a:pPr algn="l"/>
            <a:r>
              <a:rPr lang="en-US" b="0" i="0" u="none" strike="noStrike" baseline="0" dirty="0">
                <a:latin typeface="Times New Roman" panose="02020603050405020304" pitchFamily="18" charset="0"/>
                <a:cs typeface="Times New Roman" panose="02020603050405020304" pitchFamily="18" charset="0"/>
              </a:rPr>
              <a:t>(4) A Village Book shall be in a format directed by the Minister.</a:t>
            </a:r>
          </a:p>
          <a:p>
            <a:pPr algn="l"/>
            <a:r>
              <a:rPr lang="en-US" b="0" i="0" u="none" strike="noStrike" baseline="0" dirty="0">
                <a:latin typeface="Times New Roman" panose="02020603050405020304" pitchFamily="18" charset="0"/>
                <a:cs typeface="Times New Roman" panose="02020603050405020304" pitchFamily="18" charset="0"/>
              </a:rPr>
              <a:t>(5) The Village Book–</a:t>
            </a:r>
          </a:p>
          <a:p>
            <a:pPr algn="l"/>
            <a:r>
              <a:rPr lang="en-US" b="0" i="0" u="none" strike="noStrike" baseline="0" dirty="0">
                <a:latin typeface="Times New Roman" panose="02020603050405020304" pitchFamily="18" charset="0"/>
                <a:cs typeface="Times New Roman" panose="02020603050405020304" pitchFamily="18" charset="0"/>
              </a:rPr>
              <a:t>(</a:t>
            </a:r>
            <a:r>
              <a:rPr lang="en-US" b="0" i="1" u="none" strike="noStrike" baseline="0" dirty="0">
                <a:latin typeface="Times New Roman" panose="02020603050405020304" pitchFamily="18" charset="0"/>
                <a:cs typeface="Times New Roman" panose="02020603050405020304" pitchFamily="18" charset="0"/>
              </a:rPr>
              <a:t>a</a:t>
            </a:r>
            <a:r>
              <a:rPr lang="en-US" b="0" i="0" u="none" strike="noStrike" baseline="0" dirty="0">
                <a:latin typeface="Times New Roman" panose="02020603050405020304" pitchFamily="18" charset="0"/>
                <a:cs typeface="Times New Roman" panose="02020603050405020304" pitchFamily="18" charset="0"/>
              </a:rPr>
              <a:t>) is a public document; and</a:t>
            </a:r>
          </a:p>
          <a:p>
            <a:pPr algn="l"/>
            <a:r>
              <a:rPr lang="en-US" b="0" i="0" u="none" strike="noStrike" baseline="0" dirty="0">
                <a:latin typeface="Times New Roman" panose="02020603050405020304" pitchFamily="18" charset="0"/>
                <a:cs typeface="Times New Roman" panose="02020603050405020304" pitchFamily="18" charset="0"/>
              </a:rPr>
              <a:t>(</a:t>
            </a:r>
            <a:r>
              <a:rPr lang="en-US" b="0" i="1" u="none" strike="noStrike" baseline="0" dirty="0">
                <a:latin typeface="Times New Roman" panose="02020603050405020304" pitchFamily="18" charset="0"/>
                <a:cs typeface="Times New Roman" panose="02020603050405020304" pitchFamily="18" charset="0"/>
              </a:rPr>
              <a:t>b</a:t>
            </a:r>
            <a:r>
              <a:rPr lang="en-US" b="0" i="0" u="none" strike="noStrike" baseline="0" dirty="0">
                <a:latin typeface="Times New Roman" panose="02020603050405020304" pitchFamily="18" charset="0"/>
                <a:cs typeface="Times New Roman" panose="02020603050405020304" pitchFamily="18" charset="0"/>
              </a:rPr>
              <a:t>) shall be kept within the ward; and</a:t>
            </a:r>
          </a:p>
          <a:p>
            <a:pPr algn="l"/>
            <a:r>
              <a:rPr lang="en-US" b="0" i="0" u="none" strike="noStrike" baseline="0" dirty="0">
                <a:latin typeface="Times New Roman" panose="02020603050405020304" pitchFamily="18" charset="0"/>
                <a:cs typeface="Times New Roman" panose="02020603050405020304" pitchFamily="18" charset="0"/>
              </a:rPr>
              <a:t>(</a:t>
            </a:r>
            <a:r>
              <a:rPr lang="en-US" b="0" i="1" u="none" strike="noStrike" baseline="0" dirty="0">
                <a:latin typeface="Times New Roman" panose="02020603050405020304" pitchFamily="18" charset="0"/>
                <a:cs typeface="Times New Roman" panose="02020603050405020304" pitchFamily="18" charset="0"/>
              </a:rPr>
              <a:t>c</a:t>
            </a:r>
            <a:r>
              <a:rPr lang="en-US" b="0" i="0" u="none" strike="noStrike" baseline="0" dirty="0">
                <a:latin typeface="Times New Roman" panose="02020603050405020304" pitchFamily="18" charset="0"/>
                <a:cs typeface="Times New Roman" panose="02020603050405020304" pitchFamily="18" charset="0"/>
              </a:rPr>
              <a:t>) shall be available for inspection at reasonable times.</a:t>
            </a:r>
          </a:p>
          <a:p>
            <a:pPr algn="l"/>
            <a:r>
              <a:rPr lang="en-US" b="0" i="0" u="none" strike="noStrike" baseline="0" dirty="0">
                <a:latin typeface="Times New Roman" panose="02020603050405020304" pitchFamily="18" charset="0"/>
                <a:cs typeface="Times New Roman" panose="02020603050405020304" pitchFamily="18" charset="0"/>
              </a:rPr>
              <a:t>(6) The Regulations may prescribe other matters relating to the format,</a:t>
            </a:r>
          </a:p>
          <a:p>
            <a:pPr algn="l"/>
            <a:r>
              <a:rPr lang="en-US" b="0" i="0" u="none" strike="noStrike" baseline="0" dirty="0">
                <a:latin typeface="Times New Roman" panose="02020603050405020304" pitchFamily="18" charset="0"/>
                <a:cs typeface="Times New Roman" panose="02020603050405020304" pitchFamily="18" charset="0"/>
              </a:rPr>
              <a:t>contents, manner of maintaining and access to the Village Book.</a:t>
            </a:r>
          </a:p>
        </p:txBody>
      </p:sp>
    </p:spTree>
    <p:extLst>
      <p:ext uri="{BB962C8B-B14F-4D97-AF65-F5344CB8AC3E}">
        <p14:creationId xmlns:p14="http://schemas.microsoft.com/office/powerpoint/2010/main" val="1363746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8736C-3142-FBD2-B868-8B630180AC0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A215475A-30AE-2A89-BA98-12536B70B255}"/>
              </a:ext>
            </a:extLst>
          </p:cNvPr>
          <p:cNvPicPr>
            <a:picLocks noChangeAspect="1"/>
          </p:cNvPicPr>
          <p:nvPr/>
        </p:nvPicPr>
        <p:blipFill>
          <a:blip r:embed="rId2"/>
          <a:stretch>
            <a:fillRect/>
          </a:stretch>
        </p:blipFill>
        <p:spPr>
          <a:xfrm>
            <a:off x="679596" y="3724934"/>
            <a:ext cx="4775055" cy="2788769"/>
          </a:xfrm>
          <a:prstGeom prst="rect">
            <a:avLst/>
          </a:prstGeom>
        </p:spPr>
      </p:pic>
      <p:pic>
        <p:nvPicPr>
          <p:cNvPr id="11" name="Picture 10">
            <a:extLst>
              <a:ext uri="{FF2B5EF4-FFF2-40B4-BE49-F238E27FC236}">
                <a16:creationId xmlns:a16="http://schemas.microsoft.com/office/drawing/2014/main" id="{D9A1707F-F5C3-C789-C551-3CDACFAE792E}"/>
              </a:ext>
            </a:extLst>
          </p:cNvPr>
          <p:cNvPicPr>
            <a:picLocks noChangeAspect="1"/>
          </p:cNvPicPr>
          <p:nvPr/>
        </p:nvPicPr>
        <p:blipFill>
          <a:blip r:embed="rId3"/>
          <a:stretch>
            <a:fillRect/>
          </a:stretch>
        </p:blipFill>
        <p:spPr>
          <a:xfrm>
            <a:off x="5207000" y="1269832"/>
            <a:ext cx="6599125" cy="3524953"/>
          </a:xfrm>
          <a:prstGeom prst="rect">
            <a:avLst/>
          </a:prstGeom>
        </p:spPr>
      </p:pic>
      <p:pic>
        <p:nvPicPr>
          <p:cNvPr id="9" name="Picture 8">
            <a:extLst>
              <a:ext uri="{FF2B5EF4-FFF2-40B4-BE49-F238E27FC236}">
                <a16:creationId xmlns:a16="http://schemas.microsoft.com/office/drawing/2014/main" id="{A47B20E1-915E-2BFE-B48B-028E5E0AC961}"/>
              </a:ext>
            </a:extLst>
          </p:cNvPr>
          <p:cNvPicPr>
            <a:picLocks noChangeAspect="1"/>
          </p:cNvPicPr>
          <p:nvPr/>
        </p:nvPicPr>
        <p:blipFill>
          <a:blip r:embed="rId4">
            <a:alphaModFix amt="85000"/>
          </a:blip>
          <a:stretch>
            <a:fillRect/>
          </a:stretch>
        </p:blipFill>
        <p:spPr>
          <a:xfrm>
            <a:off x="679596" y="724178"/>
            <a:ext cx="3689204" cy="2917204"/>
          </a:xfrm>
          <a:prstGeom prst="rect">
            <a:avLst/>
          </a:prstGeom>
        </p:spPr>
      </p:pic>
      <p:sp>
        <p:nvSpPr>
          <p:cNvPr id="12" name="TextBox 11">
            <a:extLst>
              <a:ext uri="{FF2B5EF4-FFF2-40B4-BE49-F238E27FC236}">
                <a16:creationId xmlns:a16="http://schemas.microsoft.com/office/drawing/2014/main" id="{293EDB4C-8C45-F0E0-2ABA-D82A413F65EF}"/>
              </a:ext>
            </a:extLst>
          </p:cNvPr>
          <p:cNvSpPr txBox="1"/>
          <p:nvPr/>
        </p:nvSpPr>
        <p:spPr>
          <a:xfrm>
            <a:off x="997096" y="270847"/>
            <a:ext cx="5692584"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Now working on Digital Integration and Online Hosting</a:t>
            </a:r>
            <a:endParaRPr lang="en-PG"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6246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Picture 2"/>
          <p:cNvPicPr>
            <a:picLocks noChangeAspect="1"/>
          </p:cNvPicPr>
          <p:nvPr/>
        </p:nvPicPr>
        <p:blipFill>
          <a:blip r:embed="rId2"/>
          <a:stretch>
            <a:fillRect/>
          </a:stretch>
        </p:blipFill>
        <p:spPr>
          <a:xfrm>
            <a:off x="0" y="93947"/>
            <a:ext cx="12192000" cy="667010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701BA0-4A47-1587-F137-08F46D2DC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0882" y="518286"/>
            <a:ext cx="4305983" cy="5321300"/>
          </a:xfrm>
          <a:prstGeom prst="rect">
            <a:avLst/>
          </a:prstGeom>
        </p:spPr>
      </p:pic>
      <p:pic>
        <p:nvPicPr>
          <p:cNvPr id="5" name="Picture 4">
            <a:extLst>
              <a:ext uri="{FF2B5EF4-FFF2-40B4-BE49-F238E27FC236}">
                <a16:creationId xmlns:a16="http://schemas.microsoft.com/office/drawing/2014/main" id="{1B9A3452-9F53-2BED-14CE-D327D76C9D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135" y="293622"/>
            <a:ext cx="3963491" cy="5770628"/>
          </a:xfrm>
          <a:prstGeom prst="rect">
            <a:avLst/>
          </a:prstGeom>
        </p:spPr>
      </p:pic>
      <p:pic>
        <p:nvPicPr>
          <p:cNvPr id="7" name="Picture 6">
            <a:extLst>
              <a:ext uri="{FF2B5EF4-FFF2-40B4-BE49-F238E27FC236}">
                <a16:creationId xmlns:a16="http://schemas.microsoft.com/office/drawing/2014/main" id="{569C9275-17D3-3692-A6B8-9B6652D3B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0884" y="464195"/>
            <a:ext cx="3841966" cy="6100183"/>
          </a:xfrm>
          <a:prstGeom prst="rect">
            <a:avLst/>
          </a:prstGeom>
        </p:spPr>
      </p:pic>
      <p:pic>
        <p:nvPicPr>
          <p:cNvPr id="2" name="Picture 1">
            <a:extLst>
              <a:ext uri="{FF2B5EF4-FFF2-40B4-BE49-F238E27FC236}">
                <a16:creationId xmlns:a16="http://schemas.microsoft.com/office/drawing/2014/main" id="{B777C35B-36A3-C27E-C0C7-0F8B8A6613F0}"/>
              </a:ext>
            </a:extLst>
          </p:cNvPr>
          <p:cNvPicPr>
            <a:picLocks noChangeAspect="1"/>
          </p:cNvPicPr>
          <p:nvPr/>
        </p:nvPicPr>
        <p:blipFill>
          <a:blip r:embed="rId5"/>
          <a:stretch>
            <a:fillRect/>
          </a:stretch>
        </p:blipFill>
        <p:spPr>
          <a:xfrm>
            <a:off x="195135" y="5122410"/>
            <a:ext cx="4210588" cy="1271395"/>
          </a:xfrm>
          <a:prstGeom prst="rect">
            <a:avLst/>
          </a:prstGeom>
        </p:spPr>
      </p:pic>
    </p:spTree>
    <p:extLst>
      <p:ext uri="{BB962C8B-B14F-4D97-AF65-F5344CB8AC3E}">
        <p14:creationId xmlns:p14="http://schemas.microsoft.com/office/powerpoint/2010/main" val="1208409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76732F-2C0D-7317-EFF8-9655E27CDA18}"/>
              </a:ext>
            </a:extLst>
          </p:cNvPr>
          <p:cNvPicPr>
            <a:picLocks noChangeAspect="1"/>
          </p:cNvPicPr>
          <p:nvPr/>
        </p:nvPicPr>
        <p:blipFill>
          <a:blip r:embed="rId2"/>
          <a:stretch>
            <a:fillRect/>
          </a:stretch>
        </p:blipFill>
        <p:spPr>
          <a:xfrm>
            <a:off x="0" y="142689"/>
            <a:ext cx="12192000" cy="6572622"/>
          </a:xfrm>
          <a:prstGeom prst="rect">
            <a:avLst/>
          </a:prstGeom>
        </p:spPr>
      </p:pic>
    </p:spTree>
    <p:extLst>
      <p:ext uri="{BB962C8B-B14F-4D97-AF65-F5344CB8AC3E}">
        <p14:creationId xmlns:p14="http://schemas.microsoft.com/office/powerpoint/2010/main" val="2952009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D0D0EC-1007-4803-D6B8-B1A359D921BA}"/>
              </a:ext>
            </a:extLst>
          </p:cNvPr>
          <p:cNvPicPr>
            <a:picLocks noChangeAspect="1"/>
          </p:cNvPicPr>
          <p:nvPr/>
        </p:nvPicPr>
        <p:blipFill rotWithShape="1">
          <a:blip r:embed="rId2">
            <a:extLst>
              <a:ext uri="{28A0092B-C50C-407E-A947-70E740481C1C}">
                <a14:useLocalDpi xmlns:a14="http://schemas.microsoft.com/office/drawing/2010/main" val="0"/>
              </a:ext>
            </a:extLst>
          </a:blip>
          <a:srcRect l="1192" t="15926" r="6304" b="13333"/>
          <a:stretch/>
        </p:blipFill>
        <p:spPr>
          <a:xfrm rot="5400000">
            <a:off x="6850242" y="135260"/>
            <a:ext cx="4168777" cy="5677261"/>
          </a:xfrm>
          <a:prstGeom prst="rect">
            <a:avLst/>
          </a:prstGeom>
        </p:spPr>
      </p:pic>
      <p:pic>
        <p:nvPicPr>
          <p:cNvPr id="7" name="Picture 6">
            <a:extLst>
              <a:ext uri="{FF2B5EF4-FFF2-40B4-BE49-F238E27FC236}">
                <a16:creationId xmlns:a16="http://schemas.microsoft.com/office/drawing/2014/main" id="{7D7FFC1F-30D2-A2B4-368D-C7DA23244AB1}"/>
              </a:ext>
            </a:extLst>
          </p:cNvPr>
          <p:cNvPicPr>
            <a:picLocks noChangeAspect="1"/>
          </p:cNvPicPr>
          <p:nvPr/>
        </p:nvPicPr>
        <p:blipFill rotWithShape="1">
          <a:blip r:embed="rId3">
            <a:extLst>
              <a:ext uri="{28A0092B-C50C-407E-A947-70E740481C1C}">
                <a14:useLocalDpi xmlns:a14="http://schemas.microsoft.com/office/drawing/2010/main" val="0"/>
              </a:ext>
            </a:extLst>
          </a:blip>
          <a:srcRect l="14039" t="3310" r="11410"/>
          <a:stretch/>
        </p:blipFill>
        <p:spPr>
          <a:xfrm>
            <a:off x="230782" y="889502"/>
            <a:ext cx="5750918" cy="4188330"/>
          </a:xfrm>
          <a:prstGeom prst="rect">
            <a:avLst/>
          </a:prstGeom>
        </p:spPr>
      </p:pic>
      <p:sp>
        <p:nvSpPr>
          <p:cNvPr id="8" name="Rectangle 7">
            <a:extLst>
              <a:ext uri="{FF2B5EF4-FFF2-40B4-BE49-F238E27FC236}">
                <a16:creationId xmlns:a16="http://schemas.microsoft.com/office/drawing/2014/main" id="{F71BBEED-F89C-7D71-74BF-4285AAA881DF}"/>
              </a:ext>
            </a:extLst>
          </p:cNvPr>
          <p:cNvSpPr/>
          <p:nvPr/>
        </p:nvSpPr>
        <p:spPr>
          <a:xfrm>
            <a:off x="9391650" y="1095879"/>
            <a:ext cx="393700" cy="3962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G"/>
          </a:p>
        </p:txBody>
      </p:sp>
    </p:spTree>
    <p:extLst>
      <p:ext uri="{BB962C8B-B14F-4D97-AF65-F5344CB8AC3E}">
        <p14:creationId xmlns:p14="http://schemas.microsoft.com/office/powerpoint/2010/main" val="1857049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E9A641-63C1-013F-D499-FA8D11DFE7D4}"/>
              </a:ext>
            </a:extLst>
          </p:cNvPr>
          <p:cNvSpPr txBox="1"/>
          <p:nvPr/>
        </p:nvSpPr>
        <p:spPr>
          <a:xfrm>
            <a:off x="279400" y="252254"/>
            <a:ext cx="9994900" cy="6340197"/>
          </a:xfrm>
          <a:prstGeom prst="rect">
            <a:avLst/>
          </a:prstGeom>
          <a:noFill/>
        </p:spPr>
        <p:txBody>
          <a:bodyPr wrap="square">
            <a:spAutoFit/>
          </a:bodyPr>
          <a:lstStyle/>
          <a:p>
            <a:r>
              <a:rPr lang="en-US" sz="1400" b="1" dirty="0"/>
              <a:t>Key Updates</a:t>
            </a:r>
          </a:p>
          <a:p>
            <a:pPr marL="285750" indent="-285750">
              <a:buFont typeface="Arial" panose="020B0604020202020204" pitchFamily="34" charset="0"/>
              <a:buChar char="•"/>
            </a:pPr>
            <a:r>
              <a:rPr lang="en-US" sz="1400" dirty="0"/>
              <a:t>Standardization of Formats</a:t>
            </a:r>
          </a:p>
          <a:p>
            <a:r>
              <a:rPr lang="en-US" sz="1400" dirty="0"/>
              <a:t>All ward record books have been standardized to ensure uniformity across all regions. This includes specific sections for demographic data, service delivery records, and community engagement initiatives. Currently being rolled out.</a:t>
            </a:r>
          </a:p>
          <a:p>
            <a:endParaRPr lang="en-US" sz="1400" dirty="0"/>
          </a:p>
          <a:p>
            <a:pPr marL="285750" indent="-285750">
              <a:buFont typeface="Arial" panose="020B0604020202020204" pitchFamily="34" charset="0"/>
              <a:buChar char="•"/>
            </a:pPr>
            <a:r>
              <a:rPr lang="en-US" sz="1400" dirty="0"/>
              <a:t>Digital Transition</a:t>
            </a:r>
          </a:p>
          <a:p>
            <a:r>
              <a:rPr lang="en-US" sz="1400" dirty="0"/>
              <a:t>A pilot project for digitizing ward record books has been initiated. Selected wards will implement electronic record-keeping to improve data management and reduce reliance on paper records. Training sessions for local officials are scheduled.</a:t>
            </a:r>
          </a:p>
          <a:p>
            <a:endParaRPr lang="en-US" sz="1400" dirty="0"/>
          </a:p>
          <a:p>
            <a:pPr marL="285750" indent="-285750">
              <a:buFont typeface="Arial" panose="020B0604020202020204" pitchFamily="34" charset="0"/>
              <a:buChar char="•"/>
            </a:pPr>
            <a:r>
              <a:rPr lang="en-US" sz="1400" dirty="0"/>
              <a:t>Data Accuracy and Validation</a:t>
            </a:r>
          </a:p>
          <a:p>
            <a:r>
              <a:rPr lang="en-US" sz="1400" dirty="0"/>
              <a:t>A comprehensive review process has been established to validate the information recorded in the ward books. Regular audits will be conducted to ensure data integrity and address discrepancies promptly.</a:t>
            </a:r>
          </a:p>
          <a:p>
            <a:endParaRPr lang="en-US" sz="1400" dirty="0"/>
          </a:p>
          <a:p>
            <a:pPr marL="285750" indent="-285750">
              <a:buFont typeface="Arial" panose="020B0604020202020204" pitchFamily="34" charset="0"/>
              <a:buChar char="•"/>
            </a:pPr>
            <a:r>
              <a:rPr lang="en-US" sz="1400" dirty="0"/>
              <a:t>Training and Capacity Building</a:t>
            </a:r>
          </a:p>
          <a:p>
            <a:r>
              <a:rPr lang="en-US" sz="1400" dirty="0"/>
              <a:t>Workshops are being organized to train local officials in effective record-keeping practices and the use of new digital tools. Emphasis will be placed on data entry, maintenance, and reporting.</a:t>
            </a:r>
          </a:p>
          <a:p>
            <a:endParaRPr lang="en-US" sz="1400" dirty="0"/>
          </a:p>
          <a:p>
            <a:pPr marL="285750" indent="-285750">
              <a:buFont typeface="Arial" panose="020B0604020202020204" pitchFamily="34" charset="0"/>
              <a:buChar char="•"/>
            </a:pPr>
            <a:r>
              <a:rPr lang="en-US" sz="1400" dirty="0"/>
              <a:t>Community Involvement</a:t>
            </a:r>
          </a:p>
          <a:p>
            <a:r>
              <a:rPr lang="en-US" sz="1400" dirty="0"/>
              <a:t>Mechanisms for community feedback have been integrated into the record-keeping process. This allows residents to verify information and report any inaccuracies, promoting transparency and accountability.</a:t>
            </a:r>
          </a:p>
          <a:p>
            <a:endParaRPr lang="en-US" sz="1400" dirty="0"/>
          </a:p>
          <a:p>
            <a:pPr marL="285750" indent="-285750">
              <a:buFont typeface="Arial" panose="020B0604020202020204" pitchFamily="34" charset="0"/>
              <a:buChar char="•"/>
            </a:pPr>
            <a:r>
              <a:rPr lang="en-US" sz="1400" dirty="0"/>
              <a:t>Reporting and Analysis</a:t>
            </a:r>
          </a:p>
          <a:p>
            <a:r>
              <a:rPr lang="en-US" sz="1400" dirty="0"/>
              <a:t>New reporting templates have been developed to facilitate better analysis of ward-level data. This will assist in informed decision-making and resource allocation.</a:t>
            </a:r>
          </a:p>
          <a:p>
            <a:endParaRPr lang="en-US" sz="1400" dirty="0"/>
          </a:p>
          <a:p>
            <a:pPr marL="285750" indent="-285750">
              <a:buFont typeface="Arial" panose="020B0604020202020204" pitchFamily="34" charset="0"/>
              <a:buChar char="•"/>
            </a:pPr>
            <a:r>
              <a:rPr lang="en-US" sz="1400" dirty="0"/>
              <a:t>Next Steps</a:t>
            </a:r>
          </a:p>
          <a:p>
            <a:r>
              <a:rPr lang="en-US" sz="1400" dirty="0"/>
              <a:t>Implementation Timeline: The digital transition is expected to be fully operational by 2</a:t>
            </a:r>
            <a:r>
              <a:rPr lang="en-US" sz="1400" baseline="30000" dirty="0"/>
              <a:t>nd</a:t>
            </a:r>
            <a:r>
              <a:rPr lang="en-US" sz="1400" dirty="0"/>
              <a:t> </a:t>
            </a:r>
            <a:r>
              <a:rPr lang="en-US" sz="1400" dirty="0" err="1"/>
              <a:t>Qtr</a:t>
            </a:r>
            <a:r>
              <a:rPr lang="en-US" sz="1400" dirty="0"/>
              <a:t> 2025.</a:t>
            </a:r>
          </a:p>
          <a:p>
            <a:r>
              <a:rPr lang="en-US" sz="1400" dirty="0"/>
              <a:t>Feedback Mechanism: Stakeholders are encouraged to provide feedback on the new formats and processes by December 2024 to ensure continuous improvement.</a:t>
            </a:r>
            <a:endParaRPr lang="en-PG" sz="1400" dirty="0"/>
          </a:p>
        </p:txBody>
      </p:sp>
    </p:spTree>
    <p:extLst>
      <p:ext uri="{BB962C8B-B14F-4D97-AF65-F5344CB8AC3E}">
        <p14:creationId xmlns:p14="http://schemas.microsoft.com/office/powerpoint/2010/main" val="1191543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7262D9-BEC1-91EB-7AAF-F046557160A8}"/>
              </a:ext>
            </a:extLst>
          </p:cNvPr>
          <p:cNvPicPr>
            <a:picLocks noChangeAspect="1"/>
          </p:cNvPicPr>
          <p:nvPr/>
        </p:nvPicPr>
        <p:blipFill>
          <a:blip r:embed="rId2"/>
          <a:stretch>
            <a:fillRect/>
          </a:stretch>
        </p:blipFill>
        <p:spPr>
          <a:xfrm>
            <a:off x="0" y="20842"/>
            <a:ext cx="12192000" cy="6816315"/>
          </a:xfrm>
          <a:prstGeom prst="rect">
            <a:avLst/>
          </a:prstGeom>
        </p:spPr>
      </p:pic>
    </p:spTree>
    <p:extLst>
      <p:ext uri="{BB962C8B-B14F-4D97-AF65-F5344CB8AC3E}">
        <p14:creationId xmlns:p14="http://schemas.microsoft.com/office/powerpoint/2010/main" val="2115508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1628</TotalTime>
  <Words>1949</Words>
  <Application>Microsoft Office PowerPoint</Application>
  <PresentationFormat>Widescreen</PresentationFormat>
  <Paragraphs>115</Paragraphs>
  <Slides>23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Amiri</vt:lpstr>
      <vt:lpstr>Arial</vt:lpstr>
      <vt:lpstr>Arial Black</vt:lpstr>
      <vt:lpstr>Book Antiqua</vt:lpstr>
      <vt:lpstr>Calibri</vt:lpstr>
      <vt:lpstr>Calibri Light</vt:lpstr>
      <vt:lpstr>CenturySchoolbook</vt:lpstr>
      <vt:lpstr>CenturySchoolbook-Bold</vt:lpstr>
      <vt:lpstr>CenturySchoolbook-Italic</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Roaveneo</dc:creator>
  <cp:lastModifiedBy>Greg Roaveneo</cp:lastModifiedBy>
  <cp:revision>21</cp:revision>
  <dcterms:created xsi:type="dcterms:W3CDTF">2024-09-11T00:26:22Z</dcterms:created>
  <dcterms:modified xsi:type="dcterms:W3CDTF">2024-10-02T22:49:29Z</dcterms:modified>
</cp:coreProperties>
</file>