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71" r:id="rId5"/>
    <p:sldId id="270" r:id="rId6"/>
    <p:sldId id="274" r:id="rId7"/>
    <p:sldId id="272" r:id="rId8"/>
    <p:sldId id="259" r:id="rId9"/>
    <p:sldId id="260" r:id="rId10"/>
    <p:sldId id="261" r:id="rId11"/>
    <p:sldId id="262" r:id="rId12"/>
    <p:sldId id="263" r:id="rId13"/>
    <p:sldId id="264" r:id="rId14"/>
    <p:sldId id="265" r:id="rId15"/>
    <p:sldId id="266" r:id="rId16"/>
    <p:sldId id="267" r:id="rId17"/>
    <p:sldId id="273" r:id="rId18"/>
    <p:sldId id="268" r:id="rId19"/>
  </p:sldIdLst>
  <p:sldSz cx="18288000" cy="10287000"/>
  <p:notesSz cx="6858000" cy="9144000"/>
  <p:embeddedFontLst>
    <p:embeddedFont>
      <p:font typeface="Archivo Black" panose="020B0604020202020204" charset="0"/>
      <p:regular r:id="rId20"/>
    </p:embeddedFont>
    <p:embeddedFont>
      <p:font typeface="Arimo" panose="020B0604020202020204" charset="0"/>
      <p:regular r:id="rId21"/>
    </p:embeddedFont>
    <p:embeddedFont>
      <p:font typeface="Arimo Bold" panose="020B0604020202020204" charset="0"/>
      <p:regular r:id="rId22"/>
    </p:embeddedFont>
    <p:embeddedFont>
      <p:font typeface="IBM Plex Sans" panose="020B0503050203000203" pitchFamily="34" charset="0"/>
      <p:regular r:id="rId23"/>
      <p:bold r:id="rId24"/>
      <p:italic r:id="rId25"/>
      <p:boldItalic r:id="rId26"/>
    </p:embeddedFont>
    <p:embeddedFont>
      <p:font typeface="League Spartan" panose="020B0604020202020204" charset="0"/>
      <p:regular r:id="rId27"/>
    </p:embeddedFont>
    <p:embeddedFont>
      <p:font typeface="Open Sans Bold" panose="020B0604020202020204" charset="0"/>
      <p:regular r:id="rId28"/>
    </p:embeddedFont>
    <p:embeddedFont>
      <p:font typeface="Open Sans Italics" panose="020B0604020202020204" charset="0"/>
      <p:regular r:id="rId29"/>
    </p:embeddedFont>
    <p:embeddedFont>
      <p:font typeface="Poppins" panose="00000500000000000000" pitchFamily="2" charset="0"/>
      <p:regular r:id="rId30"/>
    </p:embeddedFont>
    <p:embeddedFont>
      <p:font typeface="Poppins Bold" panose="00000800000000000000" charset="0"/>
      <p:regular r:id="rId31"/>
    </p:embeddedFont>
    <p:embeddedFont>
      <p:font typeface="Poppins Italics" panose="020B0604020202020204" charset="0"/>
      <p:regular r:id="rId32"/>
    </p:embeddedFont>
    <p:embeddedFont>
      <p:font typeface="Poppins Medium" panose="00000600000000000000" pitchFamily="2" charset="0"/>
      <p:regular r:id="rId33"/>
      <p: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svg"/><Relationship Id="rId26" Type="http://schemas.openxmlformats.org/officeDocument/2006/relationships/image" Target="../media/image33.sv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svg"/><Relationship Id="rId12" Type="http://schemas.openxmlformats.org/officeDocument/2006/relationships/image" Target="../media/image19.sv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image" Target="../media/image9.jpeg"/><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svg"/><Relationship Id="rId5" Type="http://schemas.openxmlformats.org/officeDocument/2006/relationships/image" Target="../media/image12.jpe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sv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svg"/><Relationship Id="rId9" Type="http://schemas.openxmlformats.org/officeDocument/2006/relationships/image" Target="../media/image16.svg"/><Relationship Id="rId14" Type="http://schemas.openxmlformats.org/officeDocument/2006/relationships/image" Target="../media/image21.svg"/><Relationship Id="rId22" Type="http://schemas.openxmlformats.org/officeDocument/2006/relationships/image" Target="../media/image29.svg"/><Relationship Id="rId27" Type="http://schemas.openxmlformats.org/officeDocument/2006/relationships/image" Target="../media/image34.png"/></Relationships>
</file>

<file path=ppt/slides/_rels/slide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43.sv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42.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38.svg"/><Relationship Id="rId9" Type="http://schemas.openxmlformats.org/officeDocument/2006/relationships/image" Target="../media/image41.svg"/></Relationships>
</file>

<file path=ppt/slides/_rels/slide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16.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47.jpeg"/><Relationship Id="rId10" Type="http://schemas.openxmlformats.org/officeDocument/2006/relationships/image" Target="../media/image14.svg"/><Relationship Id="rId4" Type="http://schemas.openxmlformats.org/officeDocument/2006/relationships/image" Target="../media/image11.sv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17.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16.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15.png"/><Relationship Id="rId5" Type="http://schemas.openxmlformats.org/officeDocument/2006/relationships/image" Target="../media/image50.png"/><Relationship Id="rId10" Type="http://schemas.openxmlformats.org/officeDocument/2006/relationships/image" Target="../media/image11.svg"/><Relationship Id="rId4" Type="http://schemas.openxmlformats.org/officeDocument/2006/relationships/image" Target="../media/image49.sv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4.png"/><Relationship Id="rId18" Type="http://schemas.openxmlformats.org/officeDocument/2006/relationships/image" Target="../media/image15.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jpeg"/><Relationship Id="rId17" Type="http://schemas.openxmlformats.org/officeDocument/2006/relationships/image" Target="../media/image11.svg"/><Relationship Id="rId2" Type="http://schemas.openxmlformats.org/officeDocument/2006/relationships/image" Target="../media/image9.jpeg"/><Relationship Id="rId16" Type="http://schemas.openxmlformats.org/officeDocument/2006/relationships/image" Target="../media/image10.png"/><Relationship Id="rId20"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56.svg"/><Relationship Id="rId15" Type="http://schemas.openxmlformats.org/officeDocument/2006/relationships/image" Target="../media/image66.jpeg"/><Relationship Id="rId10" Type="http://schemas.openxmlformats.org/officeDocument/2006/relationships/image" Target="../media/image61.svg"/><Relationship Id="rId19" Type="http://schemas.openxmlformats.org/officeDocument/2006/relationships/image" Target="../media/image16.sv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svg"/></Relationships>
</file>

<file path=ppt/slides/_rels/slide1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72.png"/><Relationship Id="rId3" Type="http://schemas.openxmlformats.org/officeDocument/2006/relationships/image" Target="../media/image68.svg"/><Relationship Id="rId7" Type="http://schemas.openxmlformats.org/officeDocument/2006/relationships/image" Target="../media/image15.png"/><Relationship Id="rId12" Type="http://schemas.openxmlformats.org/officeDocument/2006/relationships/image" Target="../media/image71.jpeg"/><Relationship Id="rId17" Type="http://schemas.openxmlformats.org/officeDocument/2006/relationships/image" Target="../media/image76.png"/><Relationship Id="rId2" Type="http://schemas.openxmlformats.org/officeDocument/2006/relationships/image" Target="../media/image67.png"/><Relationship Id="rId16"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70.svg"/><Relationship Id="rId5" Type="http://schemas.openxmlformats.org/officeDocument/2006/relationships/image" Target="../media/image10.png"/><Relationship Id="rId15" Type="http://schemas.openxmlformats.org/officeDocument/2006/relationships/image" Target="../media/image74.png"/><Relationship Id="rId10" Type="http://schemas.openxmlformats.org/officeDocument/2006/relationships/image" Target="../media/image69.png"/><Relationship Id="rId4" Type="http://schemas.openxmlformats.org/officeDocument/2006/relationships/image" Target="../media/image9.jpeg"/><Relationship Id="rId9" Type="http://schemas.openxmlformats.org/officeDocument/2006/relationships/image" Target="../media/image17.png"/><Relationship Id="rId14" Type="http://schemas.openxmlformats.org/officeDocument/2006/relationships/image" Target="../media/image73.sv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8.svg"/><Relationship Id="rId7" Type="http://schemas.openxmlformats.org/officeDocument/2006/relationships/image" Target="../media/image11.sv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77.png"/><Relationship Id="rId10" Type="http://schemas.openxmlformats.org/officeDocument/2006/relationships/image" Target="../media/image17.png"/><Relationship Id="rId4" Type="http://schemas.openxmlformats.org/officeDocument/2006/relationships/image" Target="../media/image9.jpeg"/><Relationship Id="rId9" Type="http://schemas.openxmlformats.org/officeDocument/2006/relationships/image" Target="../media/image16.sv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8.svg"/><Relationship Id="rId7" Type="http://schemas.openxmlformats.org/officeDocument/2006/relationships/image" Target="../media/image11.svg"/><Relationship Id="rId12" Type="http://schemas.openxmlformats.org/officeDocument/2006/relationships/image" Target="../media/image80.jpe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9.jpeg"/><Relationship Id="rId5" Type="http://schemas.openxmlformats.org/officeDocument/2006/relationships/image" Target="../media/image78.jpeg"/><Relationship Id="rId10" Type="http://schemas.openxmlformats.org/officeDocument/2006/relationships/image" Target="../media/image17.png"/><Relationship Id="rId4" Type="http://schemas.openxmlformats.org/officeDocument/2006/relationships/image" Target="../media/image9.jpeg"/><Relationship Id="rId9" Type="http://schemas.openxmlformats.org/officeDocument/2006/relationships/image" Target="../media/image16.sv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8.png"/><Relationship Id="rId7" Type="http://schemas.openxmlformats.org/officeDocument/2006/relationships/image" Target="../media/image16.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81.png"/><Relationship Id="rId10" Type="http://schemas.openxmlformats.org/officeDocument/2006/relationships/image" Target="../media/image83.svg"/><Relationship Id="rId4" Type="http://schemas.openxmlformats.org/officeDocument/2006/relationships/image" Target="../media/image49.svg"/><Relationship Id="rId9" Type="http://schemas.openxmlformats.org/officeDocument/2006/relationships/image" Target="../media/image82.png"/></Relationships>
</file>

<file path=ppt/slides/_rels/slide1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68.svg"/><Relationship Id="rId7" Type="http://schemas.openxmlformats.org/officeDocument/2006/relationships/image" Target="../media/image15.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85.svg"/><Relationship Id="rId5" Type="http://schemas.openxmlformats.org/officeDocument/2006/relationships/image" Target="../media/image10.png"/><Relationship Id="rId10" Type="http://schemas.openxmlformats.org/officeDocument/2006/relationships/image" Target="../media/image84.png"/><Relationship Id="rId4" Type="http://schemas.openxmlformats.org/officeDocument/2006/relationships/image" Target="../media/image9.jpe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8.svg"/><Relationship Id="rId7" Type="http://schemas.openxmlformats.org/officeDocument/2006/relationships/image" Target="../media/image11.sv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86.jpeg"/><Relationship Id="rId10" Type="http://schemas.openxmlformats.org/officeDocument/2006/relationships/image" Target="../media/image17.png"/><Relationship Id="rId4" Type="http://schemas.openxmlformats.org/officeDocument/2006/relationships/image" Target="../media/image9.jpeg"/><Relationship Id="rId9"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8.png"/><Relationship Id="rId7" Type="http://schemas.openxmlformats.org/officeDocument/2006/relationships/hyperlink" Target="mailto:preetam@digitec.com.pg" TargetMode="External"/><Relationship Id="rId2" Type="http://schemas.openxmlformats.org/officeDocument/2006/relationships/image" Target="../media/image87.jpeg"/><Relationship Id="rId1" Type="http://schemas.openxmlformats.org/officeDocument/2006/relationships/slideLayout" Target="../slideLayouts/slideLayout7.xml"/><Relationship Id="rId6" Type="http://schemas.openxmlformats.org/officeDocument/2006/relationships/image" Target="../media/image91.svg"/><Relationship Id="rId5" Type="http://schemas.openxmlformats.org/officeDocument/2006/relationships/image" Target="../media/image90.png"/><Relationship Id="rId10" Type="http://schemas.openxmlformats.org/officeDocument/2006/relationships/image" Target="../media/image8.png"/><Relationship Id="rId4" Type="http://schemas.openxmlformats.org/officeDocument/2006/relationships/image" Target="../media/image89.svg"/><Relationship Id="rId9"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2750" y="-542937"/>
            <a:ext cx="20455028" cy="10829937"/>
            <a:chOff x="0" y="0"/>
            <a:chExt cx="38294509" cy="20275069"/>
          </a:xfrm>
        </p:grpSpPr>
        <p:sp>
          <p:nvSpPr>
            <p:cNvPr id="3" name="Freeform 3"/>
            <p:cNvSpPr/>
            <p:nvPr/>
          </p:nvSpPr>
          <p:spPr>
            <a:xfrm>
              <a:off x="0" y="0"/>
              <a:ext cx="38294565" cy="20275114"/>
            </a:xfrm>
            <a:custGeom>
              <a:avLst/>
              <a:gdLst/>
              <a:ahLst/>
              <a:cxnLst/>
              <a:rect l="l" t="t" r="r" b="b"/>
              <a:pathLst>
                <a:path w="38294565" h="20275114">
                  <a:moveTo>
                    <a:pt x="0" y="0"/>
                  </a:moveTo>
                  <a:lnTo>
                    <a:pt x="38294565" y="0"/>
                  </a:lnTo>
                  <a:lnTo>
                    <a:pt x="38294565" y="20275114"/>
                  </a:lnTo>
                  <a:lnTo>
                    <a:pt x="0" y="20275114"/>
                  </a:lnTo>
                  <a:lnTo>
                    <a:pt x="0" y="0"/>
                  </a:lnTo>
                  <a:close/>
                </a:path>
              </a:pathLst>
            </a:custGeom>
            <a:blipFill>
              <a:blip r:embed="rId2">
                <a:alphaModFix amt="37000"/>
              </a:blip>
              <a:stretch>
                <a:fillRect l="-2025" r="-2025" b="-34373"/>
              </a:stretch>
            </a:blipFill>
          </p:spPr>
          <p:txBody>
            <a:bodyPr/>
            <a:lstStyle/>
            <a:p>
              <a:endParaRPr lang="en-PG"/>
            </a:p>
          </p:txBody>
        </p:sp>
      </p:grpSp>
      <p:sp>
        <p:nvSpPr>
          <p:cNvPr id="4" name="Freeform 4"/>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PG"/>
          </a:p>
        </p:txBody>
      </p:sp>
      <p:grpSp>
        <p:nvGrpSpPr>
          <p:cNvPr id="5" name="Group 5"/>
          <p:cNvGrpSpPr/>
          <p:nvPr/>
        </p:nvGrpSpPr>
        <p:grpSpPr>
          <a:xfrm>
            <a:off x="0" y="0"/>
            <a:ext cx="18288000" cy="10287000"/>
            <a:chOff x="0" y="0"/>
            <a:chExt cx="4816593" cy="2709333"/>
          </a:xfrm>
        </p:grpSpPr>
        <p:sp>
          <p:nvSpPr>
            <p:cNvPr id="6" name="Freeform 6"/>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alpha val="44706"/>
              </a:srgbClr>
            </a:solidFill>
          </p:spPr>
          <p:txBody>
            <a:bodyPr/>
            <a:lstStyle/>
            <a:p>
              <a:endParaRPr lang="en-PG"/>
            </a:p>
          </p:txBody>
        </p:sp>
        <p:sp>
          <p:nvSpPr>
            <p:cNvPr id="7" name="TextBox 7"/>
            <p:cNvSpPr txBox="1"/>
            <p:nvPr/>
          </p:nvSpPr>
          <p:spPr>
            <a:xfrm>
              <a:off x="0" y="-47625"/>
              <a:ext cx="4816593" cy="2756958"/>
            </a:xfrm>
            <a:prstGeom prst="rect">
              <a:avLst/>
            </a:prstGeom>
          </p:spPr>
          <p:txBody>
            <a:bodyPr lIns="50800" tIns="50800" rIns="50800" bIns="50800" rtlCol="0" anchor="ctr"/>
            <a:lstStyle/>
            <a:p>
              <a:pPr algn="ctr">
                <a:lnSpc>
                  <a:spcPts val="2800"/>
                </a:lnSpc>
              </a:pPr>
              <a:endParaRPr/>
            </a:p>
          </p:txBody>
        </p:sp>
      </p:grpSp>
      <p:sp>
        <p:nvSpPr>
          <p:cNvPr id="8" name="Freeform 8"/>
          <p:cNvSpPr/>
          <p:nvPr/>
        </p:nvSpPr>
        <p:spPr>
          <a:xfrm rot="5400000">
            <a:off x="6792806" y="-1154426"/>
            <a:ext cx="4702387" cy="3584312"/>
          </a:xfrm>
          <a:custGeom>
            <a:avLst/>
            <a:gdLst/>
            <a:ahLst/>
            <a:cxnLst/>
            <a:rect l="l" t="t" r="r" b="b"/>
            <a:pathLst>
              <a:path w="4702387" h="3584312">
                <a:moveTo>
                  <a:pt x="0" y="0"/>
                </a:moveTo>
                <a:lnTo>
                  <a:pt x="4702388" y="0"/>
                </a:lnTo>
                <a:lnTo>
                  <a:pt x="4702388" y="3584312"/>
                </a:lnTo>
                <a:lnTo>
                  <a:pt x="0" y="35843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G"/>
          </a:p>
        </p:txBody>
      </p:sp>
      <p:grpSp>
        <p:nvGrpSpPr>
          <p:cNvPr id="9" name="Group 9"/>
          <p:cNvGrpSpPr/>
          <p:nvPr/>
        </p:nvGrpSpPr>
        <p:grpSpPr>
          <a:xfrm>
            <a:off x="7627381" y="184650"/>
            <a:ext cx="2774767" cy="1928448"/>
            <a:chOff x="0" y="0"/>
            <a:chExt cx="4464551" cy="3102839"/>
          </a:xfrm>
        </p:grpSpPr>
        <p:sp>
          <p:nvSpPr>
            <p:cNvPr id="10" name="Freeform 10"/>
            <p:cNvSpPr/>
            <p:nvPr/>
          </p:nvSpPr>
          <p:spPr>
            <a:xfrm>
              <a:off x="0" y="0"/>
              <a:ext cx="4464558" cy="3102864"/>
            </a:xfrm>
            <a:custGeom>
              <a:avLst/>
              <a:gdLst/>
              <a:ahLst/>
              <a:cxnLst/>
              <a:rect l="l" t="t" r="r" b="b"/>
              <a:pathLst>
                <a:path w="4464558" h="3102864">
                  <a:moveTo>
                    <a:pt x="0" y="0"/>
                  </a:moveTo>
                  <a:lnTo>
                    <a:pt x="4464558" y="0"/>
                  </a:lnTo>
                  <a:lnTo>
                    <a:pt x="4464558" y="3102864"/>
                  </a:lnTo>
                  <a:lnTo>
                    <a:pt x="0" y="3102864"/>
                  </a:lnTo>
                  <a:lnTo>
                    <a:pt x="0" y="0"/>
                  </a:lnTo>
                  <a:close/>
                </a:path>
              </a:pathLst>
            </a:custGeom>
            <a:blipFill>
              <a:blip r:embed="rId6"/>
              <a:stretch>
                <a:fillRect l="-39" r="-39"/>
              </a:stretch>
            </a:blipFill>
          </p:spPr>
          <p:txBody>
            <a:bodyPr/>
            <a:lstStyle/>
            <a:p>
              <a:endParaRPr lang="en-PG"/>
            </a:p>
          </p:txBody>
        </p:sp>
      </p:grpSp>
      <p:sp>
        <p:nvSpPr>
          <p:cNvPr id="11" name="TextBox 11"/>
          <p:cNvSpPr txBox="1"/>
          <p:nvPr/>
        </p:nvSpPr>
        <p:spPr>
          <a:xfrm>
            <a:off x="1498940" y="3268193"/>
            <a:ext cx="15290119" cy="3101553"/>
          </a:xfrm>
          <a:prstGeom prst="rect">
            <a:avLst/>
          </a:prstGeom>
        </p:spPr>
        <p:txBody>
          <a:bodyPr lIns="0" tIns="0" rIns="0" bIns="0" rtlCol="0" anchor="t">
            <a:spAutoFit/>
          </a:bodyPr>
          <a:lstStyle/>
          <a:p>
            <a:pPr algn="ctr">
              <a:lnSpc>
                <a:spcPts val="11572"/>
              </a:lnSpc>
            </a:pPr>
            <a:r>
              <a:rPr lang="en-US" sz="8000">
                <a:solidFill>
                  <a:srgbClr val="FFFFFF"/>
                </a:solidFill>
                <a:latin typeface="League Spartan"/>
                <a:ea typeface="League Spartan"/>
                <a:cs typeface="League Spartan"/>
                <a:sym typeface="League Spartan"/>
              </a:rPr>
              <a:t>DIGITAL TRANSFORMATION</a:t>
            </a:r>
          </a:p>
          <a:p>
            <a:pPr algn="ctr">
              <a:lnSpc>
                <a:spcPts val="11572"/>
              </a:lnSpc>
            </a:pPr>
            <a:r>
              <a:rPr lang="en-US" sz="8000">
                <a:solidFill>
                  <a:srgbClr val="FFFFFF"/>
                </a:solidFill>
                <a:latin typeface="League Spartan"/>
                <a:ea typeface="League Spartan"/>
                <a:cs typeface="League Spartan"/>
                <a:sym typeface="League Spartan"/>
              </a:rPr>
              <a:t>SUMMIT 2024</a:t>
            </a:r>
          </a:p>
        </p:txBody>
      </p:sp>
      <p:sp>
        <p:nvSpPr>
          <p:cNvPr id="12" name="TextBox 12"/>
          <p:cNvSpPr txBox="1"/>
          <p:nvPr/>
        </p:nvSpPr>
        <p:spPr>
          <a:xfrm>
            <a:off x="8474138" y="6817421"/>
            <a:ext cx="5679208" cy="1774927"/>
          </a:xfrm>
          <a:prstGeom prst="rect">
            <a:avLst/>
          </a:prstGeom>
        </p:spPr>
        <p:txBody>
          <a:bodyPr lIns="0" tIns="0" rIns="0" bIns="0" rtlCol="0" anchor="t">
            <a:spAutoFit/>
          </a:bodyPr>
          <a:lstStyle/>
          <a:p>
            <a:pPr algn="l">
              <a:lnSpc>
                <a:spcPts val="3467"/>
              </a:lnSpc>
            </a:pPr>
            <a:r>
              <a:rPr lang="en-US" sz="2889">
                <a:solidFill>
                  <a:srgbClr val="FFFFFF"/>
                </a:solidFill>
                <a:latin typeface="Poppins"/>
                <a:ea typeface="Poppins"/>
                <a:cs typeface="Poppins"/>
                <a:sym typeface="Poppins"/>
              </a:rPr>
              <a:t>Presented by:</a:t>
            </a:r>
          </a:p>
          <a:p>
            <a:pPr algn="l">
              <a:lnSpc>
                <a:spcPts val="3467"/>
              </a:lnSpc>
            </a:pPr>
            <a:r>
              <a:rPr lang="en-US" sz="2889" b="1">
                <a:solidFill>
                  <a:srgbClr val="FFFFFF"/>
                </a:solidFill>
                <a:latin typeface="Poppins Bold"/>
                <a:ea typeface="Poppins Bold"/>
                <a:cs typeface="Poppins Bold"/>
                <a:sym typeface="Poppins Bold"/>
              </a:rPr>
              <a:t>Preetam Tallukdar</a:t>
            </a:r>
          </a:p>
          <a:p>
            <a:pPr algn="l">
              <a:lnSpc>
                <a:spcPts val="3467"/>
              </a:lnSpc>
            </a:pPr>
            <a:r>
              <a:rPr lang="en-US" sz="2889">
                <a:solidFill>
                  <a:srgbClr val="FFFFFF"/>
                </a:solidFill>
                <a:latin typeface="Poppins"/>
                <a:ea typeface="Poppins"/>
                <a:cs typeface="Poppins"/>
                <a:sym typeface="Poppins"/>
              </a:rPr>
              <a:t>General Manager – Corporate</a:t>
            </a:r>
          </a:p>
          <a:p>
            <a:pPr algn="l">
              <a:lnSpc>
                <a:spcPts val="3467"/>
              </a:lnSpc>
            </a:pPr>
            <a:r>
              <a:rPr lang="en-US" sz="2889">
                <a:solidFill>
                  <a:srgbClr val="FFFFFF"/>
                </a:solidFill>
                <a:latin typeface="Poppins"/>
                <a:ea typeface="Poppins"/>
                <a:cs typeface="Poppins"/>
                <a:sym typeface="Poppins"/>
              </a:rPr>
              <a:t>Digitec ICT Limited</a:t>
            </a:r>
          </a:p>
        </p:txBody>
      </p:sp>
      <p:sp>
        <p:nvSpPr>
          <p:cNvPr id="13" name="TextBox 13"/>
          <p:cNvSpPr txBox="1"/>
          <p:nvPr/>
        </p:nvSpPr>
        <p:spPr>
          <a:xfrm>
            <a:off x="7494670" y="9571561"/>
            <a:ext cx="3040190" cy="409575"/>
          </a:xfrm>
          <a:prstGeom prst="rect">
            <a:avLst/>
          </a:prstGeom>
        </p:spPr>
        <p:txBody>
          <a:bodyPr lIns="0" tIns="0" rIns="0" bIns="0" rtlCol="0" anchor="t">
            <a:spAutoFit/>
          </a:bodyPr>
          <a:lstStyle/>
          <a:p>
            <a:pPr algn="l">
              <a:lnSpc>
                <a:spcPts val="3009"/>
              </a:lnSpc>
            </a:pPr>
            <a:r>
              <a:rPr lang="en-US" sz="2508">
                <a:solidFill>
                  <a:srgbClr val="FFFFFF"/>
                </a:solidFill>
                <a:latin typeface="Poppins"/>
                <a:ea typeface="Poppins"/>
                <a:cs typeface="Poppins"/>
                <a:sym typeface="Poppins"/>
              </a:rPr>
              <a:t>(</a:t>
            </a:r>
            <a:r>
              <a:rPr lang="en-US" sz="2508" b="1">
                <a:solidFill>
                  <a:srgbClr val="FFFFFF"/>
                </a:solidFill>
                <a:latin typeface="Poppins Bold"/>
                <a:ea typeface="Poppins Bold"/>
                <a:cs typeface="Poppins Bold"/>
                <a:sym typeface="Poppins Bold"/>
              </a:rPr>
              <a:t>2ⁿᵈ October 2024</a:t>
            </a:r>
            <a:r>
              <a:rPr lang="en-US" sz="2508">
                <a:solidFill>
                  <a:srgbClr val="FFFFFF"/>
                </a:solidFill>
                <a:latin typeface="Poppins"/>
                <a:ea typeface="Poppins"/>
                <a:cs typeface="Poppins"/>
                <a:sym typeface="Poppins"/>
              </a:rPr>
              <a:t>)</a:t>
            </a:r>
          </a:p>
        </p:txBody>
      </p:sp>
      <p:grpSp>
        <p:nvGrpSpPr>
          <p:cNvPr id="14" name="Group 14"/>
          <p:cNvGrpSpPr/>
          <p:nvPr/>
        </p:nvGrpSpPr>
        <p:grpSpPr>
          <a:xfrm>
            <a:off x="5070284" y="6141261"/>
            <a:ext cx="3293813" cy="3293813"/>
            <a:chOff x="0" y="0"/>
            <a:chExt cx="4391751" cy="4391751"/>
          </a:xfrm>
        </p:grpSpPr>
        <p:sp>
          <p:nvSpPr>
            <p:cNvPr id="15" name="Freeform 15"/>
            <p:cNvSpPr/>
            <p:nvPr/>
          </p:nvSpPr>
          <p:spPr>
            <a:xfrm>
              <a:off x="220347" y="220347"/>
              <a:ext cx="3951056" cy="3951056"/>
            </a:xfrm>
            <a:custGeom>
              <a:avLst/>
              <a:gdLst/>
              <a:ahLst/>
              <a:cxnLst/>
              <a:rect l="l" t="t" r="r" b="b"/>
              <a:pathLst>
                <a:path w="3951056" h="3951056">
                  <a:moveTo>
                    <a:pt x="0" y="0"/>
                  </a:moveTo>
                  <a:lnTo>
                    <a:pt x="3951056" y="0"/>
                  </a:lnTo>
                  <a:lnTo>
                    <a:pt x="3951056" y="3951056"/>
                  </a:lnTo>
                  <a:lnTo>
                    <a:pt x="0" y="39510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PG"/>
            </a:p>
          </p:txBody>
        </p:sp>
        <p:grpSp>
          <p:nvGrpSpPr>
            <p:cNvPr id="16" name="Group 16"/>
            <p:cNvGrpSpPr/>
            <p:nvPr/>
          </p:nvGrpSpPr>
          <p:grpSpPr>
            <a:xfrm>
              <a:off x="0" y="0"/>
              <a:ext cx="4391751" cy="4391751"/>
              <a:chOff x="0" y="0"/>
              <a:chExt cx="5145665" cy="5145665"/>
            </a:xfrm>
          </p:grpSpPr>
          <p:sp>
            <p:nvSpPr>
              <p:cNvPr id="17" name="Freeform 17"/>
              <p:cNvSpPr/>
              <p:nvPr/>
            </p:nvSpPr>
            <p:spPr>
              <a:xfrm>
                <a:off x="69850" y="69850"/>
                <a:ext cx="4558030" cy="4558157"/>
              </a:xfrm>
              <a:custGeom>
                <a:avLst/>
                <a:gdLst/>
                <a:ahLst/>
                <a:cxnLst/>
                <a:rect l="l" t="t" r="r" b="b"/>
                <a:pathLst>
                  <a:path w="4558030" h="4558157">
                    <a:moveTo>
                      <a:pt x="2279015" y="0"/>
                    </a:moveTo>
                    <a:cubicBezTo>
                      <a:pt x="1020318" y="0"/>
                      <a:pt x="0" y="1020318"/>
                      <a:pt x="0" y="2279015"/>
                    </a:cubicBezTo>
                    <a:cubicBezTo>
                      <a:pt x="0" y="3537712"/>
                      <a:pt x="1020318" y="4558157"/>
                      <a:pt x="2279015" y="4558157"/>
                    </a:cubicBezTo>
                    <a:cubicBezTo>
                      <a:pt x="3537712" y="4558157"/>
                      <a:pt x="4558030" y="3537839"/>
                      <a:pt x="4558030" y="2279142"/>
                    </a:cubicBezTo>
                    <a:cubicBezTo>
                      <a:pt x="4558030" y="1020445"/>
                      <a:pt x="3537712" y="0"/>
                      <a:pt x="2279015" y="0"/>
                    </a:cubicBezTo>
                    <a:close/>
                  </a:path>
                </a:pathLst>
              </a:custGeom>
              <a:blipFill>
                <a:blip r:embed="rId9"/>
                <a:stretch>
                  <a:fillRect l="-9347" r="-9347"/>
                </a:stretch>
              </a:blipFill>
            </p:spPr>
            <p:txBody>
              <a:bodyPr/>
              <a:lstStyle/>
              <a:p>
                <a:endParaRPr lang="en-PG"/>
              </a:p>
            </p:txBody>
          </p:sp>
          <p:sp>
            <p:nvSpPr>
              <p:cNvPr id="18" name="Freeform 18"/>
              <p:cNvSpPr/>
              <p:nvPr/>
            </p:nvSpPr>
            <p:spPr>
              <a:xfrm>
                <a:off x="0" y="0"/>
                <a:ext cx="4697857" cy="4697857"/>
              </a:xfrm>
              <a:custGeom>
                <a:avLst/>
                <a:gdLst/>
                <a:ahLst/>
                <a:cxnLst/>
                <a:rect l="l" t="t" r="r" b="b"/>
                <a:pathLst>
                  <a:path w="4697857" h="4697857">
                    <a:moveTo>
                      <a:pt x="2348865" y="139700"/>
                    </a:moveTo>
                    <a:cubicBezTo>
                      <a:pt x="1128776" y="139700"/>
                      <a:pt x="139700" y="1128776"/>
                      <a:pt x="139700" y="2348865"/>
                    </a:cubicBezTo>
                    <a:lnTo>
                      <a:pt x="69850" y="2348865"/>
                    </a:lnTo>
                    <a:lnTo>
                      <a:pt x="139700" y="2348865"/>
                    </a:lnTo>
                    <a:cubicBezTo>
                      <a:pt x="139700" y="3568954"/>
                      <a:pt x="1128776" y="4558030"/>
                      <a:pt x="2348865" y="4558030"/>
                    </a:cubicBezTo>
                    <a:lnTo>
                      <a:pt x="2348865" y="4627880"/>
                    </a:lnTo>
                    <a:lnTo>
                      <a:pt x="2348865" y="4558030"/>
                    </a:lnTo>
                    <a:cubicBezTo>
                      <a:pt x="3568954" y="4558030"/>
                      <a:pt x="4558030" y="3568954"/>
                      <a:pt x="4558030" y="2348865"/>
                    </a:cubicBezTo>
                    <a:lnTo>
                      <a:pt x="4627880" y="2348865"/>
                    </a:lnTo>
                    <a:lnTo>
                      <a:pt x="4558030" y="2348865"/>
                    </a:lnTo>
                    <a:cubicBezTo>
                      <a:pt x="4558157" y="1128776"/>
                      <a:pt x="3568954" y="139700"/>
                      <a:pt x="2348865" y="139700"/>
                    </a:cubicBezTo>
                    <a:lnTo>
                      <a:pt x="2348865" y="69850"/>
                    </a:lnTo>
                    <a:lnTo>
                      <a:pt x="2348865" y="139700"/>
                    </a:lnTo>
                    <a:moveTo>
                      <a:pt x="2348865" y="0"/>
                    </a:moveTo>
                    <a:cubicBezTo>
                      <a:pt x="3646170" y="0"/>
                      <a:pt x="4697857" y="1051687"/>
                      <a:pt x="4697857" y="2348865"/>
                    </a:cubicBezTo>
                    <a:cubicBezTo>
                      <a:pt x="4697857" y="3646043"/>
                      <a:pt x="3646170" y="4697857"/>
                      <a:pt x="2348865" y="4697857"/>
                    </a:cubicBezTo>
                    <a:cubicBezTo>
                      <a:pt x="1051560" y="4697857"/>
                      <a:pt x="0" y="3646170"/>
                      <a:pt x="0" y="2348865"/>
                    </a:cubicBezTo>
                    <a:cubicBezTo>
                      <a:pt x="0" y="1051560"/>
                      <a:pt x="1051687" y="0"/>
                      <a:pt x="2348865" y="0"/>
                    </a:cubicBezTo>
                    <a:close/>
                  </a:path>
                </a:pathLst>
              </a:custGeom>
              <a:solidFill>
                <a:srgbClr val="FF9A12"/>
              </a:solidFill>
            </p:spPr>
            <p:txBody>
              <a:bodyPr/>
              <a:lstStyle/>
              <a:p>
                <a:endParaRPr lang="en-PG"/>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8848" y="-438734"/>
            <a:ext cx="14563519" cy="11252784"/>
            <a:chOff x="0" y="0"/>
            <a:chExt cx="19418025" cy="15003712"/>
          </a:xfrm>
        </p:grpSpPr>
        <p:sp>
          <p:nvSpPr>
            <p:cNvPr id="3" name="Freeform 3"/>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2"/>
              <a:stretch>
                <a:fillRect l="-11707" r="-11707"/>
              </a:stretch>
            </a:blipFill>
          </p:spPr>
          <p:txBody>
            <a:bodyPr/>
            <a:lstStyle/>
            <a:p>
              <a:endParaRPr lang="en-PG"/>
            </a:p>
          </p:txBody>
        </p:sp>
      </p:grpSp>
      <p:sp>
        <p:nvSpPr>
          <p:cNvPr id="4" name="Freeform 4"/>
          <p:cNvSpPr/>
          <p:nvPr/>
        </p:nvSpPr>
        <p:spPr>
          <a:xfrm>
            <a:off x="0" y="-1805393"/>
            <a:ext cx="5069980" cy="12092393"/>
          </a:xfrm>
          <a:custGeom>
            <a:avLst/>
            <a:gdLst/>
            <a:ahLst/>
            <a:cxnLst/>
            <a:rect l="l" t="t" r="r" b="b"/>
            <a:pathLst>
              <a:path w="5069980" h="12092393">
                <a:moveTo>
                  <a:pt x="0" y="0"/>
                </a:moveTo>
                <a:lnTo>
                  <a:pt x="5069980" y="0"/>
                </a:lnTo>
                <a:lnTo>
                  <a:pt x="5069980" y="12092393"/>
                </a:lnTo>
                <a:lnTo>
                  <a:pt x="0" y="120923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grpSp>
        <p:nvGrpSpPr>
          <p:cNvPr id="5" name="Group 5"/>
          <p:cNvGrpSpPr/>
          <p:nvPr/>
        </p:nvGrpSpPr>
        <p:grpSpPr>
          <a:xfrm>
            <a:off x="1129901" y="3333092"/>
            <a:ext cx="2912492" cy="3930579"/>
            <a:chOff x="0" y="0"/>
            <a:chExt cx="3248981" cy="4384691"/>
          </a:xfrm>
        </p:grpSpPr>
        <p:sp>
          <p:nvSpPr>
            <p:cNvPr id="6" name="Freeform 6"/>
            <p:cNvSpPr/>
            <p:nvPr/>
          </p:nvSpPr>
          <p:spPr>
            <a:xfrm>
              <a:off x="0" y="0"/>
              <a:ext cx="3249041" cy="4384675"/>
            </a:xfrm>
            <a:custGeom>
              <a:avLst/>
              <a:gdLst/>
              <a:ahLst/>
              <a:cxnLst/>
              <a:rect l="l" t="t" r="r" b="b"/>
              <a:pathLst>
                <a:path w="3249041" h="4384675">
                  <a:moveTo>
                    <a:pt x="3249041" y="4060317"/>
                  </a:moveTo>
                  <a:cubicBezTo>
                    <a:pt x="3249041" y="4240276"/>
                    <a:pt x="3103499" y="4384675"/>
                    <a:pt x="2924683" y="4384675"/>
                  </a:cubicBezTo>
                  <a:lnTo>
                    <a:pt x="324358" y="4384675"/>
                  </a:lnTo>
                  <a:cubicBezTo>
                    <a:pt x="144399" y="4384675"/>
                    <a:pt x="0" y="4239133"/>
                    <a:pt x="0" y="4060317"/>
                  </a:cubicBezTo>
                  <a:lnTo>
                    <a:pt x="0" y="324358"/>
                  </a:lnTo>
                  <a:cubicBezTo>
                    <a:pt x="0" y="144399"/>
                    <a:pt x="145542" y="0"/>
                    <a:pt x="324358" y="0"/>
                  </a:cubicBezTo>
                  <a:lnTo>
                    <a:pt x="2923540" y="0"/>
                  </a:lnTo>
                  <a:cubicBezTo>
                    <a:pt x="3103499" y="0"/>
                    <a:pt x="3247898" y="145542"/>
                    <a:pt x="3247898" y="324358"/>
                  </a:cubicBezTo>
                  <a:lnTo>
                    <a:pt x="3249041" y="4060444"/>
                  </a:lnTo>
                  <a:close/>
                </a:path>
              </a:pathLst>
            </a:custGeom>
            <a:blipFill>
              <a:blip r:embed="rId5"/>
              <a:stretch>
                <a:fillRect l="-51277" r="-51277"/>
              </a:stretch>
            </a:blipFill>
          </p:spPr>
          <p:txBody>
            <a:bodyPr/>
            <a:lstStyle/>
            <a:p>
              <a:endParaRPr lang="en-PG"/>
            </a:p>
          </p:txBody>
        </p:sp>
      </p:grpSp>
      <p:sp>
        <p:nvSpPr>
          <p:cNvPr id="7" name="Freeform 7"/>
          <p:cNvSpPr/>
          <p:nvPr/>
        </p:nvSpPr>
        <p:spPr>
          <a:xfrm>
            <a:off x="1145443" y="3254836"/>
            <a:ext cx="3014805" cy="4051438"/>
          </a:xfrm>
          <a:custGeom>
            <a:avLst/>
            <a:gdLst/>
            <a:ahLst/>
            <a:cxnLst/>
            <a:rect l="l" t="t" r="r" b="b"/>
            <a:pathLst>
              <a:path w="3014805" h="4051438">
                <a:moveTo>
                  <a:pt x="0" y="0"/>
                </a:moveTo>
                <a:lnTo>
                  <a:pt x="3014805" y="0"/>
                </a:lnTo>
                <a:lnTo>
                  <a:pt x="3014805" y="4051438"/>
                </a:lnTo>
                <a:lnTo>
                  <a:pt x="0" y="40514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grpSp>
        <p:nvGrpSpPr>
          <p:cNvPr id="8" name="Group 8"/>
          <p:cNvGrpSpPr/>
          <p:nvPr/>
        </p:nvGrpSpPr>
        <p:grpSpPr>
          <a:xfrm>
            <a:off x="1466779" y="7956362"/>
            <a:ext cx="2136422" cy="2136422"/>
            <a:chOff x="0" y="0"/>
            <a:chExt cx="2848563" cy="2848563"/>
          </a:xfrm>
        </p:grpSpPr>
        <p:sp>
          <p:nvSpPr>
            <p:cNvPr id="9" name="Freeform 9"/>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G"/>
            </a:p>
          </p:txBody>
        </p:sp>
        <p:grpSp>
          <p:nvGrpSpPr>
            <p:cNvPr id="10" name="Group 10"/>
            <p:cNvGrpSpPr/>
            <p:nvPr/>
          </p:nvGrpSpPr>
          <p:grpSpPr>
            <a:xfrm>
              <a:off x="483476" y="770426"/>
              <a:ext cx="1881611" cy="1307710"/>
              <a:chOff x="0" y="0"/>
              <a:chExt cx="2960309" cy="2057400"/>
            </a:xfrm>
          </p:grpSpPr>
          <p:sp>
            <p:nvSpPr>
              <p:cNvPr id="11" name="Freeform 11"/>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10"/>
                <a:stretch>
                  <a:fillRect l="-17" r="-15"/>
                </a:stretch>
              </a:blipFill>
            </p:spPr>
            <p:txBody>
              <a:bodyPr/>
              <a:lstStyle/>
              <a:p>
                <a:endParaRPr lang="en-PG"/>
              </a:p>
            </p:txBody>
          </p:sp>
        </p:grpSp>
      </p:grpSp>
      <p:grpSp>
        <p:nvGrpSpPr>
          <p:cNvPr id="12" name="Group 12"/>
          <p:cNvGrpSpPr/>
          <p:nvPr/>
        </p:nvGrpSpPr>
        <p:grpSpPr>
          <a:xfrm>
            <a:off x="5446818" y="584200"/>
            <a:ext cx="11940315" cy="8674100"/>
            <a:chOff x="0" y="0"/>
            <a:chExt cx="3144774" cy="2284537"/>
          </a:xfrm>
        </p:grpSpPr>
        <p:sp>
          <p:nvSpPr>
            <p:cNvPr id="13" name="Freeform 13"/>
            <p:cNvSpPr/>
            <p:nvPr/>
          </p:nvSpPr>
          <p:spPr>
            <a:xfrm>
              <a:off x="0" y="0"/>
              <a:ext cx="3144774" cy="2284537"/>
            </a:xfrm>
            <a:custGeom>
              <a:avLst/>
              <a:gdLst/>
              <a:ahLst/>
              <a:cxnLst/>
              <a:rect l="l" t="t" r="r" b="b"/>
              <a:pathLst>
                <a:path w="3144774" h="2284537">
                  <a:moveTo>
                    <a:pt x="33068" y="0"/>
                  </a:moveTo>
                  <a:lnTo>
                    <a:pt x="3111707" y="0"/>
                  </a:lnTo>
                  <a:cubicBezTo>
                    <a:pt x="3129969" y="0"/>
                    <a:pt x="3144774" y="14805"/>
                    <a:pt x="3144774" y="33068"/>
                  </a:cubicBezTo>
                  <a:lnTo>
                    <a:pt x="3144774" y="2251469"/>
                  </a:lnTo>
                  <a:cubicBezTo>
                    <a:pt x="3144774" y="2260239"/>
                    <a:pt x="3141290" y="2268650"/>
                    <a:pt x="3135089" y="2274851"/>
                  </a:cubicBezTo>
                  <a:cubicBezTo>
                    <a:pt x="3128888" y="2281053"/>
                    <a:pt x="3120477" y="2284537"/>
                    <a:pt x="3111707" y="2284537"/>
                  </a:cubicBezTo>
                  <a:lnTo>
                    <a:pt x="33068" y="2284537"/>
                  </a:lnTo>
                  <a:cubicBezTo>
                    <a:pt x="24298" y="2284537"/>
                    <a:pt x="15887" y="2281053"/>
                    <a:pt x="9685" y="2274851"/>
                  </a:cubicBezTo>
                  <a:cubicBezTo>
                    <a:pt x="3484" y="2268650"/>
                    <a:pt x="0" y="2260239"/>
                    <a:pt x="0" y="2251469"/>
                  </a:cubicBezTo>
                  <a:lnTo>
                    <a:pt x="0" y="33068"/>
                  </a:lnTo>
                  <a:cubicBezTo>
                    <a:pt x="0" y="24298"/>
                    <a:pt x="3484" y="15887"/>
                    <a:pt x="9685" y="9685"/>
                  </a:cubicBezTo>
                  <a:cubicBezTo>
                    <a:pt x="15887" y="3484"/>
                    <a:pt x="24298" y="0"/>
                    <a:pt x="33068" y="0"/>
                  </a:cubicBezTo>
                  <a:close/>
                </a:path>
              </a:pathLst>
            </a:custGeom>
            <a:solidFill>
              <a:srgbClr val="00237F"/>
            </a:solidFill>
          </p:spPr>
          <p:txBody>
            <a:bodyPr/>
            <a:lstStyle/>
            <a:p>
              <a:endParaRPr lang="en-PG"/>
            </a:p>
          </p:txBody>
        </p:sp>
        <p:sp>
          <p:nvSpPr>
            <p:cNvPr id="14" name="TextBox 14"/>
            <p:cNvSpPr txBox="1"/>
            <p:nvPr/>
          </p:nvSpPr>
          <p:spPr>
            <a:xfrm>
              <a:off x="0" y="-47625"/>
              <a:ext cx="3144774" cy="2332162"/>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6856889" y="1417172"/>
            <a:ext cx="984289" cy="984289"/>
            <a:chOff x="0" y="0"/>
            <a:chExt cx="1312385" cy="1312385"/>
          </a:xfrm>
        </p:grpSpPr>
        <p:grpSp>
          <p:nvGrpSpPr>
            <p:cNvPr id="16" name="Group 16"/>
            <p:cNvGrpSpPr/>
            <p:nvPr/>
          </p:nvGrpSpPr>
          <p:grpSpPr>
            <a:xfrm>
              <a:off x="0" y="0"/>
              <a:ext cx="1312385" cy="131238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E5E5"/>
              </a:solidFill>
            </p:spPr>
            <p:txBody>
              <a:bodyPr/>
              <a:lstStyle/>
              <a:p>
                <a:endParaRPr lang="en-PG"/>
              </a:p>
            </p:txBody>
          </p:sp>
          <p:sp>
            <p:nvSpPr>
              <p:cNvPr id="18" name="TextBox 18"/>
              <p:cNvSpPr txBox="1"/>
              <p:nvPr/>
            </p:nvSpPr>
            <p:spPr>
              <a:xfrm>
                <a:off x="76200" y="28575"/>
                <a:ext cx="660400" cy="708025"/>
              </a:xfrm>
              <a:prstGeom prst="rect">
                <a:avLst/>
              </a:prstGeom>
            </p:spPr>
            <p:txBody>
              <a:bodyPr lIns="131501" tIns="131501" rIns="131501" bIns="131501" rtlCol="0" anchor="ctr"/>
              <a:lstStyle/>
              <a:p>
                <a:pPr algn="ctr">
                  <a:lnSpc>
                    <a:spcPts val="2659"/>
                  </a:lnSpc>
                </a:pPr>
                <a:endParaRPr/>
              </a:p>
            </p:txBody>
          </p:sp>
        </p:grpSp>
        <p:sp>
          <p:nvSpPr>
            <p:cNvPr id="19" name="Freeform 19"/>
            <p:cNvSpPr/>
            <p:nvPr/>
          </p:nvSpPr>
          <p:spPr>
            <a:xfrm>
              <a:off x="286600" y="266714"/>
              <a:ext cx="739185" cy="739185"/>
            </a:xfrm>
            <a:custGeom>
              <a:avLst/>
              <a:gdLst/>
              <a:ahLst/>
              <a:cxnLst/>
              <a:rect l="l" t="t" r="r" b="b"/>
              <a:pathLst>
                <a:path w="739185" h="739185">
                  <a:moveTo>
                    <a:pt x="0" y="0"/>
                  </a:moveTo>
                  <a:lnTo>
                    <a:pt x="739185" y="0"/>
                  </a:lnTo>
                  <a:lnTo>
                    <a:pt x="739185" y="739185"/>
                  </a:lnTo>
                  <a:lnTo>
                    <a:pt x="0" y="73918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PG"/>
            </a:p>
          </p:txBody>
        </p:sp>
        <p:sp>
          <p:nvSpPr>
            <p:cNvPr id="20" name="Freeform 20"/>
            <p:cNvSpPr/>
            <p:nvPr/>
          </p:nvSpPr>
          <p:spPr>
            <a:xfrm>
              <a:off x="467057" y="392154"/>
              <a:ext cx="378272" cy="503751"/>
            </a:xfrm>
            <a:custGeom>
              <a:avLst/>
              <a:gdLst/>
              <a:ahLst/>
              <a:cxnLst/>
              <a:rect l="l" t="t" r="r" b="b"/>
              <a:pathLst>
                <a:path w="378272" h="503751">
                  <a:moveTo>
                    <a:pt x="0" y="0"/>
                  </a:moveTo>
                  <a:lnTo>
                    <a:pt x="378271" y="0"/>
                  </a:lnTo>
                  <a:lnTo>
                    <a:pt x="378271" y="503751"/>
                  </a:lnTo>
                  <a:lnTo>
                    <a:pt x="0" y="503751"/>
                  </a:lnTo>
                  <a:lnTo>
                    <a:pt x="0" y="0"/>
                  </a:lnTo>
                  <a:close/>
                </a:path>
              </a:pathLst>
            </a:custGeom>
            <a:blipFill>
              <a:blip r:embed="rId13">
                <a:extLst>
                  <a:ext uri="{96DAC541-7B7A-43D3-8B79-37D633B846F1}">
                    <asvg:svgBlip xmlns:asvg="http://schemas.microsoft.com/office/drawing/2016/SVG/main" r:embed="rId14"/>
                  </a:ext>
                </a:extLst>
              </a:blip>
              <a:stretch>
                <a:fillRect l="-424" r="-424"/>
              </a:stretch>
            </a:blipFill>
          </p:spPr>
          <p:txBody>
            <a:bodyPr/>
            <a:lstStyle/>
            <a:p>
              <a:endParaRPr lang="en-PG"/>
            </a:p>
          </p:txBody>
        </p:sp>
      </p:grpSp>
      <p:grpSp>
        <p:nvGrpSpPr>
          <p:cNvPr id="21" name="Group 21"/>
          <p:cNvGrpSpPr/>
          <p:nvPr/>
        </p:nvGrpSpPr>
        <p:grpSpPr>
          <a:xfrm>
            <a:off x="17001671" y="3988041"/>
            <a:ext cx="839506" cy="839506"/>
            <a:chOff x="0" y="0"/>
            <a:chExt cx="1119341" cy="1119341"/>
          </a:xfrm>
        </p:grpSpPr>
        <p:grpSp>
          <p:nvGrpSpPr>
            <p:cNvPr id="22" name="Group 22"/>
            <p:cNvGrpSpPr/>
            <p:nvPr/>
          </p:nvGrpSpPr>
          <p:grpSpPr>
            <a:xfrm>
              <a:off x="0" y="0"/>
              <a:ext cx="1119341" cy="1119341"/>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E5E5"/>
              </a:solidFill>
            </p:spPr>
            <p:txBody>
              <a:bodyPr/>
              <a:lstStyle/>
              <a:p>
                <a:endParaRPr lang="en-PG"/>
              </a:p>
            </p:txBody>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259053" y="258499"/>
              <a:ext cx="601236" cy="601236"/>
            </a:xfrm>
            <a:custGeom>
              <a:avLst/>
              <a:gdLst/>
              <a:ahLst/>
              <a:cxnLst/>
              <a:rect l="l" t="t" r="r" b="b"/>
              <a:pathLst>
                <a:path w="601236" h="601236">
                  <a:moveTo>
                    <a:pt x="0" y="0"/>
                  </a:moveTo>
                  <a:lnTo>
                    <a:pt x="601236" y="0"/>
                  </a:lnTo>
                  <a:lnTo>
                    <a:pt x="601236" y="601236"/>
                  </a:lnTo>
                  <a:lnTo>
                    <a:pt x="0" y="60123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PG"/>
            </a:p>
          </p:txBody>
        </p:sp>
        <p:sp>
          <p:nvSpPr>
            <p:cNvPr id="26" name="Freeform 26"/>
            <p:cNvSpPr/>
            <p:nvPr/>
          </p:nvSpPr>
          <p:spPr>
            <a:xfrm>
              <a:off x="369770" y="392479"/>
              <a:ext cx="379801" cy="333276"/>
            </a:xfrm>
            <a:custGeom>
              <a:avLst/>
              <a:gdLst/>
              <a:ahLst/>
              <a:cxnLst/>
              <a:rect l="l" t="t" r="r" b="b"/>
              <a:pathLst>
                <a:path w="379801" h="333276">
                  <a:moveTo>
                    <a:pt x="0" y="0"/>
                  </a:moveTo>
                  <a:lnTo>
                    <a:pt x="379802" y="0"/>
                  </a:lnTo>
                  <a:lnTo>
                    <a:pt x="379802" y="333276"/>
                  </a:lnTo>
                  <a:lnTo>
                    <a:pt x="0" y="333276"/>
                  </a:lnTo>
                  <a:lnTo>
                    <a:pt x="0" y="0"/>
                  </a:lnTo>
                  <a:close/>
                </a:path>
              </a:pathLst>
            </a:custGeom>
            <a:blipFill>
              <a:blip r:embed="rId17">
                <a:extLst>
                  <a:ext uri="{96DAC541-7B7A-43D3-8B79-37D633B846F1}">
                    <asvg:svgBlip xmlns:asvg="http://schemas.microsoft.com/office/drawing/2016/SVG/main" r:embed="rId18"/>
                  </a:ext>
                </a:extLst>
              </a:blip>
              <a:stretch>
                <a:fillRect t="-210" b="-210"/>
              </a:stretch>
            </a:blipFill>
          </p:spPr>
          <p:txBody>
            <a:bodyPr/>
            <a:lstStyle/>
            <a:p>
              <a:endParaRPr lang="en-PG"/>
            </a:p>
          </p:txBody>
        </p:sp>
      </p:grpSp>
      <p:grpSp>
        <p:nvGrpSpPr>
          <p:cNvPr id="27" name="Group 27"/>
          <p:cNvGrpSpPr/>
          <p:nvPr/>
        </p:nvGrpSpPr>
        <p:grpSpPr>
          <a:xfrm>
            <a:off x="16856889" y="2702607"/>
            <a:ext cx="984289" cy="984289"/>
            <a:chOff x="0" y="0"/>
            <a:chExt cx="1312385" cy="1312385"/>
          </a:xfrm>
        </p:grpSpPr>
        <p:grpSp>
          <p:nvGrpSpPr>
            <p:cNvPr id="28" name="Group 28"/>
            <p:cNvGrpSpPr/>
            <p:nvPr/>
          </p:nvGrpSpPr>
          <p:grpSpPr>
            <a:xfrm>
              <a:off x="0" y="0"/>
              <a:ext cx="1312385" cy="1312385"/>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A12"/>
              </a:solidFill>
            </p:spPr>
            <p:txBody>
              <a:bodyPr/>
              <a:lstStyle/>
              <a:p>
                <a:endParaRPr lang="en-PG"/>
              </a:p>
            </p:txBody>
          </p:sp>
          <p:sp>
            <p:nvSpPr>
              <p:cNvPr id="30" name="TextBox 30"/>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31" name="Freeform 31"/>
            <p:cNvSpPr/>
            <p:nvPr/>
          </p:nvSpPr>
          <p:spPr>
            <a:xfrm>
              <a:off x="286600" y="266714"/>
              <a:ext cx="739185" cy="739185"/>
            </a:xfrm>
            <a:custGeom>
              <a:avLst/>
              <a:gdLst/>
              <a:ahLst/>
              <a:cxnLst/>
              <a:rect l="l" t="t" r="r" b="b"/>
              <a:pathLst>
                <a:path w="739185" h="739185">
                  <a:moveTo>
                    <a:pt x="0" y="0"/>
                  </a:moveTo>
                  <a:lnTo>
                    <a:pt x="739185" y="0"/>
                  </a:lnTo>
                  <a:lnTo>
                    <a:pt x="739185" y="739185"/>
                  </a:lnTo>
                  <a:lnTo>
                    <a:pt x="0" y="73918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PG"/>
            </a:p>
          </p:txBody>
        </p:sp>
        <p:sp>
          <p:nvSpPr>
            <p:cNvPr id="32" name="Freeform 32"/>
            <p:cNvSpPr/>
            <p:nvPr/>
          </p:nvSpPr>
          <p:spPr>
            <a:xfrm>
              <a:off x="485293" y="421676"/>
              <a:ext cx="341799" cy="429261"/>
            </a:xfrm>
            <a:custGeom>
              <a:avLst/>
              <a:gdLst/>
              <a:ahLst/>
              <a:cxnLst/>
              <a:rect l="l" t="t" r="r" b="b"/>
              <a:pathLst>
                <a:path w="341799" h="429261">
                  <a:moveTo>
                    <a:pt x="0" y="0"/>
                  </a:moveTo>
                  <a:lnTo>
                    <a:pt x="341799" y="0"/>
                  </a:lnTo>
                  <a:lnTo>
                    <a:pt x="341799" y="429261"/>
                  </a:lnTo>
                  <a:lnTo>
                    <a:pt x="0" y="42926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PG"/>
            </a:p>
          </p:txBody>
        </p:sp>
      </p:grpSp>
      <p:grpSp>
        <p:nvGrpSpPr>
          <p:cNvPr id="33" name="Group 33"/>
          <p:cNvGrpSpPr/>
          <p:nvPr/>
        </p:nvGrpSpPr>
        <p:grpSpPr>
          <a:xfrm>
            <a:off x="17001671" y="5298382"/>
            <a:ext cx="839506" cy="839506"/>
            <a:chOff x="0" y="0"/>
            <a:chExt cx="1119341" cy="1119341"/>
          </a:xfrm>
        </p:grpSpPr>
        <p:grpSp>
          <p:nvGrpSpPr>
            <p:cNvPr id="34" name="Group 34"/>
            <p:cNvGrpSpPr/>
            <p:nvPr/>
          </p:nvGrpSpPr>
          <p:grpSpPr>
            <a:xfrm>
              <a:off x="0" y="0"/>
              <a:ext cx="1119341" cy="1119341"/>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A12"/>
              </a:solidFill>
            </p:spPr>
            <p:txBody>
              <a:bodyPr/>
              <a:lstStyle/>
              <a:p>
                <a:endParaRPr lang="en-PG"/>
              </a:p>
            </p:txBody>
          </p:sp>
          <p:sp>
            <p:nvSpPr>
              <p:cNvPr id="36" name="TextBox 36"/>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37" name="Freeform 37"/>
            <p:cNvSpPr/>
            <p:nvPr/>
          </p:nvSpPr>
          <p:spPr>
            <a:xfrm>
              <a:off x="259053" y="258499"/>
              <a:ext cx="601236" cy="601236"/>
            </a:xfrm>
            <a:custGeom>
              <a:avLst/>
              <a:gdLst/>
              <a:ahLst/>
              <a:cxnLst/>
              <a:rect l="l" t="t" r="r" b="b"/>
              <a:pathLst>
                <a:path w="601236" h="601236">
                  <a:moveTo>
                    <a:pt x="0" y="0"/>
                  </a:moveTo>
                  <a:lnTo>
                    <a:pt x="601236" y="0"/>
                  </a:lnTo>
                  <a:lnTo>
                    <a:pt x="601236" y="601236"/>
                  </a:lnTo>
                  <a:lnTo>
                    <a:pt x="0" y="60123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PG"/>
            </a:p>
          </p:txBody>
        </p:sp>
        <p:sp>
          <p:nvSpPr>
            <p:cNvPr id="38" name="Freeform 38"/>
            <p:cNvSpPr/>
            <p:nvPr/>
          </p:nvSpPr>
          <p:spPr>
            <a:xfrm>
              <a:off x="390848" y="390848"/>
              <a:ext cx="337645" cy="337645"/>
            </a:xfrm>
            <a:custGeom>
              <a:avLst/>
              <a:gdLst/>
              <a:ahLst/>
              <a:cxnLst/>
              <a:rect l="l" t="t" r="r" b="b"/>
              <a:pathLst>
                <a:path w="337645" h="337645">
                  <a:moveTo>
                    <a:pt x="0" y="0"/>
                  </a:moveTo>
                  <a:lnTo>
                    <a:pt x="337645" y="0"/>
                  </a:lnTo>
                  <a:lnTo>
                    <a:pt x="337645" y="337645"/>
                  </a:lnTo>
                  <a:lnTo>
                    <a:pt x="0" y="337645"/>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PG"/>
            </a:p>
          </p:txBody>
        </p:sp>
      </p:grpSp>
      <p:grpSp>
        <p:nvGrpSpPr>
          <p:cNvPr id="39" name="Group 39"/>
          <p:cNvGrpSpPr/>
          <p:nvPr/>
        </p:nvGrpSpPr>
        <p:grpSpPr>
          <a:xfrm>
            <a:off x="17026189" y="6608722"/>
            <a:ext cx="814989" cy="814989"/>
            <a:chOff x="0" y="0"/>
            <a:chExt cx="1086652" cy="1086652"/>
          </a:xfrm>
        </p:grpSpPr>
        <p:grpSp>
          <p:nvGrpSpPr>
            <p:cNvPr id="40" name="Group 40"/>
            <p:cNvGrpSpPr/>
            <p:nvPr/>
          </p:nvGrpSpPr>
          <p:grpSpPr>
            <a:xfrm>
              <a:off x="0" y="0"/>
              <a:ext cx="1086652" cy="1086652"/>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E5E5"/>
              </a:solidFill>
            </p:spPr>
            <p:txBody>
              <a:bodyPr/>
              <a:lstStyle/>
              <a:p>
                <a:endParaRPr lang="en-PG"/>
              </a:p>
            </p:txBody>
          </p:sp>
          <p:sp>
            <p:nvSpPr>
              <p:cNvPr id="42" name="TextBox 4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43" name="Freeform 43"/>
            <p:cNvSpPr/>
            <p:nvPr/>
          </p:nvSpPr>
          <p:spPr>
            <a:xfrm>
              <a:off x="262550" y="262550"/>
              <a:ext cx="561552" cy="561552"/>
            </a:xfrm>
            <a:custGeom>
              <a:avLst/>
              <a:gdLst/>
              <a:ahLst/>
              <a:cxnLst/>
              <a:rect l="l" t="t" r="r" b="b"/>
              <a:pathLst>
                <a:path w="561552" h="561552">
                  <a:moveTo>
                    <a:pt x="0" y="0"/>
                  </a:moveTo>
                  <a:lnTo>
                    <a:pt x="561552" y="0"/>
                  </a:lnTo>
                  <a:lnTo>
                    <a:pt x="561552" y="561552"/>
                  </a:lnTo>
                  <a:lnTo>
                    <a:pt x="0" y="561552"/>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n-PG"/>
            </a:p>
          </p:txBody>
        </p:sp>
        <p:sp>
          <p:nvSpPr>
            <p:cNvPr id="44" name="Freeform 44"/>
            <p:cNvSpPr/>
            <p:nvPr/>
          </p:nvSpPr>
          <p:spPr>
            <a:xfrm>
              <a:off x="377107" y="332492"/>
              <a:ext cx="383191" cy="421668"/>
            </a:xfrm>
            <a:custGeom>
              <a:avLst/>
              <a:gdLst/>
              <a:ahLst/>
              <a:cxnLst/>
              <a:rect l="l" t="t" r="r" b="b"/>
              <a:pathLst>
                <a:path w="383191" h="421668">
                  <a:moveTo>
                    <a:pt x="0" y="0"/>
                  </a:moveTo>
                  <a:lnTo>
                    <a:pt x="383191" y="0"/>
                  </a:lnTo>
                  <a:lnTo>
                    <a:pt x="383191" y="421668"/>
                  </a:lnTo>
                  <a:lnTo>
                    <a:pt x="0" y="421668"/>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PG"/>
            </a:p>
          </p:txBody>
        </p:sp>
      </p:grpSp>
      <p:grpSp>
        <p:nvGrpSpPr>
          <p:cNvPr id="45" name="Group 45"/>
          <p:cNvGrpSpPr/>
          <p:nvPr/>
        </p:nvGrpSpPr>
        <p:grpSpPr>
          <a:xfrm>
            <a:off x="17026189" y="7752962"/>
            <a:ext cx="814989" cy="814989"/>
            <a:chOff x="0" y="0"/>
            <a:chExt cx="1086652" cy="1086652"/>
          </a:xfrm>
        </p:grpSpPr>
        <p:grpSp>
          <p:nvGrpSpPr>
            <p:cNvPr id="46" name="Group 46"/>
            <p:cNvGrpSpPr/>
            <p:nvPr/>
          </p:nvGrpSpPr>
          <p:grpSpPr>
            <a:xfrm>
              <a:off x="0" y="0"/>
              <a:ext cx="1086652" cy="1086652"/>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A12"/>
              </a:solidFill>
            </p:spPr>
            <p:txBody>
              <a:bodyPr/>
              <a:lstStyle/>
              <a:p>
                <a:endParaRPr lang="en-PG"/>
              </a:p>
            </p:txBody>
          </p:sp>
          <p:sp>
            <p:nvSpPr>
              <p:cNvPr id="48" name="TextBox 4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49" name="Freeform 49"/>
            <p:cNvSpPr/>
            <p:nvPr/>
          </p:nvSpPr>
          <p:spPr>
            <a:xfrm>
              <a:off x="262550" y="262550"/>
              <a:ext cx="561552" cy="561552"/>
            </a:xfrm>
            <a:custGeom>
              <a:avLst/>
              <a:gdLst/>
              <a:ahLst/>
              <a:cxnLst/>
              <a:rect l="l" t="t" r="r" b="b"/>
              <a:pathLst>
                <a:path w="561552" h="561552">
                  <a:moveTo>
                    <a:pt x="0" y="0"/>
                  </a:moveTo>
                  <a:lnTo>
                    <a:pt x="561552" y="0"/>
                  </a:lnTo>
                  <a:lnTo>
                    <a:pt x="561552" y="561552"/>
                  </a:lnTo>
                  <a:lnTo>
                    <a:pt x="0" y="561552"/>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n-PG"/>
            </a:p>
          </p:txBody>
        </p:sp>
        <p:sp>
          <p:nvSpPr>
            <p:cNvPr id="50" name="Freeform 50"/>
            <p:cNvSpPr/>
            <p:nvPr/>
          </p:nvSpPr>
          <p:spPr>
            <a:xfrm>
              <a:off x="406069" y="343316"/>
              <a:ext cx="274514" cy="400021"/>
            </a:xfrm>
            <a:custGeom>
              <a:avLst/>
              <a:gdLst/>
              <a:ahLst/>
              <a:cxnLst/>
              <a:rect l="l" t="t" r="r" b="b"/>
              <a:pathLst>
                <a:path w="274514" h="400021">
                  <a:moveTo>
                    <a:pt x="0" y="0"/>
                  </a:moveTo>
                  <a:lnTo>
                    <a:pt x="274514" y="0"/>
                  </a:lnTo>
                  <a:lnTo>
                    <a:pt x="274514" y="400020"/>
                  </a:lnTo>
                  <a:lnTo>
                    <a:pt x="0" y="400020"/>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txBody>
            <a:bodyPr/>
            <a:lstStyle/>
            <a:p>
              <a:endParaRPr lang="en-PG"/>
            </a:p>
          </p:txBody>
        </p:sp>
      </p:grpSp>
      <p:sp>
        <p:nvSpPr>
          <p:cNvPr id="51" name="TextBox 51"/>
          <p:cNvSpPr txBox="1"/>
          <p:nvPr/>
        </p:nvSpPr>
        <p:spPr>
          <a:xfrm>
            <a:off x="413300" y="865865"/>
            <a:ext cx="4243380" cy="1535596"/>
          </a:xfrm>
          <a:prstGeom prst="rect">
            <a:avLst/>
          </a:prstGeom>
        </p:spPr>
        <p:txBody>
          <a:bodyPr lIns="0" tIns="0" rIns="0" bIns="0" rtlCol="0" anchor="t">
            <a:spAutoFit/>
          </a:bodyPr>
          <a:lstStyle/>
          <a:p>
            <a:pPr algn="ctr">
              <a:lnSpc>
                <a:spcPts val="6197"/>
              </a:lnSpc>
            </a:pPr>
            <a:r>
              <a:rPr lang="en-US" sz="4430">
                <a:solidFill>
                  <a:srgbClr val="FFFFFF"/>
                </a:solidFill>
                <a:latin typeface="League Spartan"/>
                <a:ea typeface="League Spartan"/>
                <a:cs typeface="League Spartan"/>
                <a:sym typeface="League Spartan"/>
              </a:rPr>
              <a:t>OUR</a:t>
            </a:r>
          </a:p>
          <a:p>
            <a:pPr algn="ctr">
              <a:lnSpc>
                <a:spcPts val="6201"/>
              </a:lnSpc>
            </a:pPr>
            <a:r>
              <a:rPr lang="en-US" sz="4430">
                <a:solidFill>
                  <a:srgbClr val="FFFFFF"/>
                </a:solidFill>
                <a:latin typeface="League Spartan"/>
                <a:ea typeface="League Spartan"/>
                <a:cs typeface="League Spartan"/>
                <a:sym typeface="League Spartan"/>
              </a:rPr>
              <a:t>JOURNEY</a:t>
            </a:r>
          </a:p>
        </p:txBody>
      </p:sp>
      <p:sp>
        <p:nvSpPr>
          <p:cNvPr id="52" name="TextBox 52"/>
          <p:cNvSpPr txBox="1"/>
          <p:nvPr/>
        </p:nvSpPr>
        <p:spPr>
          <a:xfrm>
            <a:off x="5733822" y="1166395"/>
            <a:ext cx="5214399" cy="129648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With over </a:t>
            </a:r>
            <a:r>
              <a:rPr lang="en-US" sz="1832" b="1">
                <a:solidFill>
                  <a:srgbClr val="FFFFFF"/>
                </a:solidFill>
                <a:latin typeface="Poppins Bold"/>
                <a:ea typeface="Poppins Bold"/>
                <a:cs typeface="Poppins Bold"/>
                <a:sym typeface="Poppins Bold"/>
              </a:rPr>
              <a:t>15+ years</a:t>
            </a:r>
            <a:r>
              <a:rPr lang="en-US" sz="1832">
                <a:solidFill>
                  <a:srgbClr val="FFFFFF"/>
                </a:solidFill>
                <a:latin typeface="Poppins"/>
                <a:ea typeface="Poppins"/>
                <a:cs typeface="Poppins"/>
                <a:sym typeface="Poppins"/>
              </a:rPr>
              <a:t> of ICT experience, Digitec ICT is proud to of one of the preferred ICT solutions providers in Papua New Guinea.</a:t>
            </a:r>
          </a:p>
        </p:txBody>
      </p:sp>
      <p:sp>
        <p:nvSpPr>
          <p:cNvPr id="53" name="TextBox 53"/>
          <p:cNvSpPr txBox="1"/>
          <p:nvPr/>
        </p:nvSpPr>
        <p:spPr>
          <a:xfrm>
            <a:off x="11416975" y="3210286"/>
            <a:ext cx="5214399" cy="97263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Serving a </a:t>
            </a:r>
            <a:r>
              <a:rPr lang="en-US" sz="1832" b="1">
                <a:solidFill>
                  <a:srgbClr val="FFFFFF"/>
                </a:solidFill>
                <a:latin typeface="Poppins Bold"/>
                <a:ea typeface="Poppins Bold"/>
                <a:cs typeface="Poppins Bold"/>
                <a:sym typeface="Poppins Bold"/>
              </a:rPr>
              <a:t>diverse clientele of over 2,000+</a:t>
            </a:r>
            <a:r>
              <a:rPr lang="en-US" sz="1832">
                <a:solidFill>
                  <a:srgbClr val="FFFFFF"/>
                </a:solidFill>
                <a:latin typeface="Poppins"/>
                <a:ea typeface="Poppins"/>
                <a:cs typeface="Poppins"/>
                <a:sym typeface="Poppins"/>
              </a:rPr>
              <a:t> we are delighted to welcome new clients every month!</a:t>
            </a:r>
          </a:p>
        </p:txBody>
      </p:sp>
      <p:sp>
        <p:nvSpPr>
          <p:cNvPr id="54" name="TextBox 54"/>
          <p:cNvSpPr txBox="1"/>
          <p:nvPr/>
        </p:nvSpPr>
        <p:spPr>
          <a:xfrm>
            <a:off x="5733822" y="3207211"/>
            <a:ext cx="5214399" cy="162033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As a key player within the esteemed </a:t>
            </a:r>
            <a:r>
              <a:rPr lang="en-US" sz="1832" b="1">
                <a:solidFill>
                  <a:srgbClr val="FFFFFF"/>
                </a:solidFill>
                <a:latin typeface="Poppins Bold"/>
                <a:ea typeface="Poppins Bold"/>
                <a:cs typeface="Poppins Bold"/>
                <a:sym typeface="Poppins Bold"/>
              </a:rPr>
              <a:t>USD</a:t>
            </a:r>
            <a:r>
              <a:rPr lang="en-US" sz="1832">
                <a:solidFill>
                  <a:srgbClr val="FFFFFF"/>
                </a:solidFill>
                <a:latin typeface="Poppins"/>
                <a:ea typeface="Poppins"/>
                <a:cs typeface="Poppins"/>
                <a:sym typeface="Poppins"/>
              </a:rPr>
              <a:t> </a:t>
            </a:r>
            <a:r>
              <a:rPr lang="en-US" sz="1832" b="1">
                <a:solidFill>
                  <a:srgbClr val="FFFFFF"/>
                </a:solidFill>
                <a:latin typeface="Poppins Bold"/>
                <a:ea typeface="Poppins Bold"/>
                <a:cs typeface="Poppins Bold"/>
                <a:sym typeface="Poppins Bold"/>
              </a:rPr>
              <a:t>7 billion</a:t>
            </a:r>
            <a:r>
              <a:rPr lang="en-US" sz="1832">
                <a:solidFill>
                  <a:srgbClr val="FFFFFF"/>
                </a:solidFill>
                <a:latin typeface="Poppins"/>
                <a:ea typeface="Poppins"/>
                <a:cs typeface="Poppins"/>
                <a:sym typeface="Poppins"/>
              </a:rPr>
              <a:t> Vodafone Group, we operate out of the Pacific Islands, bringing our expertise and services to the region.</a:t>
            </a:r>
          </a:p>
        </p:txBody>
      </p:sp>
      <p:sp>
        <p:nvSpPr>
          <p:cNvPr id="55" name="TextBox 55"/>
          <p:cNvSpPr txBox="1"/>
          <p:nvPr/>
        </p:nvSpPr>
        <p:spPr>
          <a:xfrm>
            <a:off x="5733822" y="5479525"/>
            <a:ext cx="5214399" cy="194418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As one of only two local data center providers in PNG </a:t>
            </a:r>
            <a:r>
              <a:rPr lang="en-US" sz="1832" b="1">
                <a:solidFill>
                  <a:srgbClr val="FFFFFF"/>
                </a:solidFill>
                <a:latin typeface="Poppins Bold"/>
                <a:ea typeface="Poppins Bold"/>
                <a:cs typeface="Poppins Bold"/>
                <a:sym typeface="Poppins Bold"/>
              </a:rPr>
              <a:t>approved by the PNG DICT</a:t>
            </a:r>
            <a:r>
              <a:rPr lang="en-US" sz="1832">
                <a:solidFill>
                  <a:srgbClr val="FFFFFF"/>
                </a:solidFill>
                <a:latin typeface="Poppins"/>
                <a:ea typeface="Poppins"/>
                <a:cs typeface="Poppins"/>
                <a:sym typeface="Poppins"/>
              </a:rPr>
              <a:t>, we are authorized to offer cloud infrastructure services to the government and state-owned enterprises.</a:t>
            </a:r>
          </a:p>
        </p:txBody>
      </p:sp>
      <p:sp>
        <p:nvSpPr>
          <p:cNvPr id="56" name="TextBox 56"/>
          <p:cNvSpPr txBox="1"/>
          <p:nvPr/>
        </p:nvSpPr>
        <p:spPr>
          <a:xfrm>
            <a:off x="5733822" y="7943580"/>
            <a:ext cx="5214399" cy="97263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With a dedicated team of over </a:t>
            </a:r>
            <a:r>
              <a:rPr lang="en-US" sz="1832" b="1">
                <a:solidFill>
                  <a:srgbClr val="FFFFFF"/>
                </a:solidFill>
                <a:latin typeface="Poppins Bold"/>
                <a:ea typeface="Poppins Bold"/>
                <a:cs typeface="Poppins Bold"/>
                <a:sym typeface="Poppins Bold"/>
              </a:rPr>
              <a:t>125 employees</a:t>
            </a:r>
            <a:r>
              <a:rPr lang="en-US" sz="1832">
                <a:solidFill>
                  <a:srgbClr val="FFFFFF"/>
                </a:solidFill>
                <a:latin typeface="Poppins"/>
                <a:ea typeface="Poppins"/>
                <a:cs typeface="Poppins"/>
                <a:sym typeface="Poppins"/>
              </a:rPr>
              <a:t> and continually growing, we are committed to excellence.</a:t>
            </a:r>
          </a:p>
        </p:txBody>
      </p:sp>
      <p:sp>
        <p:nvSpPr>
          <p:cNvPr id="57" name="TextBox 57"/>
          <p:cNvSpPr txBox="1"/>
          <p:nvPr/>
        </p:nvSpPr>
        <p:spPr>
          <a:xfrm>
            <a:off x="11416975" y="1166395"/>
            <a:ext cx="5214399" cy="64878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We specialize in </a:t>
            </a:r>
            <a:r>
              <a:rPr lang="en-US" sz="1832" b="1">
                <a:solidFill>
                  <a:srgbClr val="FFFFFF"/>
                </a:solidFill>
                <a:latin typeface="Poppins Bold"/>
                <a:ea typeface="Poppins Bold"/>
                <a:cs typeface="Poppins Bold"/>
                <a:sym typeface="Poppins Bold"/>
              </a:rPr>
              <a:t>Retail, Kiosks</a:t>
            </a:r>
            <a:r>
              <a:rPr lang="en-US" sz="1832">
                <a:solidFill>
                  <a:srgbClr val="FFFFFF"/>
                </a:solidFill>
                <a:latin typeface="Poppins"/>
                <a:ea typeface="Poppins"/>
                <a:cs typeface="Poppins"/>
                <a:sym typeface="Poppins"/>
              </a:rPr>
              <a:t>, and </a:t>
            </a:r>
            <a:r>
              <a:rPr lang="en-US" sz="1832" b="1">
                <a:solidFill>
                  <a:srgbClr val="FFFFFF"/>
                </a:solidFill>
                <a:latin typeface="Poppins Bold"/>
                <a:ea typeface="Poppins Bold"/>
                <a:cs typeface="Poppins Bold"/>
                <a:sym typeface="Poppins Bold"/>
              </a:rPr>
              <a:t>Corporate</a:t>
            </a:r>
            <a:r>
              <a:rPr lang="en-US" sz="1832">
                <a:solidFill>
                  <a:srgbClr val="FFFFFF"/>
                </a:solidFill>
                <a:latin typeface="Poppins"/>
                <a:ea typeface="Poppins"/>
                <a:cs typeface="Poppins"/>
                <a:sym typeface="Poppins"/>
              </a:rPr>
              <a:t> solutions.</a:t>
            </a:r>
          </a:p>
        </p:txBody>
      </p:sp>
      <p:sp>
        <p:nvSpPr>
          <p:cNvPr id="58" name="TextBox 58"/>
          <p:cNvSpPr txBox="1"/>
          <p:nvPr/>
        </p:nvSpPr>
        <p:spPr>
          <a:xfrm>
            <a:off x="11416975" y="5479525"/>
            <a:ext cx="5572706" cy="97263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Headquartered in </a:t>
            </a:r>
            <a:r>
              <a:rPr lang="en-US" sz="1832" b="1">
                <a:solidFill>
                  <a:srgbClr val="FFFFFF"/>
                </a:solidFill>
                <a:latin typeface="Poppins Bold"/>
                <a:ea typeface="Poppins Bold"/>
                <a:cs typeface="Poppins Bold"/>
                <a:sym typeface="Poppins Bold"/>
              </a:rPr>
              <a:t>Port Moresby</a:t>
            </a:r>
            <a:r>
              <a:rPr lang="en-US" sz="1832">
                <a:solidFill>
                  <a:srgbClr val="FFFFFF"/>
                </a:solidFill>
                <a:latin typeface="Poppins"/>
                <a:ea typeface="Poppins"/>
                <a:cs typeface="Poppins"/>
                <a:sym typeface="Poppins"/>
              </a:rPr>
              <a:t>, with branch/spoke offices in </a:t>
            </a:r>
            <a:r>
              <a:rPr lang="en-US" sz="1832" b="1">
                <a:solidFill>
                  <a:srgbClr val="FFFFFF"/>
                </a:solidFill>
                <a:latin typeface="Poppins Bold"/>
                <a:ea typeface="Poppins Bold"/>
                <a:cs typeface="Poppins Bold"/>
                <a:sym typeface="Poppins Bold"/>
              </a:rPr>
              <a:t>Lae, Mt. Hagen and Kimbe.</a:t>
            </a:r>
          </a:p>
        </p:txBody>
      </p:sp>
      <p:sp>
        <p:nvSpPr>
          <p:cNvPr id="59" name="TextBox 59"/>
          <p:cNvSpPr txBox="1"/>
          <p:nvPr/>
        </p:nvSpPr>
        <p:spPr>
          <a:xfrm>
            <a:off x="11237822" y="7908737"/>
            <a:ext cx="5572706" cy="648786"/>
          </a:xfrm>
          <a:prstGeom prst="rect">
            <a:avLst/>
          </a:prstGeom>
        </p:spPr>
        <p:txBody>
          <a:bodyPr lIns="0" tIns="0" rIns="0" bIns="0" rtlCol="0" anchor="t">
            <a:spAutoFit/>
          </a:bodyPr>
          <a:lstStyle/>
          <a:p>
            <a:pPr marL="791162" lvl="2" indent="-263721" algn="l">
              <a:lnSpc>
                <a:spcPts val="2565"/>
              </a:lnSpc>
              <a:spcBef>
                <a:spcPct val="0"/>
              </a:spcBef>
              <a:buFont typeface="Arial"/>
              <a:buChar char="⚬"/>
            </a:pPr>
            <a:r>
              <a:rPr lang="en-US" sz="1832">
                <a:solidFill>
                  <a:srgbClr val="FFFFFF"/>
                </a:solidFill>
                <a:latin typeface="Poppins"/>
                <a:ea typeface="Poppins"/>
                <a:cs typeface="Poppins"/>
                <a:sym typeface="Poppins"/>
              </a:rPr>
              <a:t>Achieving an impressive </a:t>
            </a:r>
            <a:r>
              <a:rPr lang="en-US" sz="1832" b="1">
                <a:solidFill>
                  <a:srgbClr val="FFFFFF"/>
                </a:solidFill>
                <a:latin typeface="Poppins Bold"/>
                <a:ea typeface="Poppins Bold"/>
                <a:cs typeface="Poppins Bold"/>
                <a:sym typeface="Poppins Bold"/>
              </a:rPr>
              <a:t>year-over-year growth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68"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alphaModFix amt="32999"/>
              </a:blip>
              <a:stretch>
                <a:fillRect t="-9222" b="-9222"/>
              </a:stretch>
            </a:blipFill>
          </p:spPr>
          <p:txBody>
            <a:bodyPr/>
            <a:lstStyle/>
            <a:p>
              <a:endParaRPr lang="en-PG"/>
            </a:p>
          </p:txBody>
        </p:sp>
      </p:grpSp>
      <p:sp>
        <p:nvSpPr>
          <p:cNvPr id="4" name="Freeform 4"/>
          <p:cNvSpPr/>
          <p:nvPr/>
        </p:nvSpPr>
        <p:spPr>
          <a:xfrm>
            <a:off x="-212970" y="-1812893"/>
            <a:ext cx="18709804" cy="4543847"/>
          </a:xfrm>
          <a:custGeom>
            <a:avLst/>
            <a:gdLst/>
            <a:ahLst/>
            <a:cxnLst/>
            <a:rect l="l" t="t" r="r" b="b"/>
            <a:pathLst>
              <a:path w="18709804" h="4543847">
                <a:moveTo>
                  <a:pt x="0" y="0"/>
                </a:moveTo>
                <a:lnTo>
                  <a:pt x="18709804" y="0"/>
                </a:lnTo>
                <a:lnTo>
                  <a:pt x="18709804" y="4543848"/>
                </a:lnTo>
                <a:lnTo>
                  <a:pt x="0" y="45438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5" name="Freeform 5"/>
          <p:cNvSpPr/>
          <p:nvPr/>
        </p:nvSpPr>
        <p:spPr>
          <a:xfrm>
            <a:off x="1874998" y="5498644"/>
            <a:ext cx="3513089" cy="3513089"/>
          </a:xfrm>
          <a:custGeom>
            <a:avLst/>
            <a:gdLst/>
            <a:ahLst/>
            <a:cxnLst/>
            <a:rect l="l" t="t" r="r" b="b"/>
            <a:pathLst>
              <a:path w="3513089" h="3513089">
                <a:moveTo>
                  <a:pt x="0" y="0"/>
                </a:moveTo>
                <a:lnTo>
                  <a:pt x="3513089" y="0"/>
                </a:lnTo>
                <a:lnTo>
                  <a:pt x="3513089" y="3513089"/>
                </a:lnTo>
                <a:lnTo>
                  <a:pt x="0" y="35130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PG"/>
          </a:p>
        </p:txBody>
      </p:sp>
      <p:grpSp>
        <p:nvGrpSpPr>
          <p:cNvPr id="6" name="Group 6"/>
          <p:cNvGrpSpPr/>
          <p:nvPr/>
        </p:nvGrpSpPr>
        <p:grpSpPr>
          <a:xfrm>
            <a:off x="1679076" y="5302721"/>
            <a:ext cx="3904934" cy="3904934"/>
            <a:chOff x="0" y="0"/>
            <a:chExt cx="5145665" cy="5145665"/>
          </a:xfrm>
        </p:grpSpPr>
        <p:sp>
          <p:nvSpPr>
            <p:cNvPr id="7" name="Freeform 7"/>
            <p:cNvSpPr/>
            <p:nvPr/>
          </p:nvSpPr>
          <p:spPr>
            <a:xfrm>
              <a:off x="69850" y="69850"/>
              <a:ext cx="4558030" cy="4558157"/>
            </a:xfrm>
            <a:custGeom>
              <a:avLst/>
              <a:gdLst/>
              <a:ahLst/>
              <a:cxnLst/>
              <a:rect l="l" t="t" r="r" b="b"/>
              <a:pathLst>
                <a:path w="4558030" h="4558157">
                  <a:moveTo>
                    <a:pt x="2279015" y="0"/>
                  </a:moveTo>
                  <a:cubicBezTo>
                    <a:pt x="1020318" y="0"/>
                    <a:pt x="0" y="1020318"/>
                    <a:pt x="0" y="2279015"/>
                  </a:cubicBezTo>
                  <a:cubicBezTo>
                    <a:pt x="0" y="3537712"/>
                    <a:pt x="1020318" y="4558157"/>
                    <a:pt x="2279015" y="4558157"/>
                  </a:cubicBezTo>
                  <a:cubicBezTo>
                    <a:pt x="3537712" y="4558157"/>
                    <a:pt x="4558030" y="3537839"/>
                    <a:pt x="4558030" y="2279142"/>
                  </a:cubicBezTo>
                  <a:cubicBezTo>
                    <a:pt x="4558030" y="1020445"/>
                    <a:pt x="3537712" y="0"/>
                    <a:pt x="2279015" y="0"/>
                  </a:cubicBezTo>
                  <a:close/>
                </a:path>
              </a:pathLst>
            </a:custGeom>
            <a:blipFill>
              <a:blip r:embed="rId7"/>
              <a:stretch>
                <a:fillRect t="-5361" b="-5361"/>
              </a:stretch>
            </a:blipFill>
          </p:spPr>
          <p:txBody>
            <a:bodyPr/>
            <a:lstStyle/>
            <a:p>
              <a:endParaRPr lang="en-PG"/>
            </a:p>
          </p:txBody>
        </p:sp>
        <p:sp>
          <p:nvSpPr>
            <p:cNvPr id="8" name="Freeform 8"/>
            <p:cNvSpPr/>
            <p:nvPr/>
          </p:nvSpPr>
          <p:spPr>
            <a:xfrm>
              <a:off x="0" y="0"/>
              <a:ext cx="4697857" cy="4697857"/>
            </a:xfrm>
            <a:custGeom>
              <a:avLst/>
              <a:gdLst/>
              <a:ahLst/>
              <a:cxnLst/>
              <a:rect l="l" t="t" r="r" b="b"/>
              <a:pathLst>
                <a:path w="4697857" h="4697857">
                  <a:moveTo>
                    <a:pt x="2348865" y="139700"/>
                  </a:moveTo>
                  <a:cubicBezTo>
                    <a:pt x="1128776" y="139700"/>
                    <a:pt x="139700" y="1128776"/>
                    <a:pt x="139700" y="2348865"/>
                  </a:cubicBezTo>
                  <a:lnTo>
                    <a:pt x="69850" y="2348865"/>
                  </a:lnTo>
                  <a:lnTo>
                    <a:pt x="139700" y="2348865"/>
                  </a:lnTo>
                  <a:cubicBezTo>
                    <a:pt x="139700" y="3568954"/>
                    <a:pt x="1128776" y="4558030"/>
                    <a:pt x="2348865" y="4558030"/>
                  </a:cubicBezTo>
                  <a:lnTo>
                    <a:pt x="2348865" y="4627880"/>
                  </a:lnTo>
                  <a:lnTo>
                    <a:pt x="2348865" y="4558030"/>
                  </a:lnTo>
                  <a:cubicBezTo>
                    <a:pt x="3568954" y="4558030"/>
                    <a:pt x="4558030" y="3568954"/>
                    <a:pt x="4558030" y="2348865"/>
                  </a:cubicBezTo>
                  <a:lnTo>
                    <a:pt x="4627880" y="2348865"/>
                  </a:lnTo>
                  <a:lnTo>
                    <a:pt x="4558030" y="2348865"/>
                  </a:lnTo>
                  <a:cubicBezTo>
                    <a:pt x="4558157" y="1128776"/>
                    <a:pt x="3568954" y="139700"/>
                    <a:pt x="2348865" y="139700"/>
                  </a:cubicBezTo>
                  <a:lnTo>
                    <a:pt x="2348865" y="69850"/>
                  </a:lnTo>
                  <a:lnTo>
                    <a:pt x="2348865" y="139700"/>
                  </a:lnTo>
                  <a:moveTo>
                    <a:pt x="2348865" y="0"/>
                  </a:moveTo>
                  <a:cubicBezTo>
                    <a:pt x="3646170" y="0"/>
                    <a:pt x="4697857" y="1051687"/>
                    <a:pt x="4697857" y="2348865"/>
                  </a:cubicBezTo>
                  <a:cubicBezTo>
                    <a:pt x="4697857" y="3646043"/>
                    <a:pt x="3646170" y="4697857"/>
                    <a:pt x="2348865" y="4697857"/>
                  </a:cubicBezTo>
                  <a:cubicBezTo>
                    <a:pt x="1051560" y="4697857"/>
                    <a:pt x="0" y="3646170"/>
                    <a:pt x="0" y="2348865"/>
                  </a:cubicBezTo>
                  <a:cubicBezTo>
                    <a:pt x="0" y="1051560"/>
                    <a:pt x="1051687" y="0"/>
                    <a:pt x="2348865" y="0"/>
                  </a:cubicBezTo>
                  <a:close/>
                </a:path>
              </a:pathLst>
            </a:custGeom>
            <a:solidFill>
              <a:srgbClr val="FF9A12"/>
            </a:solidFill>
          </p:spPr>
          <p:txBody>
            <a:bodyPr/>
            <a:lstStyle/>
            <a:p>
              <a:endParaRPr lang="en-PG"/>
            </a:p>
          </p:txBody>
        </p:sp>
      </p:grpSp>
      <p:sp>
        <p:nvSpPr>
          <p:cNvPr id="9" name="Freeform 9"/>
          <p:cNvSpPr/>
          <p:nvPr/>
        </p:nvSpPr>
        <p:spPr>
          <a:xfrm>
            <a:off x="15957098" y="7869896"/>
            <a:ext cx="2136422" cy="2136422"/>
          </a:xfrm>
          <a:custGeom>
            <a:avLst/>
            <a:gdLst/>
            <a:ahLst/>
            <a:cxnLst/>
            <a:rect l="l" t="t" r="r" b="b"/>
            <a:pathLst>
              <a:path w="2136422" h="2136422">
                <a:moveTo>
                  <a:pt x="0" y="0"/>
                </a:moveTo>
                <a:lnTo>
                  <a:pt x="2136422" y="0"/>
                </a:lnTo>
                <a:lnTo>
                  <a:pt x="2136422" y="2136422"/>
                </a:lnTo>
                <a:lnTo>
                  <a:pt x="0" y="2136422"/>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dash"/>
            <a:miter/>
          </a:ln>
        </p:spPr>
        <p:txBody>
          <a:bodyPr/>
          <a:lstStyle/>
          <a:p>
            <a:endParaRPr lang="en-PG"/>
          </a:p>
        </p:txBody>
      </p:sp>
      <p:grpSp>
        <p:nvGrpSpPr>
          <p:cNvPr id="10" name="Group 10"/>
          <p:cNvGrpSpPr/>
          <p:nvPr/>
        </p:nvGrpSpPr>
        <p:grpSpPr>
          <a:xfrm>
            <a:off x="16319705" y="8447716"/>
            <a:ext cx="1411208" cy="980782"/>
            <a:chOff x="0" y="0"/>
            <a:chExt cx="2960309" cy="2057400"/>
          </a:xfrm>
        </p:grpSpPr>
        <p:sp>
          <p:nvSpPr>
            <p:cNvPr id="11" name="Freeform 11"/>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10"/>
              <a:stretch>
                <a:fillRect l="-17" r="-15"/>
              </a:stretch>
            </a:blipFill>
          </p:spPr>
          <p:txBody>
            <a:bodyPr/>
            <a:lstStyle/>
            <a:p>
              <a:endParaRPr lang="en-PG"/>
            </a:p>
          </p:txBody>
        </p:sp>
      </p:grpSp>
      <p:sp>
        <p:nvSpPr>
          <p:cNvPr id="12" name="Freeform 12"/>
          <p:cNvSpPr/>
          <p:nvPr/>
        </p:nvSpPr>
        <p:spPr>
          <a:xfrm>
            <a:off x="5584010" y="3473905"/>
            <a:ext cx="10705268" cy="3657633"/>
          </a:xfrm>
          <a:custGeom>
            <a:avLst/>
            <a:gdLst/>
            <a:ahLst/>
            <a:cxnLst/>
            <a:rect l="l" t="t" r="r" b="b"/>
            <a:pathLst>
              <a:path w="10705268" h="3657633">
                <a:moveTo>
                  <a:pt x="0" y="0"/>
                </a:moveTo>
                <a:lnTo>
                  <a:pt x="10705268" y="0"/>
                </a:lnTo>
                <a:lnTo>
                  <a:pt x="10705268" y="3657633"/>
                </a:lnTo>
                <a:lnTo>
                  <a:pt x="0" y="365763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PG"/>
          </a:p>
        </p:txBody>
      </p:sp>
      <p:sp>
        <p:nvSpPr>
          <p:cNvPr id="13" name="TextBox 13"/>
          <p:cNvSpPr txBox="1"/>
          <p:nvPr/>
        </p:nvSpPr>
        <p:spPr>
          <a:xfrm>
            <a:off x="6321548" y="3690578"/>
            <a:ext cx="9635550" cy="2349399"/>
          </a:xfrm>
          <a:prstGeom prst="rect">
            <a:avLst/>
          </a:prstGeom>
        </p:spPr>
        <p:txBody>
          <a:bodyPr lIns="0" tIns="0" rIns="0" bIns="0" rtlCol="0" anchor="t">
            <a:spAutoFit/>
          </a:bodyPr>
          <a:lstStyle/>
          <a:p>
            <a:pPr algn="ctr">
              <a:lnSpc>
                <a:spcPts val="4691"/>
              </a:lnSpc>
            </a:pPr>
            <a:r>
              <a:rPr lang="en-US" sz="2950" i="1">
                <a:solidFill>
                  <a:srgbClr val="00237F"/>
                </a:solidFill>
                <a:latin typeface="Poppins Italics"/>
                <a:ea typeface="Poppins Italics"/>
                <a:cs typeface="Poppins Italics"/>
                <a:sym typeface="Poppins Italics"/>
              </a:rPr>
              <a:t>“WE PUT OUR CUSTOMERS AT THE HEART OF EVERYTHING WE DO! - OUR CORE COMMITMENT TO EXCELLENCE WE ARE DRIVEN BY CUSTOMER SUCCESS - OUR COMMITMENT TO EXCEPTIONAL SERVICE” </a:t>
            </a:r>
          </a:p>
        </p:txBody>
      </p:sp>
      <p:sp>
        <p:nvSpPr>
          <p:cNvPr id="14" name="TextBox 14"/>
          <p:cNvSpPr txBox="1"/>
          <p:nvPr/>
        </p:nvSpPr>
        <p:spPr>
          <a:xfrm>
            <a:off x="1679076" y="9150505"/>
            <a:ext cx="3665373" cy="754783"/>
          </a:xfrm>
          <a:prstGeom prst="rect">
            <a:avLst/>
          </a:prstGeom>
        </p:spPr>
        <p:txBody>
          <a:bodyPr lIns="0" tIns="0" rIns="0" bIns="0" rtlCol="0" anchor="t">
            <a:spAutoFit/>
          </a:bodyPr>
          <a:lstStyle/>
          <a:p>
            <a:pPr algn="ctr">
              <a:lnSpc>
                <a:spcPts val="2988"/>
              </a:lnSpc>
            </a:pPr>
            <a:r>
              <a:rPr lang="en-US" sz="2136">
                <a:solidFill>
                  <a:srgbClr val="00237F"/>
                </a:solidFill>
                <a:latin typeface="Poppins"/>
                <a:ea typeface="Poppins"/>
                <a:cs typeface="Poppins"/>
                <a:sym typeface="Poppins"/>
              </a:rPr>
              <a:t>Mr. Satyen Singh</a:t>
            </a:r>
          </a:p>
          <a:p>
            <a:pPr algn="ctr">
              <a:lnSpc>
                <a:spcPts val="2990"/>
              </a:lnSpc>
            </a:pPr>
            <a:r>
              <a:rPr lang="en-US" sz="2136">
                <a:solidFill>
                  <a:srgbClr val="00237F"/>
                </a:solidFill>
                <a:latin typeface="Poppins"/>
                <a:ea typeface="Poppins"/>
                <a:cs typeface="Poppins"/>
                <a:sym typeface="Poppins"/>
              </a:rPr>
              <a:t>CEO, Digitec ICT</a:t>
            </a:r>
          </a:p>
        </p:txBody>
      </p:sp>
      <p:sp>
        <p:nvSpPr>
          <p:cNvPr id="15" name="TextBox 15"/>
          <p:cNvSpPr txBox="1"/>
          <p:nvPr/>
        </p:nvSpPr>
        <p:spPr>
          <a:xfrm>
            <a:off x="1169822" y="1286849"/>
            <a:ext cx="15944219" cy="763857"/>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CUSTOMER OBSESSED &amp; CUSTOMER CENTRIC!</a:t>
            </a:r>
          </a:p>
        </p:txBody>
      </p:sp>
      <p:sp>
        <p:nvSpPr>
          <p:cNvPr id="16" name="TextBox 16"/>
          <p:cNvSpPr txBox="1"/>
          <p:nvPr/>
        </p:nvSpPr>
        <p:spPr>
          <a:xfrm>
            <a:off x="2453850" y="700817"/>
            <a:ext cx="2122003" cy="589092"/>
          </a:xfrm>
          <a:prstGeom prst="rect">
            <a:avLst/>
          </a:prstGeom>
        </p:spPr>
        <p:txBody>
          <a:bodyPr lIns="0" tIns="0" rIns="0" bIns="0" rtlCol="0" anchor="t">
            <a:spAutoFit/>
          </a:bodyPr>
          <a:lstStyle/>
          <a:p>
            <a:pPr algn="l">
              <a:lnSpc>
                <a:spcPts val="4802"/>
              </a:lnSpc>
            </a:pPr>
            <a:r>
              <a:rPr lang="en-US" sz="3430">
                <a:solidFill>
                  <a:srgbClr val="FFFFFF"/>
                </a:solidFill>
                <a:latin typeface="League Spartan"/>
                <a:ea typeface="League Spartan"/>
                <a:cs typeface="League Spartan"/>
                <a:sym typeface="League Spartan"/>
              </a:rPr>
              <a:t>BEING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D91D-F051-6C61-A3D5-15CF1E560835}"/>
              </a:ext>
            </a:extLst>
          </p:cNvPr>
          <p:cNvSpPr>
            <a:spLocks noGrp="1"/>
          </p:cNvSpPr>
          <p:nvPr>
            <p:ph type="title"/>
          </p:nvPr>
        </p:nvSpPr>
        <p:spPr>
          <a:xfrm>
            <a:off x="457200" y="274637"/>
            <a:ext cx="13792200" cy="1592275"/>
          </a:xfrm>
        </p:spPr>
        <p:txBody>
          <a:bodyPr>
            <a:normAutofit/>
          </a:bodyPr>
          <a:lstStyle/>
          <a:p>
            <a:r>
              <a:rPr lang="en-US" dirty="0"/>
              <a:t>Global ICT revolution and how Papua New Guinea (PNG) can position itself to benefit from these developments:</a:t>
            </a:r>
            <a:endParaRPr lang="en-PG" dirty="0"/>
          </a:p>
        </p:txBody>
      </p:sp>
      <p:sp>
        <p:nvSpPr>
          <p:cNvPr id="3" name="Content Placeholder 2">
            <a:extLst>
              <a:ext uri="{FF2B5EF4-FFF2-40B4-BE49-F238E27FC236}">
                <a16:creationId xmlns:a16="http://schemas.microsoft.com/office/drawing/2014/main" id="{5B332B37-3D0D-7162-BBD0-7C23D194665B}"/>
              </a:ext>
            </a:extLst>
          </p:cNvPr>
          <p:cNvSpPr>
            <a:spLocks noGrp="1"/>
          </p:cNvSpPr>
          <p:nvPr>
            <p:ph idx="1"/>
          </p:nvPr>
        </p:nvSpPr>
        <p:spPr>
          <a:xfrm>
            <a:off x="457200" y="2857500"/>
            <a:ext cx="16764000" cy="4572000"/>
          </a:xfrm>
        </p:spPr>
        <p:txBody>
          <a:bodyPr>
            <a:normAutofit/>
          </a:bodyPr>
          <a:lstStyle/>
          <a:p>
            <a:pPr marL="0" indent="0">
              <a:buNone/>
            </a:pPr>
            <a:r>
              <a:rPr lang="en-US" b="1" dirty="0">
                <a:solidFill>
                  <a:srgbClr val="002060"/>
                </a:solidFill>
              </a:rPr>
              <a:t>The Role of AI and Automation in the Future of Work:</a:t>
            </a:r>
          </a:p>
          <a:p>
            <a:pPr marL="0" indent="0">
              <a:buNone/>
            </a:pPr>
            <a:endParaRPr lang="en-US" b="1" dirty="0">
              <a:solidFill>
                <a:srgbClr val="002060"/>
              </a:solidFill>
            </a:endParaRPr>
          </a:p>
          <a:p>
            <a:r>
              <a:rPr lang="en-US" b="1" dirty="0"/>
              <a:t>Global Trend:</a:t>
            </a:r>
            <a:r>
              <a:rPr lang="en-US" dirty="0"/>
              <a:t> Artificial intelligence (AI) and automation are revolutionizing industries worldwide. In the next two years, AI-driven solutions are expected to streamline operations, reduce costs, and improve productivity.</a:t>
            </a:r>
          </a:p>
          <a:p>
            <a:r>
              <a:rPr lang="en-US" b="1" dirty="0"/>
              <a:t>PNG Focus:</a:t>
            </a:r>
            <a:r>
              <a:rPr lang="en-US" dirty="0"/>
              <a:t> Papua New Guinea should prioritize building digital infrastructure and upskilling its workforce to adapt to AI advancements. The country can explore AI-driven solutions in sectors like agriculture, healthcare, and energy, leading to better service delivery and economic growth.</a:t>
            </a:r>
            <a:endParaRPr lang="en-PG" b="1" dirty="0"/>
          </a:p>
        </p:txBody>
      </p:sp>
      <p:grpSp>
        <p:nvGrpSpPr>
          <p:cNvPr id="4" name="Group 7">
            <a:extLst>
              <a:ext uri="{FF2B5EF4-FFF2-40B4-BE49-F238E27FC236}">
                <a16:creationId xmlns:a16="http://schemas.microsoft.com/office/drawing/2014/main" id="{9BEBB886-8C3D-D893-0B43-BCB657B9F1B7}"/>
              </a:ext>
            </a:extLst>
          </p:cNvPr>
          <p:cNvGrpSpPr/>
          <p:nvPr/>
        </p:nvGrpSpPr>
        <p:grpSpPr>
          <a:xfrm>
            <a:off x="15316200" y="274638"/>
            <a:ext cx="2362200" cy="2049462"/>
            <a:chOff x="0" y="0"/>
            <a:chExt cx="4464551" cy="3102839"/>
          </a:xfrm>
        </p:grpSpPr>
        <p:sp>
          <p:nvSpPr>
            <p:cNvPr id="5" name="Freeform 8">
              <a:extLst>
                <a:ext uri="{FF2B5EF4-FFF2-40B4-BE49-F238E27FC236}">
                  <a16:creationId xmlns:a16="http://schemas.microsoft.com/office/drawing/2014/main" id="{EE97F803-1C85-7E85-F54A-4DF97322C06C}"/>
                </a:ext>
              </a:extLst>
            </p:cNvPr>
            <p:cNvSpPr/>
            <p:nvPr/>
          </p:nvSpPr>
          <p:spPr>
            <a:xfrm>
              <a:off x="0" y="0"/>
              <a:ext cx="4464558" cy="3102864"/>
            </a:xfrm>
            <a:custGeom>
              <a:avLst/>
              <a:gdLst/>
              <a:ahLst/>
              <a:cxnLst/>
              <a:rect l="l" t="t" r="r" b="b"/>
              <a:pathLst>
                <a:path w="4464558" h="3102864">
                  <a:moveTo>
                    <a:pt x="0" y="0"/>
                  </a:moveTo>
                  <a:lnTo>
                    <a:pt x="4464558" y="0"/>
                  </a:lnTo>
                  <a:lnTo>
                    <a:pt x="4464558" y="3102864"/>
                  </a:lnTo>
                  <a:lnTo>
                    <a:pt x="0" y="3102864"/>
                  </a:lnTo>
                  <a:lnTo>
                    <a:pt x="0" y="0"/>
                  </a:lnTo>
                  <a:close/>
                </a:path>
              </a:pathLst>
            </a:custGeom>
            <a:blipFill>
              <a:blip r:embed="rId2"/>
              <a:stretch>
                <a:fillRect l="-39" r="-39"/>
              </a:stretch>
            </a:blipFill>
          </p:spPr>
          <p:txBody>
            <a:bodyPr/>
            <a:lstStyle/>
            <a:p>
              <a:endParaRPr lang="en-PG"/>
            </a:p>
          </p:txBody>
        </p:sp>
      </p:grpSp>
      <p:sp>
        <p:nvSpPr>
          <p:cNvPr id="7" name="Freeform 5">
            <a:extLst>
              <a:ext uri="{FF2B5EF4-FFF2-40B4-BE49-F238E27FC236}">
                <a16:creationId xmlns:a16="http://schemas.microsoft.com/office/drawing/2014/main" id="{35F38E29-3DAB-E053-19F4-5EBF17D60E89}"/>
              </a:ext>
            </a:extLst>
          </p:cNvPr>
          <p:cNvSpPr/>
          <p:nvPr/>
        </p:nvSpPr>
        <p:spPr>
          <a:xfrm>
            <a:off x="-1295400" y="766003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8" name="Freeform 6">
            <a:extLst>
              <a:ext uri="{FF2B5EF4-FFF2-40B4-BE49-F238E27FC236}">
                <a16:creationId xmlns:a16="http://schemas.microsoft.com/office/drawing/2014/main" id="{B9E5F70B-68E2-15C8-E4E3-DF5D6354C3B4}"/>
              </a:ext>
            </a:extLst>
          </p:cNvPr>
          <p:cNvSpPr/>
          <p:nvPr/>
        </p:nvSpPr>
        <p:spPr>
          <a:xfrm>
            <a:off x="16072055" y="757211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Tree>
    <p:extLst>
      <p:ext uri="{BB962C8B-B14F-4D97-AF65-F5344CB8AC3E}">
        <p14:creationId xmlns:p14="http://schemas.microsoft.com/office/powerpoint/2010/main" val="4124649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332B37-3D0D-7162-BBD0-7C23D194665B}"/>
              </a:ext>
            </a:extLst>
          </p:cNvPr>
          <p:cNvSpPr>
            <a:spLocks noGrp="1"/>
          </p:cNvSpPr>
          <p:nvPr>
            <p:ph idx="1"/>
          </p:nvPr>
        </p:nvSpPr>
        <p:spPr>
          <a:xfrm>
            <a:off x="457200" y="2857500"/>
            <a:ext cx="16764000" cy="4572000"/>
          </a:xfrm>
        </p:spPr>
        <p:txBody>
          <a:bodyPr/>
          <a:lstStyle/>
          <a:p>
            <a:pPr marL="0" indent="0">
              <a:buNone/>
            </a:pPr>
            <a:r>
              <a:rPr lang="en-US" b="1" dirty="0">
                <a:solidFill>
                  <a:srgbClr val="002060"/>
                </a:solidFill>
              </a:rPr>
              <a:t>Digital Inclusion and Bridging the Digital Divide:</a:t>
            </a:r>
          </a:p>
          <a:p>
            <a:pPr marL="0" indent="0">
              <a:buNone/>
            </a:pPr>
            <a:endParaRPr lang="en-US" b="1" dirty="0">
              <a:solidFill>
                <a:srgbClr val="002060"/>
              </a:solidFill>
            </a:endParaRPr>
          </a:p>
          <a:p>
            <a:r>
              <a:rPr lang="en-US" b="1" dirty="0"/>
              <a:t>Global Trend:</a:t>
            </a:r>
            <a:r>
              <a:rPr lang="en-US" dirty="0"/>
              <a:t> As more economies digitize, ensuring digital access for all will become a major global focus. The challenge is making sure that marginalized communities are not left behind.</a:t>
            </a:r>
          </a:p>
          <a:p>
            <a:r>
              <a:rPr lang="en-US" b="1" dirty="0"/>
              <a:t>PNG Focus:</a:t>
            </a:r>
            <a:r>
              <a:rPr lang="en-US" dirty="0"/>
              <a:t> Papua New Guinea faces significant geographical and economic barriers to digital access. The government and private sector must collaborate to build affordable internet access, especially in rural areas, to bridge the digital divide. This will empower citizens with education, healthcare, and e-commerce opportunities.</a:t>
            </a:r>
            <a:endParaRPr lang="en-PG" b="1" dirty="0"/>
          </a:p>
        </p:txBody>
      </p:sp>
      <p:grpSp>
        <p:nvGrpSpPr>
          <p:cNvPr id="4" name="Group 7">
            <a:extLst>
              <a:ext uri="{FF2B5EF4-FFF2-40B4-BE49-F238E27FC236}">
                <a16:creationId xmlns:a16="http://schemas.microsoft.com/office/drawing/2014/main" id="{9BEBB886-8C3D-D893-0B43-BCB657B9F1B7}"/>
              </a:ext>
            </a:extLst>
          </p:cNvPr>
          <p:cNvGrpSpPr/>
          <p:nvPr/>
        </p:nvGrpSpPr>
        <p:grpSpPr>
          <a:xfrm>
            <a:off x="15316200" y="274638"/>
            <a:ext cx="2362200" cy="2049462"/>
            <a:chOff x="0" y="0"/>
            <a:chExt cx="4464551" cy="3102839"/>
          </a:xfrm>
        </p:grpSpPr>
        <p:sp>
          <p:nvSpPr>
            <p:cNvPr id="5" name="Freeform 8">
              <a:extLst>
                <a:ext uri="{FF2B5EF4-FFF2-40B4-BE49-F238E27FC236}">
                  <a16:creationId xmlns:a16="http://schemas.microsoft.com/office/drawing/2014/main" id="{EE97F803-1C85-7E85-F54A-4DF97322C06C}"/>
                </a:ext>
              </a:extLst>
            </p:cNvPr>
            <p:cNvSpPr/>
            <p:nvPr/>
          </p:nvSpPr>
          <p:spPr>
            <a:xfrm>
              <a:off x="0" y="0"/>
              <a:ext cx="4464558" cy="3102864"/>
            </a:xfrm>
            <a:custGeom>
              <a:avLst/>
              <a:gdLst/>
              <a:ahLst/>
              <a:cxnLst/>
              <a:rect l="l" t="t" r="r" b="b"/>
              <a:pathLst>
                <a:path w="4464558" h="3102864">
                  <a:moveTo>
                    <a:pt x="0" y="0"/>
                  </a:moveTo>
                  <a:lnTo>
                    <a:pt x="4464558" y="0"/>
                  </a:lnTo>
                  <a:lnTo>
                    <a:pt x="4464558" y="3102864"/>
                  </a:lnTo>
                  <a:lnTo>
                    <a:pt x="0" y="3102864"/>
                  </a:lnTo>
                  <a:lnTo>
                    <a:pt x="0" y="0"/>
                  </a:lnTo>
                  <a:close/>
                </a:path>
              </a:pathLst>
            </a:custGeom>
            <a:blipFill>
              <a:blip r:embed="rId2"/>
              <a:stretch>
                <a:fillRect l="-39" r="-39"/>
              </a:stretch>
            </a:blipFill>
          </p:spPr>
          <p:txBody>
            <a:bodyPr/>
            <a:lstStyle/>
            <a:p>
              <a:endParaRPr lang="en-PG"/>
            </a:p>
          </p:txBody>
        </p:sp>
      </p:grpSp>
      <p:sp>
        <p:nvSpPr>
          <p:cNvPr id="7" name="Freeform 5">
            <a:extLst>
              <a:ext uri="{FF2B5EF4-FFF2-40B4-BE49-F238E27FC236}">
                <a16:creationId xmlns:a16="http://schemas.microsoft.com/office/drawing/2014/main" id="{35F38E29-3DAB-E053-19F4-5EBF17D60E89}"/>
              </a:ext>
            </a:extLst>
          </p:cNvPr>
          <p:cNvSpPr/>
          <p:nvPr/>
        </p:nvSpPr>
        <p:spPr>
          <a:xfrm>
            <a:off x="-1295400" y="766003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8" name="Freeform 6">
            <a:extLst>
              <a:ext uri="{FF2B5EF4-FFF2-40B4-BE49-F238E27FC236}">
                <a16:creationId xmlns:a16="http://schemas.microsoft.com/office/drawing/2014/main" id="{B9E5F70B-68E2-15C8-E4E3-DF5D6354C3B4}"/>
              </a:ext>
            </a:extLst>
          </p:cNvPr>
          <p:cNvSpPr/>
          <p:nvPr/>
        </p:nvSpPr>
        <p:spPr>
          <a:xfrm>
            <a:off x="16072055" y="757211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Tree>
    <p:extLst>
      <p:ext uri="{BB962C8B-B14F-4D97-AF65-F5344CB8AC3E}">
        <p14:creationId xmlns:p14="http://schemas.microsoft.com/office/powerpoint/2010/main" val="1541314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332B37-3D0D-7162-BBD0-7C23D194665B}"/>
              </a:ext>
            </a:extLst>
          </p:cNvPr>
          <p:cNvSpPr>
            <a:spLocks noGrp="1"/>
          </p:cNvSpPr>
          <p:nvPr>
            <p:ph idx="1"/>
          </p:nvPr>
        </p:nvSpPr>
        <p:spPr>
          <a:xfrm>
            <a:off x="457200" y="2857500"/>
            <a:ext cx="16764000" cy="4572000"/>
          </a:xfrm>
        </p:spPr>
        <p:txBody>
          <a:bodyPr>
            <a:normAutofit lnSpcReduction="10000"/>
          </a:bodyPr>
          <a:lstStyle/>
          <a:p>
            <a:pPr marL="0" indent="0">
              <a:buNone/>
            </a:pPr>
            <a:r>
              <a:rPr lang="en-US" b="1" dirty="0">
                <a:solidFill>
                  <a:srgbClr val="002060"/>
                </a:solidFill>
              </a:rPr>
              <a:t>Cybersecurity in the Age of Digital Transformation:</a:t>
            </a:r>
          </a:p>
          <a:p>
            <a:pPr marL="0" indent="0">
              <a:buNone/>
            </a:pPr>
            <a:endParaRPr lang="en-US" b="1" dirty="0">
              <a:solidFill>
                <a:srgbClr val="002060"/>
              </a:solidFill>
            </a:endParaRPr>
          </a:p>
          <a:p>
            <a:r>
              <a:rPr lang="en-US" b="1" dirty="0"/>
              <a:t>Global Trend:</a:t>
            </a:r>
            <a:r>
              <a:rPr lang="en-US" dirty="0"/>
              <a:t> With the rapid increase in digital transformation, cybersecurity risks are also rising. Countries worldwide are tightening cybersecurity measures to protect critical infrastructure and data.</a:t>
            </a:r>
          </a:p>
          <a:p>
            <a:r>
              <a:rPr lang="en-US" b="1" dirty="0"/>
              <a:t>PNG Focus:</a:t>
            </a:r>
            <a:r>
              <a:rPr lang="en-US" dirty="0"/>
              <a:t> As PNG embraces digital transformation, it is crucial to strengthen its cybersecurity frameworks to protect national assets, businesses, and citizens. PNG can develop strong cybersecurity policies and frameworks, train professionals, and collaborate with global cybersecurity agencies.</a:t>
            </a:r>
            <a:endParaRPr lang="en-PG" b="1" dirty="0"/>
          </a:p>
        </p:txBody>
      </p:sp>
      <p:grpSp>
        <p:nvGrpSpPr>
          <p:cNvPr id="4" name="Group 7">
            <a:extLst>
              <a:ext uri="{FF2B5EF4-FFF2-40B4-BE49-F238E27FC236}">
                <a16:creationId xmlns:a16="http://schemas.microsoft.com/office/drawing/2014/main" id="{9BEBB886-8C3D-D893-0B43-BCB657B9F1B7}"/>
              </a:ext>
            </a:extLst>
          </p:cNvPr>
          <p:cNvGrpSpPr/>
          <p:nvPr/>
        </p:nvGrpSpPr>
        <p:grpSpPr>
          <a:xfrm>
            <a:off x="15316200" y="274638"/>
            <a:ext cx="2362200" cy="2049462"/>
            <a:chOff x="0" y="0"/>
            <a:chExt cx="4464551" cy="3102839"/>
          </a:xfrm>
        </p:grpSpPr>
        <p:sp>
          <p:nvSpPr>
            <p:cNvPr id="5" name="Freeform 8">
              <a:extLst>
                <a:ext uri="{FF2B5EF4-FFF2-40B4-BE49-F238E27FC236}">
                  <a16:creationId xmlns:a16="http://schemas.microsoft.com/office/drawing/2014/main" id="{EE97F803-1C85-7E85-F54A-4DF97322C06C}"/>
                </a:ext>
              </a:extLst>
            </p:cNvPr>
            <p:cNvSpPr/>
            <p:nvPr/>
          </p:nvSpPr>
          <p:spPr>
            <a:xfrm>
              <a:off x="0" y="0"/>
              <a:ext cx="4464558" cy="3102864"/>
            </a:xfrm>
            <a:custGeom>
              <a:avLst/>
              <a:gdLst/>
              <a:ahLst/>
              <a:cxnLst/>
              <a:rect l="l" t="t" r="r" b="b"/>
              <a:pathLst>
                <a:path w="4464558" h="3102864">
                  <a:moveTo>
                    <a:pt x="0" y="0"/>
                  </a:moveTo>
                  <a:lnTo>
                    <a:pt x="4464558" y="0"/>
                  </a:lnTo>
                  <a:lnTo>
                    <a:pt x="4464558" y="3102864"/>
                  </a:lnTo>
                  <a:lnTo>
                    <a:pt x="0" y="3102864"/>
                  </a:lnTo>
                  <a:lnTo>
                    <a:pt x="0" y="0"/>
                  </a:lnTo>
                  <a:close/>
                </a:path>
              </a:pathLst>
            </a:custGeom>
            <a:blipFill>
              <a:blip r:embed="rId2"/>
              <a:stretch>
                <a:fillRect l="-39" r="-39"/>
              </a:stretch>
            </a:blipFill>
          </p:spPr>
          <p:txBody>
            <a:bodyPr/>
            <a:lstStyle/>
            <a:p>
              <a:endParaRPr lang="en-PG"/>
            </a:p>
          </p:txBody>
        </p:sp>
      </p:grpSp>
      <p:sp>
        <p:nvSpPr>
          <p:cNvPr id="7" name="Freeform 5">
            <a:extLst>
              <a:ext uri="{FF2B5EF4-FFF2-40B4-BE49-F238E27FC236}">
                <a16:creationId xmlns:a16="http://schemas.microsoft.com/office/drawing/2014/main" id="{35F38E29-3DAB-E053-19F4-5EBF17D60E89}"/>
              </a:ext>
            </a:extLst>
          </p:cNvPr>
          <p:cNvSpPr/>
          <p:nvPr/>
        </p:nvSpPr>
        <p:spPr>
          <a:xfrm>
            <a:off x="-1295400" y="766003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8" name="Freeform 6">
            <a:extLst>
              <a:ext uri="{FF2B5EF4-FFF2-40B4-BE49-F238E27FC236}">
                <a16:creationId xmlns:a16="http://schemas.microsoft.com/office/drawing/2014/main" id="{B9E5F70B-68E2-15C8-E4E3-DF5D6354C3B4}"/>
              </a:ext>
            </a:extLst>
          </p:cNvPr>
          <p:cNvSpPr/>
          <p:nvPr/>
        </p:nvSpPr>
        <p:spPr>
          <a:xfrm>
            <a:off x="16072055" y="757211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Tree>
    <p:extLst>
      <p:ext uri="{BB962C8B-B14F-4D97-AF65-F5344CB8AC3E}">
        <p14:creationId xmlns:p14="http://schemas.microsoft.com/office/powerpoint/2010/main" val="4006990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332B37-3D0D-7162-BBD0-7C23D194665B}"/>
              </a:ext>
            </a:extLst>
          </p:cNvPr>
          <p:cNvSpPr>
            <a:spLocks noGrp="1"/>
          </p:cNvSpPr>
          <p:nvPr>
            <p:ph idx="1"/>
          </p:nvPr>
        </p:nvSpPr>
        <p:spPr>
          <a:xfrm>
            <a:off x="457200" y="2857500"/>
            <a:ext cx="16764000" cy="4714618"/>
          </a:xfrm>
        </p:spPr>
        <p:txBody>
          <a:bodyPr>
            <a:normAutofit lnSpcReduction="10000"/>
          </a:bodyPr>
          <a:lstStyle/>
          <a:p>
            <a:pPr marL="0" indent="0">
              <a:buNone/>
            </a:pPr>
            <a:r>
              <a:rPr lang="en-US" b="1" dirty="0">
                <a:solidFill>
                  <a:srgbClr val="002060"/>
                </a:solidFill>
              </a:rPr>
              <a:t>E-Government and Digital Public Services:</a:t>
            </a:r>
          </a:p>
          <a:p>
            <a:pPr marL="0" indent="0">
              <a:buNone/>
            </a:pPr>
            <a:endParaRPr lang="en-US" b="1" dirty="0">
              <a:solidFill>
                <a:srgbClr val="002060"/>
              </a:solidFill>
            </a:endParaRPr>
          </a:p>
          <a:p>
            <a:r>
              <a:rPr lang="en-US" b="1" dirty="0"/>
              <a:t>Global Trend:</a:t>
            </a:r>
            <a:r>
              <a:rPr lang="en-US" dirty="0"/>
              <a:t> E-government platforms and digital public services are transforming how governments interact with citizens. In the next two years, countries will increasingly adopt e-governance to enhance transparency, reduce bureaucracy, and improve service delivery.</a:t>
            </a:r>
          </a:p>
          <a:p>
            <a:r>
              <a:rPr lang="en-US" b="1" dirty="0"/>
              <a:t>PNG Focus:</a:t>
            </a:r>
            <a:r>
              <a:rPr lang="en-US" dirty="0"/>
              <a:t> Papua New Guinea can leverage digital transformation to provide better public services, from healthcare and education to taxes and civic engagement. By embracing e-government, PNG can improve transparency, enhance the citizen experience, and strengthen the overall governance structure.</a:t>
            </a:r>
            <a:endParaRPr lang="en-PG" b="1" dirty="0"/>
          </a:p>
        </p:txBody>
      </p:sp>
      <p:grpSp>
        <p:nvGrpSpPr>
          <p:cNvPr id="4" name="Group 7">
            <a:extLst>
              <a:ext uri="{FF2B5EF4-FFF2-40B4-BE49-F238E27FC236}">
                <a16:creationId xmlns:a16="http://schemas.microsoft.com/office/drawing/2014/main" id="{9BEBB886-8C3D-D893-0B43-BCB657B9F1B7}"/>
              </a:ext>
            </a:extLst>
          </p:cNvPr>
          <p:cNvGrpSpPr/>
          <p:nvPr/>
        </p:nvGrpSpPr>
        <p:grpSpPr>
          <a:xfrm>
            <a:off x="15316200" y="274638"/>
            <a:ext cx="2362200" cy="2049462"/>
            <a:chOff x="0" y="0"/>
            <a:chExt cx="4464551" cy="3102839"/>
          </a:xfrm>
        </p:grpSpPr>
        <p:sp>
          <p:nvSpPr>
            <p:cNvPr id="5" name="Freeform 8">
              <a:extLst>
                <a:ext uri="{FF2B5EF4-FFF2-40B4-BE49-F238E27FC236}">
                  <a16:creationId xmlns:a16="http://schemas.microsoft.com/office/drawing/2014/main" id="{EE97F803-1C85-7E85-F54A-4DF97322C06C}"/>
                </a:ext>
              </a:extLst>
            </p:cNvPr>
            <p:cNvSpPr/>
            <p:nvPr/>
          </p:nvSpPr>
          <p:spPr>
            <a:xfrm>
              <a:off x="0" y="0"/>
              <a:ext cx="4464558" cy="3102864"/>
            </a:xfrm>
            <a:custGeom>
              <a:avLst/>
              <a:gdLst/>
              <a:ahLst/>
              <a:cxnLst/>
              <a:rect l="l" t="t" r="r" b="b"/>
              <a:pathLst>
                <a:path w="4464558" h="3102864">
                  <a:moveTo>
                    <a:pt x="0" y="0"/>
                  </a:moveTo>
                  <a:lnTo>
                    <a:pt x="4464558" y="0"/>
                  </a:lnTo>
                  <a:lnTo>
                    <a:pt x="4464558" y="3102864"/>
                  </a:lnTo>
                  <a:lnTo>
                    <a:pt x="0" y="3102864"/>
                  </a:lnTo>
                  <a:lnTo>
                    <a:pt x="0" y="0"/>
                  </a:lnTo>
                  <a:close/>
                </a:path>
              </a:pathLst>
            </a:custGeom>
            <a:blipFill>
              <a:blip r:embed="rId2"/>
              <a:stretch>
                <a:fillRect l="-39" r="-39"/>
              </a:stretch>
            </a:blipFill>
          </p:spPr>
          <p:txBody>
            <a:bodyPr/>
            <a:lstStyle/>
            <a:p>
              <a:endParaRPr lang="en-PG"/>
            </a:p>
          </p:txBody>
        </p:sp>
      </p:grpSp>
      <p:sp>
        <p:nvSpPr>
          <p:cNvPr id="7" name="Freeform 5">
            <a:extLst>
              <a:ext uri="{FF2B5EF4-FFF2-40B4-BE49-F238E27FC236}">
                <a16:creationId xmlns:a16="http://schemas.microsoft.com/office/drawing/2014/main" id="{35F38E29-3DAB-E053-19F4-5EBF17D60E89}"/>
              </a:ext>
            </a:extLst>
          </p:cNvPr>
          <p:cNvSpPr/>
          <p:nvPr/>
        </p:nvSpPr>
        <p:spPr>
          <a:xfrm>
            <a:off x="-1295400" y="766003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8" name="Freeform 6">
            <a:extLst>
              <a:ext uri="{FF2B5EF4-FFF2-40B4-BE49-F238E27FC236}">
                <a16:creationId xmlns:a16="http://schemas.microsoft.com/office/drawing/2014/main" id="{B9E5F70B-68E2-15C8-E4E3-DF5D6354C3B4}"/>
              </a:ext>
            </a:extLst>
          </p:cNvPr>
          <p:cNvSpPr/>
          <p:nvPr/>
        </p:nvSpPr>
        <p:spPr>
          <a:xfrm>
            <a:off x="16072055" y="757211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Tree>
    <p:extLst>
      <p:ext uri="{BB962C8B-B14F-4D97-AF65-F5344CB8AC3E}">
        <p14:creationId xmlns:p14="http://schemas.microsoft.com/office/powerpoint/2010/main" val="4266385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8848" y="-438734"/>
            <a:ext cx="14563519" cy="11252784"/>
            <a:chOff x="0" y="0"/>
            <a:chExt cx="19418025" cy="15003712"/>
          </a:xfrm>
        </p:grpSpPr>
        <p:sp>
          <p:nvSpPr>
            <p:cNvPr id="3" name="Freeform 3"/>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2"/>
              <a:stretch>
                <a:fillRect l="-11707" r="-11707"/>
              </a:stretch>
            </a:blipFill>
          </p:spPr>
          <p:txBody>
            <a:bodyPr/>
            <a:lstStyle/>
            <a:p>
              <a:endParaRPr lang="en-PG"/>
            </a:p>
          </p:txBody>
        </p:sp>
      </p:grpSp>
      <p:sp>
        <p:nvSpPr>
          <p:cNvPr id="4" name="Freeform 4"/>
          <p:cNvSpPr/>
          <p:nvPr/>
        </p:nvSpPr>
        <p:spPr>
          <a:xfrm>
            <a:off x="0" y="-1805393"/>
            <a:ext cx="5069980" cy="12092393"/>
          </a:xfrm>
          <a:custGeom>
            <a:avLst/>
            <a:gdLst/>
            <a:ahLst/>
            <a:cxnLst/>
            <a:rect l="l" t="t" r="r" b="b"/>
            <a:pathLst>
              <a:path w="5069980" h="12092393">
                <a:moveTo>
                  <a:pt x="0" y="0"/>
                </a:moveTo>
                <a:lnTo>
                  <a:pt x="5069980" y="0"/>
                </a:lnTo>
                <a:lnTo>
                  <a:pt x="5069980" y="12092393"/>
                </a:lnTo>
                <a:lnTo>
                  <a:pt x="0" y="120923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grpSp>
        <p:nvGrpSpPr>
          <p:cNvPr id="5" name="Group 5"/>
          <p:cNvGrpSpPr/>
          <p:nvPr/>
        </p:nvGrpSpPr>
        <p:grpSpPr>
          <a:xfrm>
            <a:off x="5972951" y="583014"/>
            <a:ext cx="5075172" cy="1393392"/>
            <a:chOff x="0" y="0"/>
            <a:chExt cx="1336671" cy="366984"/>
          </a:xfrm>
        </p:grpSpPr>
        <p:sp>
          <p:nvSpPr>
            <p:cNvPr id="6" name="Freeform 6"/>
            <p:cNvSpPr/>
            <p:nvPr/>
          </p:nvSpPr>
          <p:spPr>
            <a:xfrm>
              <a:off x="0" y="0"/>
              <a:ext cx="1336671" cy="366984"/>
            </a:xfrm>
            <a:custGeom>
              <a:avLst/>
              <a:gdLst/>
              <a:ahLst/>
              <a:cxnLst/>
              <a:rect l="l" t="t" r="r" b="b"/>
              <a:pathLst>
                <a:path w="1336671" h="366984">
                  <a:moveTo>
                    <a:pt x="77798" y="0"/>
                  </a:moveTo>
                  <a:lnTo>
                    <a:pt x="1258873" y="0"/>
                  </a:lnTo>
                  <a:cubicBezTo>
                    <a:pt x="1301840" y="0"/>
                    <a:pt x="1336671" y="34831"/>
                    <a:pt x="1336671" y="77798"/>
                  </a:cubicBezTo>
                  <a:lnTo>
                    <a:pt x="1336671" y="289186"/>
                  </a:lnTo>
                  <a:cubicBezTo>
                    <a:pt x="1336671" y="332153"/>
                    <a:pt x="1301840" y="366984"/>
                    <a:pt x="1258873" y="366984"/>
                  </a:cubicBezTo>
                  <a:lnTo>
                    <a:pt x="77798" y="366984"/>
                  </a:lnTo>
                  <a:cubicBezTo>
                    <a:pt x="34831" y="366984"/>
                    <a:pt x="0" y="332153"/>
                    <a:pt x="0" y="289186"/>
                  </a:cubicBezTo>
                  <a:lnTo>
                    <a:pt x="0" y="77798"/>
                  </a:lnTo>
                  <a:cubicBezTo>
                    <a:pt x="0" y="34831"/>
                    <a:pt x="34831" y="0"/>
                    <a:pt x="77798" y="0"/>
                  </a:cubicBezTo>
                  <a:close/>
                </a:path>
              </a:pathLst>
            </a:custGeom>
            <a:solidFill>
              <a:srgbClr val="E5E5E5"/>
            </a:solidFill>
            <a:ln w="19050" cap="rnd">
              <a:solidFill>
                <a:srgbClr val="000000"/>
              </a:solidFill>
              <a:prstDash val="solid"/>
              <a:round/>
            </a:ln>
          </p:spPr>
          <p:txBody>
            <a:bodyPr/>
            <a:lstStyle/>
            <a:p>
              <a:endParaRPr lang="en-PG"/>
            </a:p>
          </p:txBody>
        </p:sp>
        <p:sp>
          <p:nvSpPr>
            <p:cNvPr id="7" name="TextBox 7"/>
            <p:cNvSpPr txBox="1"/>
            <p:nvPr/>
          </p:nvSpPr>
          <p:spPr>
            <a:xfrm>
              <a:off x="0" y="-85725"/>
              <a:ext cx="1336671" cy="452709"/>
            </a:xfrm>
            <a:prstGeom prst="rect">
              <a:avLst/>
            </a:prstGeom>
          </p:spPr>
          <p:txBody>
            <a:bodyPr lIns="50800" tIns="50800" rIns="50800" bIns="50800" rtlCol="0" anchor="ctr"/>
            <a:lstStyle/>
            <a:p>
              <a:pPr algn="ctr">
                <a:lnSpc>
                  <a:spcPts val="3919"/>
                </a:lnSpc>
              </a:pPr>
              <a:r>
                <a:rPr lang="en-US" sz="2799" b="1">
                  <a:solidFill>
                    <a:srgbClr val="00237F"/>
                  </a:solidFill>
                  <a:latin typeface="Poppins Medium"/>
                  <a:ea typeface="Poppins Medium"/>
                  <a:cs typeface="Poppins Medium"/>
                  <a:sym typeface="Poppins Medium"/>
                </a:rPr>
                <a:t>Digital Workplace</a:t>
              </a:r>
              <a:r>
                <a:rPr lang="en-US" sz="2799">
                  <a:solidFill>
                    <a:srgbClr val="00237F"/>
                  </a:solidFill>
                  <a:latin typeface="Poppins"/>
                  <a:ea typeface="Poppins"/>
                  <a:cs typeface="Poppins"/>
                  <a:sym typeface="Poppins"/>
                </a:rPr>
                <a:t> </a:t>
              </a:r>
            </a:p>
            <a:p>
              <a:pPr algn="ctr">
                <a:lnSpc>
                  <a:spcPts val="3919"/>
                </a:lnSpc>
              </a:pPr>
              <a:r>
                <a:rPr lang="en-US" sz="2799">
                  <a:solidFill>
                    <a:srgbClr val="00237F"/>
                  </a:solidFill>
                  <a:latin typeface="Poppins"/>
                  <a:ea typeface="Poppins"/>
                  <a:cs typeface="Poppins"/>
                  <a:sym typeface="Poppins"/>
                </a:rPr>
                <a:t>Power Solutions</a:t>
              </a:r>
            </a:p>
          </p:txBody>
        </p:sp>
      </p:grpSp>
      <p:grpSp>
        <p:nvGrpSpPr>
          <p:cNvPr id="8" name="Group 8"/>
          <p:cNvGrpSpPr/>
          <p:nvPr/>
        </p:nvGrpSpPr>
        <p:grpSpPr>
          <a:xfrm>
            <a:off x="12236490" y="3659030"/>
            <a:ext cx="5075172" cy="1800045"/>
            <a:chOff x="0" y="0"/>
            <a:chExt cx="1336671" cy="474086"/>
          </a:xfrm>
        </p:grpSpPr>
        <p:sp>
          <p:nvSpPr>
            <p:cNvPr id="9" name="Freeform 9"/>
            <p:cNvSpPr/>
            <p:nvPr/>
          </p:nvSpPr>
          <p:spPr>
            <a:xfrm>
              <a:off x="0" y="0"/>
              <a:ext cx="1336671" cy="474086"/>
            </a:xfrm>
            <a:custGeom>
              <a:avLst/>
              <a:gdLst/>
              <a:ahLst/>
              <a:cxnLst/>
              <a:rect l="l" t="t" r="r" b="b"/>
              <a:pathLst>
                <a:path w="1336671" h="474086">
                  <a:moveTo>
                    <a:pt x="77798" y="0"/>
                  </a:moveTo>
                  <a:lnTo>
                    <a:pt x="1258873" y="0"/>
                  </a:lnTo>
                  <a:cubicBezTo>
                    <a:pt x="1301840" y="0"/>
                    <a:pt x="1336671" y="34831"/>
                    <a:pt x="1336671" y="77798"/>
                  </a:cubicBezTo>
                  <a:lnTo>
                    <a:pt x="1336671" y="396288"/>
                  </a:lnTo>
                  <a:cubicBezTo>
                    <a:pt x="1336671" y="439255"/>
                    <a:pt x="1301840" y="474086"/>
                    <a:pt x="1258873" y="474086"/>
                  </a:cubicBezTo>
                  <a:lnTo>
                    <a:pt x="77798" y="474086"/>
                  </a:lnTo>
                  <a:cubicBezTo>
                    <a:pt x="34831" y="474086"/>
                    <a:pt x="0" y="439255"/>
                    <a:pt x="0" y="396288"/>
                  </a:cubicBezTo>
                  <a:lnTo>
                    <a:pt x="0" y="77798"/>
                  </a:lnTo>
                  <a:cubicBezTo>
                    <a:pt x="0" y="34831"/>
                    <a:pt x="34831" y="0"/>
                    <a:pt x="77798" y="0"/>
                  </a:cubicBezTo>
                  <a:close/>
                </a:path>
              </a:pathLst>
            </a:custGeom>
            <a:solidFill>
              <a:srgbClr val="E5E5E5"/>
            </a:solidFill>
            <a:ln w="19050" cap="rnd">
              <a:solidFill>
                <a:srgbClr val="000000"/>
              </a:solidFill>
              <a:prstDash val="solid"/>
              <a:round/>
            </a:ln>
          </p:spPr>
          <p:txBody>
            <a:bodyPr/>
            <a:lstStyle/>
            <a:p>
              <a:endParaRPr lang="en-PG"/>
            </a:p>
          </p:txBody>
        </p:sp>
        <p:sp>
          <p:nvSpPr>
            <p:cNvPr id="10" name="TextBox 10"/>
            <p:cNvSpPr txBox="1"/>
            <p:nvPr/>
          </p:nvSpPr>
          <p:spPr>
            <a:xfrm>
              <a:off x="0" y="-85725"/>
              <a:ext cx="1336671" cy="559811"/>
            </a:xfrm>
            <a:prstGeom prst="rect">
              <a:avLst/>
            </a:prstGeom>
          </p:spPr>
          <p:txBody>
            <a:bodyPr lIns="50800" tIns="50800" rIns="50800" bIns="50800" rtlCol="0" anchor="ctr"/>
            <a:lstStyle/>
            <a:p>
              <a:pPr algn="ctr">
                <a:lnSpc>
                  <a:spcPts val="3919"/>
                </a:lnSpc>
              </a:pPr>
              <a:r>
                <a:rPr lang="en-US" sz="2799">
                  <a:solidFill>
                    <a:srgbClr val="00237F"/>
                  </a:solidFill>
                  <a:latin typeface="Poppins"/>
                  <a:ea typeface="Poppins"/>
                  <a:cs typeface="Poppins"/>
                  <a:sym typeface="Poppins"/>
                </a:rPr>
                <a:t>Cybersecurity,</a:t>
              </a:r>
            </a:p>
            <a:p>
              <a:pPr algn="ctr">
                <a:lnSpc>
                  <a:spcPts val="3919"/>
                </a:lnSpc>
              </a:pPr>
              <a:r>
                <a:rPr lang="en-US" sz="2799">
                  <a:solidFill>
                    <a:srgbClr val="00237F"/>
                  </a:solidFill>
                  <a:latin typeface="Poppins"/>
                  <a:ea typeface="Poppins"/>
                  <a:cs typeface="Poppins"/>
                  <a:sym typeface="Poppins"/>
                </a:rPr>
                <a:t>Networking &amp;</a:t>
              </a:r>
            </a:p>
            <a:p>
              <a:pPr algn="ctr">
                <a:lnSpc>
                  <a:spcPts val="3919"/>
                </a:lnSpc>
              </a:pPr>
              <a:r>
                <a:rPr lang="en-US" sz="2799">
                  <a:solidFill>
                    <a:srgbClr val="00237F"/>
                  </a:solidFill>
                  <a:latin typeface="Poppins"/>
                  <a:ea typeface="Poppins"/>
                  <a:cs typeface="Poppins"/>
                  <a:sym typeface="Poppins"/>
                </a:rPr>
                <a:t>Infrastructure Services</a:t>
              </a:r>
            </a:p>
          </p:txBody>
        </p:sp>
      </p:grpSp>
      <p:grpSp>
        <p:nvGrpSpPr>
          <p:cNvPr id="11" name="Group 11"/>
          <p:cNvGrpSpPr/>
          <p:nvPr/>
        </p:nvGrpSpPr>
        <p:grpSpPr>
          <a:xfrm>
            <a:off x="5972951" y="7101227"/>
            <a:ext cx="5075172" cy="1393392"/>
            <a:chOff x="0" y="0"/>
            <a:chExt cx="1336671" cy="366984"/>
          </a:xfrm>
        </p:grpSpPr>
        <p:sp>
          <p:nvSpPr>
            <p:cNvPr id="12" name="Freeform 12"/>
            <p:cNvSpPr/>
            <p:nvPr/>
          </p:nvSpPr>
          <p:spPr>
            <a:xfrm>
              <a:off x="0" y="0"/>
              <a:ext cx="1336671" cy="366984"/>
            </a:xfrm>
            <a:custGeom>
              <a:avLst/>
              <a:gdLst/>
              <a:ahLst/>
              <a:cxnLst/>
              <a:rect l="l" t="t" r="r" b="b"/>
              <a:pathLst>
                <a:path w="1336671" h="366984">
                  <a:moveTo>
                    <a:pt x="77798" y="0"/>
                  </a:moveTo>
                  <a:lnTo>
                    <a:pt x="1258873" y="0"/>
                  </a:lnTo>
                  <a:cubicBezTo>
                    <a:pt x="1301840" y="0"/>
                    <a:pt x="1336671" y="34831"/>
                    <a:pt x="1336671" y="77798"/>
                  </a:cubicBezTo>
                  <a:lnTo>
                    <a:pt x="1336671" y="289186"/>
                  </a:lnTo>
                  <a:cubicBezTo>
                    <a:pt x="1336671" y="332153"/>
                    <a:pt x="1301840" y="366984"/>
                    <a:pt x="1258873" y="366984"/>
                  </a:cubicBezTo>
                  <a:lnTo>
                    <a:pt x="77798" y="366984"/>
                  </a:lnTo>
                  <a:cubicBezTo>
                    <a:pt x="34831" y="366984"/>
                    <a:pt x="0" y="332153"/>
                    <a:pt x="0" y="289186"/>
                  </a:cubicBezTo>
                  <a:lnTo>
                    <a:pt x="0" y="77798"/>
                  </a:lnTo>
                  <a:cubicBezTo>
                    <a:pt x="0" y="34831"/>
                    <a:pt x="34831" y="0"/>
                    <a:pt x="77798" y="0"/>
                  </a:cubicBezTo>
                  <a:close/>
                </a:path>
              </a:pathLst>
            </a:custGeom>
            <a:solidFill>
              <a:srgbClr val="E5E5E5"/>
            </a:solidFill>
            <a:ln w="19050" cap="rnd">
              <a:solidFill>
                <a:srgbClr val="000000"/>
              </a:solidFill>
              <a:prstDash val="solid"/>
              <a:round/>
            </a:ln>
          </p:spPr>
          <p:txBody>
            <a:bodyPr/>
            <a:lstStyle/>
            <a:p>
              <a:endParaRPr lang="en-PG"/>
            </a:p>
          </p:txBody>
        </p:sp>
        <p:sp>
          <p:nvSpPr>
            <p:cNvPr id="13" name="TextBox 13"/>
            <p:cNvSpPr txBox="1"/>
            <p:nvPr/>
          </p:nvSpPr>
          <p:spPr>
            <a:xfrm>
              <a:off x="0" y="-85725"/>
              <a:ext cx="1336671" cy="452709"/>
            </a:xfrm>
            <a:prstGeom prst="rect">
              <a:avLst/>
            </a:prstGeom>
          </p:spPr>
          <p:txBody>
            <a:bodyPr lIns="50800" tIns="50800" rIns="50800" bIns="50800" rtlCol="0" anchor="ctr"/>
            <a:lstStyle/>
            <a:p>
              <a:pPr algn="ctr">
                <a:lnSpc>
                  <a:spcPts val="3919"/>
                </a:lnSpc>
              </a:pPr>
              <a:r>
                <a:rPr lang="en-US" sz="2799">
                  <a:solidFill>
                    <a:srgbClr val="00237F"/>
                  </a:solidFill>
                  <a:latin typeface="Poppins"/>
                  <a:ea typeface="Poppins"/>
                  <a:cs typeface="Poppins"/>
                  <a:sym typeface="Poppins"/>
                </a:rPr>
                <a:t>Datacenter Cloud</a:t>
              </a:r>
            </a:p>
            <a:p>
              <a:pPr algn="ctr">
                <a:lnSpc>
                  <a:spcPts val="3919"/>
                </a:lnSpc>
              </a:pPr>
              <a:r>
                <a:rPr lang="en-US" sz="2799">
                  <a:solidFill>
                    <a:srgbClr val="00237F"/>
                  </a:solidFill>
                  <a:latin typeface="Poppins"/>
                  <a:ea typeface="Poppins"/>
                  <a:cs typeface="Poppins"/>
                  <a:sym typeface="Poppins"/>
                </a:rPr>
                <a:t>Infrastructure Services</a:t>
              </a:r>
            </a:p>
          </p:txBody>
        </p:sp>
      </p:grpSp>
      <p:grpSp>
        <p:nvGrpSpPr>
          <p:cNvPr id="14" name="Group 14"/>
          <p:cNvGrpSpPr/>
          <p:nvPr/>
        </p:nvGrpSpPr>
        <p:grpSpPr>
          <a:xfrm>
            <a:off x="12236490" y="583014"/>
            <a:ext cx="5075172" cy="1393392"/>
            <a:chOff x="0" y="0"/>
            <a:chExt cx="1336671" cy="366984"/>
          </a:xfrm>
        </p:grpSpPr>
        <p:sp>
          <p:nvSpPr>
            <p:cNvPr id="15" name="Freeform 15"/>
            <p:cNvSpPr/>
            <p:nvPr/>
          </p:nvSpPr>
          <p:spPr>
            <a:xfrm>
              <a:off x="0" y="0"/>
              <a:ext cx="1336671" cy="366984"/>
            </a:xfrm>
            <a:custGeom>
              <a:avLst/>
              <a:gdLst/>
              <a:ahLst/>
              <a:cxnLst/>
              <a:rect l="l" t="t" r="r" b="b"/>
              <a:pathLst>
                <a:path w="1336671" h="366984">
                  <a:moveTo>
                    <a:pt x="77798" y="0"/>
                  </a:moveTo>
                  <a:lnTo>
                    <a:pt x="1258873" y="0"/>
                  </a:lnTo>
                  <a:cubicBezTo>
                    <a:pt x="1301840" y="0"/>
                    <a:pt x="1336671" y="34831"/>
                    <a:pt x="1336671" y="77798"/>
                  </a:cubicBezTo>
                  <a:lnTo>
                    <a:pt x="1336671" y="289186"/>
                  </a:lnTo>
                  <a:cubicBezTo>
                    <a:pt x="1336671" y="332153"/>
                    <a:pt x="1301840" y="366984"/>
                    <a:pt x="1258873" y="366984"/>
                  </a:cubicBezTo>
                  <a:lnTo>
                    <a:pt x="77798" y="366984"/>
                  </a:lnTo>
                  <a:cubicBezTo>
                    <a:pt x="34831" y="366984"/>
                    <a:pt x="0" y="332153"/>
                    <a:pt x="0" y="289186"/>
                  </a:cubicBezTo>
                  <a:lnTo>
                    <a:pt x="0" y="77798"/>
                  </a:lnTo>
                  <a:cubicBezTo>
                    <a:pt x="0" y="34831"/>
                    <a:pt x="34831" y="0"/>
                    <a:pt x="77798" y="0"/>
                  </a:cubicBezTo>
                  <a:close/>
                </a:path>
              </a:pathLst>
            </a:custGeom>
            <a:solidFill>
              <a:srgbClr val="E5E5E5"/>
            </a:solidFill>
            <a:ln w="19050" cap="rnd">
              <a:solidFill>
                <a:srgbClr val="000000"/>
              </a:solidFill>
              <a:prstDash val="solid"/>
              <a:round/>
            </a:ln>
          </p:spPr>
          <p:txBody>
            <a:bodyPr/>
            <a:lstStyle/>
            <a:p>
              <a:endParaRPr lang="en-PG"/>
            </a:p>
          </p:txBody>
        </p:sp>
        <p:sp>
          <p:nvSpPr>
            <p:cNvPr id="16" name="TextBox 16"/>
            <p:cNvSpPr txBox="1"/>
            <p:nvPr/>
          </p:nvSpPr>
          <p:spPr>
            <a:xfrm>
              <a:off x="0" y="-85725"/>
              <a:ext cx="1336671" cy="452709"/>
            </a:xfrm>
            <a:prstGeom prst="rect">
              <a:avLst/>
            </a:prstGeom>
          </p:spPr>
          <p:txBody>
            <a:bodyPr lIns="50800" tIns="50800" rIns="50800" bIns="50800" rtlCol="0" anchor="ctr"/>
            <a:lstStyle/>
            <a:p>
              <a:pPr algn="ctr">
                <a:lnSpc>
                  <a:spcPts val="3919"/>
                </a:lnSpc>
              </a:pPr>
              <a:r>
                <a:rPr lang="en-US" sz="2799">
                  <a:solidFill>
                    <a:srgbClr val="00237F"/>
                  </a:solidFill>
                  <a:latin typeface="Poppins"/>
                  <a:ea typeface="Poppins"/>
                  <a:cs typeface="Poppins"/>
                  <a:sym typeface="Poppins"/>
                </a:rPr>
                <a:t>Print Management</a:t>
              </a:r>
            </a:p>
            <a:p>
              <a:pPr algn="ctr">
                <a:lnSpc>
                  <a:spcPts val="3919"/>
                </a:lnSpc>
              </a:pPr>
              <a:r>
                <a:rPr lang="en-US" sz="2799">
                  <a:solidFill>
                    <a:srgbClr val="00237F"/>
                  </a:solidFill>
                  <a:latin typeface="Poppins"/>
                  <a:ea typeface="Poppins"/>
                  <a:cs typeface="Poppins"/>
                  <a:sym typeface="Poppins"/>
                </a:rPr>
                <a:t>Managed SLA </a:t>
              </a:r>
            </a:p>
          </p:txBody>
        </p:sp>
      </p:grpSp>
      <p:grpSp>
        <p:nvGrpSpPr>
          <p:cNvPr id="17" name="Group 17"/>
          <p:cNvGrpSpPr/>
          <p:nvPr/>
        </p:nvGrpSpPr>
        <p:grpSpPr>
          <a:xfrm>
            <a:off x="5845047" y="3842121"/>
            <a:ext cx="5075172" cy="1393392"/>
            <a:chOff x="0" y="0"/>
            <a:chExt cx="1336671" cy="366984"/>
          </a:xfrm>
        </p:grpSpPr>
        <p:sp>
          <p:nvSpPr>
            <p:cNvPr id="18" name="Freeform 18"/>
            <p:cNvSpPr/>
            <p:nvPr/>
          </p:nvSpPr>
          <p:spPr>
            <a:xfrm>
              <a:off x="0" y="0"/>
              <a:ext cx="1336671" cy="366984"/>
            </a:xfrm>
            <a:custGeom>
              <a:avLst/>
              <a:gdLst/>
              <a:ahLst/>
              <a:cxnLst/>
              <a:rect l="l" t="t" r="r" b="b"/>
              <a:pathLst>
                <a:path w="1336671" h="366984">
                  <a:moveTo>
                    <a:pt x="77798" y="0"/>
                  </a:moveTo>
                  <a:lnTo>
                    <a:pt x="1258873" y="0"/>
                  </a:lnTo>
                  <a:cubicBezTo>
                    <a:pt x="1301840" y="0"/>
                    <a:pt x="1336671" y="34831"/>
                    <a:pt x="1336671" y="77798"/>
                  </a:cubicBezTo>
                  <a:lnTo>
                    <a:pt x="1336671" y="289186"/>
                  </a:lnTo>
                  <a:cubicBezTo>
                    <a:pt x="1336671" y="332153"/>
                    <a:pt x="1301840" y="366984"/>
                    <a:pt x="1258873" y="366984"/>
                  </a:cubicBezTo>
                  <a:lnTo>
                    <a:pt x="77798" y="366984"/>
                  </a:lnTo>
                  <a:cubicBezTo>
                    <a:pt x="34831" y="366984"/>
                    <a:pt x="0" y="332153"/>
                    <a:pt x="0" y="289186"/>
                  </a:cubicBezTo>
                  <a:lnTo>
                    <a:pt x="0" y="77798"/>
                  </a:lnTo>
                  <a:cubicBezTo>
                    <a:pt x="0" y="34831"/>
                    <a:pt x="34831" y="0"/>
                    <a:pt x="77798" y="0"/>
                  </a:cubicBezTo>
                  <a:close/>
                </a:path>
              </a:pathLst>
            </a:custGeom>
            <a:solidFill>
              <a:srgbClr val="E5E5E5"/>
            </a:solidFill>
            <a:ln w="19050" cap="rnd">
              <a:solidFill>
                <a:srgbClr val="000000"/>
              </a:solidFill>
              <a:prstDash val="solid"/>
              <a:round/>
            </a:ln>
          </p:spPr>
          <p:txBody>
            <a:bodyPr/>
            <a:lstStyle/>
            <a:p>
              <a:endParaRPr lang="en-PG"/>
            </a:p>
          </p:txBody>
        </p:sp>
        <p:sp>
          <p:nvSpPr>
            <p:cNvPr id="19" name="TextBox 19"/>
            <p:cNvSpPr txBox="1"/>
            <p:nvPr/>
          </p:nvSpPr>
          <p:spPr>
            <a:xfrm>
              <a:off x="0" y="-85725"/>
              <a:ext cx="1336671" cy="452709"/>
            </a:xfrm>
            <a:prstGeom prst="rect">
              <a:avLst/>
            </a:prstGeom>
          </p:spPr>
          <p:txBody>
            <a:bodyPr lIns="50800" tIns="50800" rIns="50800" bIns="50800" rtlCol="0" anchor="ctr"/>
            <a:lstStyle/>
            <a:p>
              <a:pPr algn="ctr">
                <a:lnSpc>
                  <a:spcPts val="3919"/>
                </a:lnSpc>
              </a:pPr>
              <a:r>
                <a:rPr lang="en-US" sz="2799">
                  <a:solidFill>
                    <a:srgbClr val="00237F"/>
                  </a:solidFill>
                  <a:latin typeface="Poppins"/>
                  <a:ea typeface="Poppins"/>
                  <a:cs typeface="Poppins"/>
                  <a:sym typeface="Poppins"/>
                </a:rPr>
                <a:t>Internet Services</a:t>
              </a:r>
            </a:p>
          </p:txBody>
        </p:sp>
      </p:grpSp>
      <p:grpSp>
        <p:nvGrpSpPr>
          <p:cNvPr id="20" name="Group 20"/>
          <p:cNvGrpSpPr/>
          <p:nvPr/>
        </p:nvGrpSpPr>
        <p:grpSpPr>
          <a:xfrm>
            <a:off x="12236490" y="7103598"/>
            <a:ext cx="5075172" cy="1393392"/>
            <a:chOff x="0" y="0"/>
            <a:chExt cx="1336671" cy="366984"/>
          </a:xfrm>
        </p:grpSpPr>
        <p:sp>
          <p:nvSpPr>
            <p:cNvPr id="21" name="Freeform 21"/>
            <p:cNvSpPr/>
            <p:nvPr/>
          </p:nvSpPr>
          <p:spPr>
            <a:xfrm>
              <a:off x="0" y="0"/>
              <a:ext cx="1336671" cy="366984"/>
            </a:xfrm>
            <a:custGeom>
              <a:avLst/>
              <a:gdLst/>
              <a:ahLst/>
              <a:cxnLst/>
              <a:rect l="l" t="t" r="r" b="b"/>
              <a:pathLst>
                <a:path w="1336671" h="366984">
                  <a:moveTo>
                    <a:pt x="77798" y="0"/>
                  </a:moveTo>
                  <a:lnTo>
                    <a:pt x="1258873" y="0"/>
                  </a:lnTo>
                  <a:cubicBezTo>
                    <a:pt x="1301840" y="0"/>
                    <a:pt x="1336671" y="34831"/>
                    <a:pt x="1336671" y="77798"/>
                  </a:cubicBezTo>
                  <a:lnTo>
                    <a:pt x="1336671" y="289186"/>
                  </a:lnTo>
                  <a:cubicBezTo>
                    <a:pt x="1336671" y="332153"/>
                    <a:pt x="1301840" y="366984"/>
                    <a:pt x="1258873" y="366984"/>
                  </a:cubicBezTo>
                  <a:lnTo>
                    <a:pt x="77798" y="366984"/>
                  </a:lnTo>
                  <a:cubicBezTo>
                    <a:pt x="34831" y="366984"/>
                    <a:pt x="0" y="332153"/>
                    <a:pt x="0" y="289186"/>
                  </a:cubicBezTo>
                  <a:lnTo>
                    <a:pt x="0" y="77798"/>
                  </a:lnTo>
                  <a:cubicBezTo>
                    <a:pt x="0" y="34831"/>
                    <a:pt x="34831" y="0"/>
                    <a:pt x="77798" y="0"/>
                  </a:cubicBezTo>
                  <a:close/>
                </a:path>
              </a:pathLst>
            </a:custGeom>
            <a:solidFill>
              <a:srgbClr val="E5E5E5"/>
            </a:solidFill>
            <a:ln w="19050" cap="rnd">
              <a:solidFill>
                <a:srgbClr val="000000"/>
              </a:solidFill>
              <a:prstDash val="solid"/>
              <a:round/>
            </a:ln>
          </p:spPr>
          <p:txBody>
            <a:bodyPr/>
            <a:lstStyle/>
            <a:p>
              <a:endParaRPr lang="en-PG"/>
            </a:p>
          </p:txBody>
        </p:sp>
        <p:sp>
          <p:nvSpPr>
            <p:cNvPr id="22" name="TextBox 22"/>
            <p:cNvSpPr txBox="1"/>
            <p:nvPr/>
          </p:nvSpPr>
          <p:spPr>
            <a:xfrm>
              <a:off x="0" y="-85725"/>
              <a:ext cx="1336671" cy="452709"/>
            </a:xfrm>
            <a:prstGeom prst="rect">
              <a:avLst/>
            </a:prstGeom>
          </p:spPr>
          <p:txBody>
            <a:bodyPr lIns="50800" tIns="50800" rIns="50800" bIns="50800" rtlCol="0" anchor="ctr"/>
            <a:lstStyle/>
            <a:p>
              <a:pPr algn="ctr">
                <a:lnSpc>
                  <a:spcPts val="3919"/>
                </a:lnSpc>
              </a:pPr>
              <a:r>
                <a:rPr lang="en-US" sz="2799">
                  <a:solidFill>
                    <a:srgbClr val="00237F"/>
                  </a:solidFill>
                  <a:latin typeface="Poppins"/>
                  <a:ea typeface="Poppins"/>
                  <a:cs typeface="Poppins"/>
                  <a:sym typeface="Poppins"/>
                </a:rPr>
                <a:t>Solutions</a:t>
              </a:r>
            </a:p>
            <a:p>
              <a:pPr algn="ctr">
                <a:lnSpc>
                  <a:spcPts val="3919"/>
                </a:lnSpc>
              </a:pPr>
              <a:r>
                <a:rPr lang="en-US" sz="2799">
                  <a:solidFill>
                    <a:srgbClr val="00237F"/>
                  </a:solidFill>
                  <a:latin typeface="Poppins"/>
                  <a:ea typeface="Poppins"/>
                  <a:cs typeface="Poppins"/>
                  <a:sym typeface="Poppins"/>
                </a:rPr>
                <a:t>Professional Services</a:t>
              </a:r>
            </a:p>
          </p:txBody>
        </p:sp>
      </p:grpSp>
      <p:grpSp>
        <p:nvGrpSpPr>
          <p:cNvPr id="23" name="Group 23"/>
          <p:cNvGrpSpPr/>
          <p:nvPr/>
        </p:nvGrpSpPr>
        <p:grpSpPr>
          <a:xfrm>
            <a:off x="1078744" y="3604147"/>
            <a:ext cx="2912492" cy="3930579"/>
            <a:chOff x="0" y="0"/>
            <a:chExt cx="3248981" cy="4384691"/>
          </a:xfrm>
        </p:grpSpPr>
        <p:sp>
          <p:nvSpPr>
            <p:cNvPr id="24" name="Freeform 24"/>
            <p:cNvSpPr/>
            <p:nvPr/>
          </p:nvSpPr>
          <p:spPr>
            <a:xfrm>
              <a:off x="0" y="0"/>
              <a:ext cx="3249041" cy="4384675"/>
            </a:xfrm>
            <a:custGeom>
              <a:avLst/>
              <a:gdLst/>
              <a:ahLst/>
              <a:cxnLst/>
              <a:rect l="l" t="t" r="r" b="b"/>
              <a:pathLst>
                <a:path w="3249041" h="4384675">
                  <a:moveTo>
                    <a:pt x="3249041" y="4060317"/>
                  </a:moveTo>
                  <a:cubicBezTo>
                    <a:pt x="3249041" y="4240276"/>
                    <a:pt x="3103499" y="4384675"/>
                    <a:pt x="2924683" y="4384675"/>
                  </a:cubicBezTo>
                  <a:lnTo>
                    <a:pt x="324358" y="4384675"/>
                  </a:lnTo>
                  <a:cubicBezTo>
                    <a:pt x="144399" y="4384675"/>
                    <a:pt x="0" y="4239133"/>
                    <a:pt x="0" y="4060317"/>
                  </a:cubicBezTo>
                  <a:lnTo>
                    <a:pt x="0" y="324358"/>
                  </a:lnTo>
                  <a:cubicBezTo>
                    <a:pt x="0" y="144399"/>
                    <a:pt x="145542" y="0"/>
                    <a:pt x="324358" y="0"/>
                  </a:cubicBezTo>
                  <a:lnTo>
                    <a:pt x="2923540" y="0"/>
                  </a:lnTo>
                  <a:cubicBezTo>
                    <a:pt x="3103499" y="0"/>
                    <a:pt x="3247898" y="145542"/>
                    <a:pt x="3247898" y="324358"/>
                  </a:cubicBezTo>
                  <a:lnTo>
                    <a:pt x="3249041" y="4060444"/>
                  </a:lnTo>
                  <a:close/>
                </a:path>
              </a:pathLst>
            </a:custGeom>
            <a:blipFill>
              <a:blip r:embed="rId5"/>
              <a:stretch>
                <a:fillRect l="-51277" r="-51277"/>
              </a:stretch>
            </a:blipFill>
          </p:spPr>
          <p:txBody>
            <a:bodyPr/>
            <a:lstStyle/>
            <a:p>
              <a:endParaRPr lang="en-PG"/>
            </a:p>
          </p:txBody>
        </p:sp>
      </p:grpSp>
      <p:grpSp>
        <p:nvGrpSpPr>
          <p:cNvPr id="25" name="Group 25"/>
          <p:cNvGrpSpPr/>
          <p:nvPr/>
        </p:nvGrpSpPr>
        <p:grpSpPr>
          <a:xfrm>
            <a:off x="1466779" y="7956362"/>
            <a:ext cx="2136422" cy="2136422"/>
            <a:chOff x="0" y="0"/>
            <a:chExt cx="2848563" cy="2848563"/>
          </a:xfrm>
        </p:grpSpPr>
        <p:sp>
          <p:nvSpPr>
            <p:cNvPr id="26" name="Freeform 26"/>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grpSp>
          <p:nvGrpSpPr>
            <p:cNvPr id="27" name="Group 27"/>
            <p:cNvGrpSpPr/>
            <p:nvPr/>
          </p:nvGrpSpPr>
          <p:grpSpPr>
            <a:xfrm>
              <a:off x="483476" y="770426"/>
              <a:ext cx="1881611" cy="1307710"/>
              <a:chOff x="0" y="0"/>
              <a:chExt cx="2960309" cy="2057400"/>
            </a:xfrm>
          </p:grpSpPr>
          <p:sp>
            <p:nvSpPr>
              <p:cNvPr id="28" name="Freeform 28"/>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8"/>
                <a:stretch>
                  <a:fillRect l="-17" r="-15"/>
                </a:stretch>
              </a:blipFill>
            </p:spPr>
            <p:txBody>
              <a:bodyPr/>
              <a:lstStyle/>
              <a:p>
                <a:endParaRPr lang="en-PG"/>
              </a:p>
            </p:txBody>
          </p:sp>
        </p:grpSp>
      </p:grpSp>
      <p:sp>
        <p:nvSpPr>
          <p:cNvPr id="29" name="Freeform 29"/>
          <p:cNvSpPr/>
          <p:nvPr/>
        </p:nvSpPr>
        <p:spPr>
          <a:xfrm>
            <a:off x="1027588" y="3543718"/>
            <a:ext cx="3014805" cy="4051438"/>
          </a:xfrm>
          <a:custGeom>
            <a:avLst/>
            <a:gdLst/>
            <a:ahLst/>
            <a:cxnLst/>
            <a:rect l="l" t="t" r="r" b="b"/>
            <a:pathLst>
              <a:path w="3014805" h="4051438">
                <a:moveTo>
                  <a:pt x="0" y="0"/>
                </a:moveTo>
                <a:lnTo>
                  <a:pt x="3014805" y="0"/>
                </a:lnTo>
                <a:lnTo>
                  <a:pt x="3014805" y="4051437"/>
                </a:lnTo>
                <a:lnTo>
                  <a:pt x="0" y="40514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30" name="TextBox 30"/>
          <p:cNvSpPr txBox="1"/>
          <p:nvPr/>
        </p:nvSpPr>
        <p:spPr>
          <a:xfrm>
            <a:off x="413300" y="865865"/>
            <a:ext cx="4243380" cy="2316646"/>
          </a:xfrm>
          <a:prstGeom prst="rect">
            <a:avLst/>
          </a:prstGeom>
        </p:spPr>
        <p:txBody>
          <a:bodyPr lIns="0" tIns="0" rIns="0" bIns="0" rtlCol="0" anchor="t">
            <a:spAutoFit/>
          </a:bodyPr>
          <a:lstStyle/>
          <a:p>
            <a:pPr algn="ctr">
              <a:lnSpc>
                <a:spcPts val="6197"/>
              </a:lnSpc>
            </a:pPr>
            <a:r>
              <a:rPr lang="en-US" sz="4430">
                <a:solidFill>
                  <a:srgbClr val="FFFFFF"/>
                </a:solidFill>
                <a:latin typeface="League Spartan"/>
                <a:ea typeface="League Spartan"/>
                <a:cs typeface="League Spartan"/>
                <a:sym typeface="League Spartan"/>
              </a:rPr>
              <a:t>SERVICES/</a:t>
            </a:r>
          </a:p>
          <a:p>
            <a:pPr algn="ctr">
              <a:lnSpc>
                <a:spcPts val="6201"/>
              </a:lnSpc>
            </a:pPr>
            <a:r>
              <a:rPr lang="en-US" sz="4430">
                <a:solidFill>
                  <a:srgbClr val="FFFFFF"/>
                </a:solidFill>
                <a:latin typeface="League Spartan"/>
                <a:ea typeface="League Spartan"/>
                <a:cs typeface="League Spartan"/>
                <a:sym typeface="League Spartan"/>
              </a:rPr>
              <a:t>PRODUCTS - CORPORATE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8848" y="-438734"/>
            <a:ext cx="14563519" cy="11252784"/>
            <a:chOff x="0" y="0"/>
            <a:chExt cx="19418025" cy="15003712"/>
          </a:xfrm>
        </p:grpSpPr>
        <p:sp>
          <p:nvSpPr>
            <p:cNvPr id="3" name="Freeform 3"/>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2"/>
              <a:stretch>
                <a:fillRect l="-11707" r="-11707"/>
              </a:stretch>
            </a:blipFill>
          </p:spPr>
          <p:txBody>
            <a:bodyPr/>
            <a:lstStyle/>
            <a:p>
              <a:endParaRPr lang="en-PG"/>
            </a:p>
          </p:txBody>
        </p:sp>
      </p:grpSp>
      <p:sp>
        <p:nvSpPr>
          <p:cNvPr id="4" name="Freeform 4"/>
          <p:cNvSpPr/>
          <p:nvPr/>
        </p:nvSpPr>
        <p:spPr>
          <a:xfrm>
            <a:off x="10898855" y="8979633"/>
            <a:ext cx="1588343" cy="278667"/>
          </a:xfrm>
          <a:custGeom>
            <a:avLst/>
            <a:gdLst/>
            <a:ahLst/>
            <a:cxnLst/>
            <a:rect l="l" t="t" r="r" b="b"/>
            <a:pathLst>
              <a:path w="1588343" h="278667">
                <a:moveTo>
                  <a:pt x="0" y="0"/>
                </a:moveTo>
                <a:lnTo>
                  <a:pt x="1588343" y="0"/>
                </a:lnTo>
                <a:lnTo>
                  <a:pt x="1588343" y="278667"/>
                </a:lnTo>
                <a:lnTo>
                  <a:pt x="0" y="2786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grpSp>
        <p:nvGrpSpPr>
          <p:cNvPr id="5" name="Group 5"/>
          <p:cNvGrpSpPr/>
          <p:nvPr/>
        </p:nvGrpSpPr>
        <p:grpSpPr>
          <a:xfrm>
            <a:off x="5069980" y="1579827"/>
            <a:ext cx="3285559" cy="6181949"/>
            <a:chOff x="0" y="0"/>
            <a:chExt cx="4620348" cy="8693422"/>
          </a:xfrm>
        </p:grpSpPr>
        <p:sp>
          <p:nvSpPr>
            <p:cNvPr id="6" name="Freeform 6"/>
            <p:cNvSpPr/>
            <p:nvPr/>
          </p:nvSpPr>
          <p:spPr>
            <a:xfrm>
              <a:off x="0" y="0"/>
              <a:ext cx="4620373" cy="8693426"/>
            </a:xfrm>
            <a:custGeom>
              <a:avLst/>
              <a:gdLst/>
              <a:ahLst/>
              <a:cxnLst/>
              <a:rect l="l" t="t" r="r" b="b"/>
              <a:pathLst>
                <a:path w="4620373" h="8693426">
                  <a:moveTo>
                    <a:pt x="0" y="0"/>
                  </a:moveTo>
                  <a:lnTo>
                    <a:pt x="4620373" y="0"/>
                  </a:lnTo>
                  <a:lnTo>
                    <a:pt x="4620373" y="8693426"/>
                  </a:lnTo>
                  <a:lnTo>
                    <a:pt x="0" y="8693426"/>
                  </a:lnTo>
                  <a:lnTo>
                    <a:pt x="0" y="0"/>
                  </a:lnTo>
                  <a:close/>
                </a:path>
              </a:pathLst>
            </a:custGeom>
            <a:blipFill>
              <a:blip r:embed="rId5"/>
              <a:stretch>
                <a:fillRect l="-12171" r="-12171"/>
              </a:stretch>
            </a:blipFill>
          </p:spPr>
          <p:txBody>
            <a:bodyPr/>
            <a:lstStyle/>
            <a:p>
              <a:endParaRPr lang="en-PG"/>
            </a:p>
          </p:txBody>
        </p:sp>
      </p:grpSp>
      <p:grpSp>
        <p:nvGrpSpPr>
          <p:cNvPr id="7" name="Group 7"/>
          <p:cNvGrpSpPr/>
          <p:nvPr/>
        </p:nvGrpSpPr>
        <p:grpSpPr>
          <a:xfrm>
            <a:off x="8617440" y="1579827"/>
            <a:ext cx="3075586" cy="6376535"/>
            <a:chOff x="0" y="0"/>
            <a:chExt cx="4325071" cy="8967061"/>
          </a:xfrm>
        </p:grpSpPr>
        <p:sp>
          <p:nvSpPr>
            <p:cNvPr id="8" name="Freeform 8"/>
            <p:cNvSpPr/>
            <p:nvPr/>
          </p:nvSpPr>
          <p:spPr>
            <a:xfrm>
              <a:off x="0" y="0"/>
              <a:ext cx="4325104" cy="8967016"/>
            </a:xfrm>
            <a:custGeom>
              <a:avLst/>
              <a:gdLst/>
              <a:ahLst/>
              <a:cxnLst/>
              <a:rect l="l" t="t" r="r" b="b"/>
              <a:pathLst>
                <a:path w="4325104" h="8967016">
                  <a:moveTo>
                    <a:pt x="0" y="0"/>
                  </a:moveTo>
                  <a:lnTo>
                    <a:pt x="4325104" y="0"/>
                  </a:lnTo>
                  <a:lnTo>
                    <a:pt x="4325104" y="8967016"/>
                  </a:lnTo>
                  <a:lnTo>
                    <a:pt x="0" y="8967016"/>
                  </a:lnTo>
                  <a:lnTo>
                    <a:pt x="0" y="0"/>
                  </a:lnTo>
                  <a:close/>
                </a:path>
              </a:pathLst>
            </a:custGeom>
            <a:blipFill>
              <a:blip r:embed="rId6"/>
              <a:stretch>
                <a:fillRect l="-844" r="-843"/>
              </a:stretch>
            </a:blipFill>
          </p:spPr>
          <p:txBody>
            <a:bodyPr/>
            <a:lstStyle/>
            <a:p>
              <a:endParaRPr lang="en-PG"/>
            </a:p>
          </p:txBody>
        </p:sp>
      </p:grpSp>
      <p:grpSp>
        <p:nvGrpSpPr>
          <p:cNvPr id="9" name="Group 9"/>
          <p:cNvGrpSpPr/>
          <p:nvPr/>
        </p:nvGrpSpPr>
        <p:grpSpPr>
          <a:xfrm>
            <a:off x="12416926" y="1579827"/>
            <a:ext cx="2020580" cy="6122476"/>
            <a:chOff x="0" y="0"/>
            <a:chExt cx="2841459" cy="8609787"/>
          </a:xfrm>
        </p:grpSpPr>
        <p:sp>
          <p:nvSpPr>
            <p:cNvPr id="10" name="Freeform 10"/>
            <p:cNvSpPr/>
            <p:nvPr/>
          </p:nvSpPr>
          <p:spPr>
            <a:xfrm>
              <a:off x="0" y="0"/>
              <a:ext cx="2841498" cy="8609730"/>
            </a:xfrm>
            <a:custGeom>
              <a:avLst/>
              <a:gdLst/>
              <a:ahLst/>
              <a:cxnLst/>
              <a:rect l="l" t="t" r="r" b="b"/>
              <a:pathLst>
                <a:path w="2841498" h="8609730">
                  <a:moveTo>
                    <a:pt x="0" y="0"/>
                  </a:moveTo>
                  <a:lnTo>
                    <a:pt x="2841498" y="0"/>
                  </a:lnTo>
                  <a:lnTo>
                    <a:pt x="2841498" y="8609730"/>
                  </a:lnTo>
                  <a:lnTo>
                    <a:pt x="0" y="8609730"/>
                  </a:lnTo>
                  <a:lnTo>
                    <a:pt x="0" y="0"/>
                  </a:lnTo>
                  <a:close/>
                </a:path>
              </a:pathLst>
            </a:custGeom>
            <a:blipFill>
              <a:blip r:embed="rId7"/>
              <a:stretch>
                <a:fillRect l="-4018" r="-4016"/>
              </a:stretch>
            </a:blipFill>
          </p:spPr>
          <p:txBody>
            <a:bodyPr/>
            <a:lstStyle/>
            <a:p>
              <a:endParaRPr lang="en-PG"/>
            </a:p>
          </p:txBody>
        </p:sp>
      </p:grpSp>
      <p:grpSp>
        <p:nvGrpSpPr>
          <p:cNvPr id="11" name="Group 11"/>
          <p:cNvGrpSpPr/>
          <p:nvPr/>
        </p:nvGrpSpPr>
        <p:grpSpPr>
          <a:xfrm>
            <a:off x="14694681" y="1724629"/>
            <a:ext cx="3386296" cy="4596216"/>
            <a:chOff x="0" y="0"/>
            <a:chExt cx="5137688" cy="6973378"/>
          </a:xfrm>
        </p:grpSpPr>
        <p:sp>
          <p:nvSpPr>
            <p:cNvPr id="12" name="Freeform 12"/>
            <p:cNvSpPr/>
            <p:nvPr/>
          </p:nvSpPr>
          <p:spPr>
            <a:xfrm>
              <a:off x="0" y="0"/>
              <a:ext cx="5137658" cy="6973399"/>
            </a:xfrm>
            <a:custGeom>
              <a:avLst/>
              <a:gdLst/>
              <a:ahLst/>
              <a:cxnLst/>
              <a:rect l="l" t="t" r="r" b="b"/>
              <a:pathLst>
                <a:path w="5137658" h="6973399">
                  <a:moveTo>
                    <a:pt x="0" y="0"/>
                  </a:moveTo>
                  <a:lnTo>
                    <a:pt x="5137658" y="0"/>
                  </a:lnTo>
                  <a:lnTo>
                    <a:pt x="5137658" y="6973399"/>
                  </a:lnTo>
                  <a:lnTo>
                    <a:pt x="0" y="6973399"/>
                  </a:lnTo>
                  <a:lnTo>
                    <a:pt x="0" y="0"/>
                  </a:lnTo>
                  <a:close/>
                </a:path>
              </a:pathLst>
            </a:custGeom>
            <a:blipFill>
              <a:blip r:embed="rId8"/>
              <a:stretch>
                <a:fillRect l="-4018" r="-4019"/>
              </a:stretch>
            </a:blipFill>
          </p:spPr>
          <p:txBody>
            <a:bodyPr/>
            <a:lstStyle/>
            <a:p>
              <a:endParaRPr lang="en-PG"/>
            </a:p>
          </p:txBody>
        </p:sp>
      </p:grpSp>
      <p:sp>
        <p:nvSpPr>
          <p:cNvPr id="13" name="Freeform 13"/>
          <p:cNvSpPr/>
          <p:nvPr/>
        </p:nvSpPr>
        <p:spPr>
          <a:xfrm>
            <a:off x="0" y="-1805393"/>
            <a:ext cx="5069980" cy="12092393"/>
          </a:xfrm>
          <a:custGeom>
            <a:avLst/>
            <a:gdLst/>
            <a:ahLst/>
            <a:cxnLst/>
            <a:rect l="l" t="t" r="r" b="b"/>
            <a:pathLst>
              <a:path w="5069980" h="12092393">
                <a:moveTo>
                  <a:pt x="0" y="0"/>
                </a:moveTo>
                <a:lnTo>
                  <a:pt x="5069980" y="0"/>
                </a:lnTo>
                <a:lnTo>
                  <a:pt x="5069980" y="12092393"/>
                </a:lnTo>
                <a:lnTo>
                  <a:pt x="0" y="120923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grpSp>
        <p:nvGrpSpPr>
          <p:cNvPr id="14" name="Group 14"/>
          <p:cNvGrpSpPr/>
          <p:nvPr/>
        </p:nvGrpSpPr>
        <p:grpSpPr>
          <a:xfrm>
            <a:off x="1466779" y="7956362"/>
            <a:ext cx="2136422" cy="2136422"/>
            <a:chOff x="0" y="0"/>
            <a:chExt cx="2848563" cy="2848563"/>
          </a:xfrm>
        </p:grpSpPr>
        <p:sp>
          <p:nvSpPr>
            <p:cNvPr id="15" name="Freeform 15"/>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PG"/>
            </a:p>
          </p:txBody>
        </p:sp>
        <p:grpSp>
          <p:nvGrpSpPr>
            <p:cNvPr id="16" name="Group 16"/>
            <p:cNvGrpSpPr/>
            <p:nvPr/>
          </p:nvGrpSpPr>
          <p:grpSpPr>
            <a:xfrm>
              <a:off x="483476" y="770426"/>
              <a:ext cx="1881611" cy="1307710"/>
              <a:chOff x="0" y="0"/>
              <a:chExt cx="2960309" cy="2057400"/>
            </a:xfrm>
          </p:grpSpPr>
          <p:sp>
            <p:nvSpPr>
              <p:cNvPr id="17" name="Freeform 17"/>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13"/>
                <a:stretch>
                  <a:fillRect l="-17" r="-15"/>
                </a:stretch>
              </a:blipFill>
            </p:spPr>
            <p:txBody>
              <a:bodyPr/>
              <a:lstStyle/>
              <a:p>
                <a:endParaRPr lang="en-PG"/>
              </a:p>
            </p:txBody>
          </p:sp>
        </p:grpSp>
      </p:grpSp>
      <p:sp>
        <p:nvSpPr>
          <p:cNvPr id="18" name="TextBox 18"/>
          <p:cNvSpPr txBox="1"/>
          <p:nvPr/>
        </p:nvSpPr>
        <p:spPr>
          <a:xfrm>
            <a:off x="413300" y="865865"/>
            <a:ext cx="4243380" cy="3097696"/>
          </a:xfrm>
          <a:prstGeom prst="rect">
            <a:avLst/>
          </a:prstGeom>
        </p:spPr>
        <p:txBody>
          <a:bodyPr lIns="0" tIns="0" rIns="0" bIns="0" rtlCol="0" anchor="t">
            <a:spAutoFit/>
          </a:bodyPr>
          <a:lstStyle/>
          <a:p>
            <a:pPr algn="ctr">
              <a:lnSpc>
                <a:spcPts val="6197"/>
              </a:lnSpc>
            </a:pPr>
            <a:r>
              <a:rPr lang="en-US" sz="4430">
                <a:solidFill>
                  <a:srgbClr val="FFFFFF"/>
                </a:solidFill>
                <a:latin typeface="League Spartan"/>
                <a:ea typeface="League Spartan"/>
                <a:cs typeface="League Spartan"/>
                <a:sym typeface="League Spartan"/>
              </a:rPr>
              <a:t>SERVICES/</a:t>
            </a:r>
          </a:p>
          <a:p>
            <a:pPr algn="ctr">
              <a:lnSpc>
                <a:spcPts val="6201"/>
              </a:lnSpc>
            </a:pPr>
            <a:r>
              <a:rPr lang="en-US" sz="4430">
                <a:solidFill>
                  <a:srgbClr val="FFFFFF"/>
                </a:solidFill>
                <a:latin typeface="League Spartan"/>
                <a:ea typeface="League Spartan"/>
                <a:cs typeface="League Spartan"/>
                <a:sym typeface="League Spartan"/>
              </a:rPr>
              <a:t>OUR KEY TECHNOLOGY VENDORS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8848" y="-438734"/>
            <a:ext cx="14563519" cy="11252784"/>
            <a:chOff x="0" y="0"/>
            <a:chExt cx="19418025" cy="15003712"/>
          </a:xfrm>
        </p:grpSpPr>
        <p:sp>
          <p:nvSpPr>
            <p:cNvPr id="3" name="Freeform 3"/>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2"/>
              <a:stretch>
                <a:fillRect l="-11707" r="-11707"/>
              </a:stretch>
            </a:blipFill>
          </p:spPr>
          <p:txBody>
            <a:bodyPr/>
            <a:lstStyle/>
            <a:p>
              <a:endParaRPr lang="en-PG"/>
            </a:p>
          </p:txBody>
        </p:sp>
      </p:grpSp>
      <p:grpSp>
        <p:nvGrpSpPr>
          <p:cNvPr id="4" name="Group 4"/>
          <p:cNvGrpSpPr/>
          <p:nvPr/>
        </p:nvGrpSpPr>
        <p:grpSpPr>
          <a:xfrm>
            <a:off x="6866169" y="5541616"/>
            <a:ext cx="3062596" cy="4304538"/>
            <a:chOff x="0" y="0"/>
            <a:chExt cx="4083461" cy="5739384"/>
          </a:xfrm>
        </p:grpSpPr>
        <p:sp>
          <p:nvSpPr>
            <p:cNvPr id="5" name="Freeform 5"/>
            <p:cNvSpPr/>
            <p:nvPr/>
          </p:nvSpPr>
          <p:spPr>
            <a:xfrm>
              <a:off x="25400" y="25400"/>
              <a:ext cx="4032631" cy="5688584"/>
            </a:xfrm>
            <a:custGeom>
              <a:avLst/>
              <a:gdLst/>
              <a:ahLst/>
              <a:cxnLst/>
              <a:rect l="l" t="t" r="r" b="b"/>
              <a:pathLst>
                <a:path w="4032631" h="5688584">
                  <a:moveTo>
                    <a:pt x="0" y="0"/>
                  </a:moveTo>
                  <a:lnTo>
                    <a:pt x="4032631" y="0"/>
                  </a:lnTo>
                  <a:lnTo>
                    <a:pt x="4032631" y="5688584"/>
                  </a:lnTo>
                  <a:lnTo>
                    <a:pt x="0" y="5688584"/>
                  </a:lnTo>
                  <a:lnTo>
                    <a:pt x="0" y="0"/>
                  </a:lnTo>
                  <a:close/>
                </a:path>
              </a:pathLst>
            </a:custGeom>
            <a:blipFill>
              <a:blip r:embed="rId3"/>
              <a:stretch>
                <a:fillRect l="-629" t="-614" r="-630" b="-614"/>
              </a:stretch>
            </a:blipFill>
          </p:spPr>
          <p:txBody>
            <a:bodyPr/>
            <a:lstStyle/>
            <a:p>
              <a:endParaRPr lang="en-PG"/>
            </a:p>
          </p:txBody>
        </p:sp>
        <p:sp>
          <p:nvSpPr>
            <p:cNvPr id="6" name="Freeform 6"/>
            <p:cNvSpPr/>
            <p:nvPr/>
          </p:nvSpPr>
          <p:spPr>
            <a:xfrm>
              <a:off x="0" y="0"/>
              <a:ext cx="4083431" cy="5739384"/>
            </a:xfrm>
            <a:custGeom>
              <a:avLst/>
              <a:gdLst/>
              <a:ahLst/>
              <a:cxnLst/>
              <a:rect l="l" t="t" r="r" b="b"/>
              <a:pathLst>
                <a:path w="4083431" h="5739384">
                  <a:moveTo>
                    <a:pt x="25400" y="0"/>
                  </a:moveTo>
                  <a:lnTo>
                    <a:pt x="4058031" y="0"/>
                  </a:lnTo>
                  <a:cubicBezTo>
                    <a:pt x="4072001" y="0"/>
                    <a:pt x="4083431" y="11430"/>
                    <a:pt x="4083431" y="25400"/>
                  </a:cubicBezTo>
                  <a:lnTo>
                    <a:pt x="4083431" y="5713984"/>
                  </a:lnTo>
                  <a:cubicBezTo>
                    <a:pt x="4083431" y="5727954"/>
                    <a:pt x="4072001" y="5739384"/>
                    <a:pt x="4058031" y="5739384"/>
                  </a:cubicBezTo>
                  <a:lnTo>
                    <a:pt x="25400" y="5739384"/>
                  </a:lnTo>
                  <a:cubicBezTo>
                    <a:pt x="11430" y="5739384"/>
                    <a:pt x="0" y="5727954"/>
                    <a:pt x="0" y="5713984"/>
                  </a:cubicBezTo>
                  <a:lnTo>
                    <a:pt x="0" y="25400"/>
                  </a:lnTo>
                  <a:cubicBezTo>
                    <a:pt x="0" y="11430"/>
                    <a:pt x="11430" y="0"/>
                    <a:pt x="25400" y="0"/>
                  </a:cubicBezTo>
                  <a:moveTo>
                    <a:pt x="25400" y="50800"/>
                  </a:moveTo>
                  <a:lnTo>
                    <a:pt x="25400" y="25400"/>
                  </a:lnTo>
                  <a:lnTo>
                    <a:pt x="50800" y="25400"/>
                  </a:lnTo>
                  <a:lnTo>
                    <a:pt x="50800" y="5713984"/>
                  </a:lnTo>
                  <a:lnTo>
                    <a:pt x="25400" y="5713984"/>
                  </a:lnTo>
                  <a:lnTo>
                    <a:pt x="25400" y="5688584"/>
                  </a:lnTo>
                  <a:lnTo>
                    <a:pt x="4058031" y="5688584"/>
                  </a:lnTo>
                  <a:lnTo>
                    <a:pt x="4058031" y="5713984"/>
                  </a:lnTo>
                  <a:lnTo>
                    <a:pt x="4032631" y="5713984"/>
                  </a:lnTo>
                  <a:lnTo>
                    <a:pt x="4032631" y="25400"/>
                  </a:lnTo>
                  <a:lnTo>
                    <a:pt x="4058031" y="25400"/>
                  </a:lnTo>
                  <a:lnTo>
                    <a:pt x="4058031" y="50800"/>
                  </a:lnTo>
                  <a:lnTo>
                    <a:pt x="25400" y="50800"/>
                  </a:lnTo>
                  <a:close/>
                </a:path>
              </a:pathLst>
            </a:custGeom>
            <a:solidFill>
              <a:srgbClr val="000000"/>
            </a:solidFill>
          </p:spPr>
          <p:txBody>
            <a:bodyPr/>
            <a:lstStyle/>
            <a:p>
              <a:endParaRPr lang="en-PG"/>
            </a:p>
          </p:txBody>
        </p:sp>
      </p:grpSp>
      <p:grpSp>
        <p:nvGrpSpPr>
          <p:cNvPr id="7" name="Group 7"/>
          <p:cNvGrpSpPr/>
          <p:nvPr/>
        </p:nvGrpSpPr>
        <p:grpSpPr>
          <a:xfrm>
            <a:off x="7419914" y="244051"/>
            <a:ext cx="6830346" cy="4899449"/>
            <a:chOff x="0" y="0"/>
            <a:chExt cx="9107127" cy="6532599"/>
          </a:xfrm>
        </p:grpSpPr>
        <p:grpSp>
          <p:nvGrpSpPr>
            <p:cNvPr id="8" name="Group 8"/>
            <p:cNvGrpSpPr/>
            <p:nvPr/>
          </p:nvGrpSpPr>
          <p:grpSpPr>
            <a:xfrm>
              <a:off x="0" y="115654"/>
              <a:ext cx="8948296" cy="6143987"/>
              <a:chOff x="0" y="0"/>
              <a:chExt cx="1767565" cy="1213627"/>
            </a:xfrm>
          </p:grpSpPr>
          <p:sp>
            <p:nvSpPr>
              <p:cNvPr id="9" name="Freeform 9"/>
              <p:cNvSpPr/>
              <p:nvPr/>
            </p:nvSpPr>
            <p:spPr>
              <a:xfrm>
                <a:off x="0" y="0"/>
                <a:ext cx="1767565" cy="1213627"/>
              </a:xfrm>
              <a:custGeom>
                <a:avLst/>
                <a:gdLst/>
                <a:ahLst/>
                <a:cxnLst/>
                <a:rect l="l" t="t" r="r" b="b"/>
                <a:pathLst>
                  <a:path w="1767565" h="1213627">
                    <a:moveTo>
                      <a:pt x="0" y="0"/>
                    </a:moveTo>
                    <a:lnTo>
                      <a:pt x="1767565" y="0"/>
                    </a:lnTo>
                    <a:lnTo>
                      <a:pt x="1767565" y="1213627"/>
                    </a:lnTo>
                    <a:lnTo>
                      <a:pt x="0" y="1213627"/>
                    </a:lnTo>
                    <a:close/>
                  </a:path>
                </a:pathLst>
              </a:custGeom>
              <a:solidFill>
                <a:srgbClr val="000000">
                  <a:alpha val="0"/>
                </a:srgbClr>
              </a:solidFill>
              <a:ln w="19050" cap="sq">
                <a:solidFill>
                  <a:srgbClr val="000000"/>
                </a:solidFill>
                <a:prstDash val="solid"/>
                <a:miter/>
              </a:ln>
            </p:spPr>
            <p:txBody>
              <a:bodyPr/>
              <a:lstStyle/>
              <a:p>
                <a:endParaRPr lang="en-PG"/>
              </a:p>
            </p:txBody>
          </p:sp>
          <p:sp>
            <p:nvSpPr>
              <p:cNvPr id="10" name="TextBox 10"/>
              <p:cNvSpPr txBox="1"/>
              <p:nvPr/>
            </p:nvSpPr>
            <p:spPr>
              <a:xfrm>
                <a:off x="0" y="-47625"/>
                <a:ext cx="1767565" cy="1261252"/>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35685" y="0"/>
              <a:ext cx="8971442" cy="6532599"/>
            </a:xfrm>
            <a:custGeom>
              <a:avLst/>
              <a:gdLst/>
              <a:ahLst/>
              <a:cxnLst/>
              <a:rect l="l" t="t" r="r" b="b"/>
              <a:pathLst>
                <a:path w="8971442" h="6532599">
                  <a:moveTo>
                    <a:pt x="0" y="0"/>
                  </a:moveTo>
                  <a:lnTo>
                    <a:pt x="8971442" y="0"/>
                  </a:lnTo>
                  <a:lnTo>
                    <a:pt x="8971442" y="6532599"/>
                  </a:lnTo>
                  <a:lnTo>
                    <a:pt x="0" y="65325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G"/>
            </a:p>
          </p:txBody>
        </p:sp>
        <p:grpSp>
          <p:nvGrpSpPr>
            <p:cNvPr id="12" name="Group 12"/>
            <p:cNvGrpSpPr/>
            <p:nvPr/>
          </p:nvGrpSpPr>
          <p:grpSpPr>
            <a:xfrm>
              <a:off x="631245" y="3854147"/>
              <a:ext cx="2042939" cy="2149413"/>
              <a:chOff x="0" y="0"/>
              <a:chExt cx="2042939" cy="2149413"/>
            </a:xfrm>
          </p:grpSpPr>
          <p:sp>
            <p:nvSpPr>
              <p:cNvPr id="13" name="Freeform 13"/>
              <p:cNvSpPr/>
              <p:nvPr/>
            </p:nvSpPr>
            <p:spPr>
              <a:xfrm>
                <a:off x="0" y="0"/>
                <a:ext cx="2042922" cy="2149475"/>
              </a:xfrm>
              <a:custGeom>
                <a:avLst/>
                <a:gdLst/>
                <a:ahLst/>
                <a:cxnLst/>
                <a:rect l="l" t="t" r="r" b="b"/>
                <a:pathLst>
                  <a:path w="2042922" h="2149475">
                    <a:moveTo>
                      <a:pt x="0" y="0"/>
                    </a:moveTo>
                    <a:lnTo>
                      <a:pt x="2042922" y="0"/>
                    </a:lnTo>
                    <a:lnTo>
                      <a:pt x="2042922" y="2149475"/>
                    </a:lnTo>
                    <a:lnTo>
                      <a:pt x="0" y="2149475"/>
                    </a:lnTo>
                    <a:lnTo>
                      <a:pt x="0" y="0"/>
                    </a:lnTo>
                    <a:close/>
                  </a:path>
                </a:pathLst>
              </a:custGeom>
              <a:blipFill>
                <a:blip r:embed="rId6"/>
                <a:stretch>
                  <a:fillRect l="-2605" r="-2606" b="2"/>
                </a:stretch>
              </a:blipFill>
            </p:spPr>
            <p:txBody>
              <a:bodyPr/>
              <a:lstStyle/>
              <a:p>
                <a:endParaRPr lang="en-PG"/>
              </a:p>
            </p:txBody>
          </p:sp>
        </p:grpSp>
        <p:sp>
          <p:nvSpPr>
            <p:cNvPr id="14" name="Freeform 14"/>
            <p:cNvSpPr/>
            <p:nvPr/>
          </p:nvSpPr>
          <p:spPr>
            <a:xfrm>
              <a:off x="224545" y="337803"/>
              <a:ext cx="8634887" cy="1700304"/>
            </a:xfrm>
            <a:custGeom>
              <a:avLst/>
              <a:gdLst/>
              <a:ahLst/>
              <a:cxnLst/>
              <a:rect l="l" t="t" r="r" b="b"/>
              <a:pathLst>
                <a:path w="8634887" h="1700304">
                  <a:moveTo>
                    <a:pt x="0" y="0"/>
                  </a:moveTo>
                  <a:lnTo>
                    <a:pt x="8634887" y="0"/>
                  </a:lnTo>
                  <a:lnTo>
                    <a:pt x="8634887" y="1700304"/>
                  </a:lnTo>
                  <a:lnTo>
                    <a:pt x="0" y="1700304"/>
                  </a:lnTo>
                  <a:lnTo>
                    <a:pt x="0" y="0"/>
                  </a:lnTo>
                  <a:close/>
                </a:path>
              </a:pathLst>
            </a:custGeom>
            <a:blipFill>
              <a:blip r:embed="rId7">
                <a:extLst>
                  <a:ext uri="{96DAC541-7B7A-43D3-8B79-37D633B846F1}">
                    <asvg:svgBlip xmlns:asvg="http://schemas.microsoft.com/office/drawing/2016/SVG/main" r:embed="rId8"/>
                  </a:ext>
                </a:extLst>
              </a:blip>
              <a:stretch>
                <a:fillRect t="-410" b="-410"/>
              </a:stretch>
            </a:blipFill>
          </p:spPr>
          <p:txBody>
            <a:bodyPr/>
            <a:lstStyle/>
            <a:p>
              <a:endParaRPr lang="en-PG"/>
            </a:p>
          </p:txBody>
        </p:sp>
        <p:sp>
          <p:nvSpPr>
            <p:cNvPr id="15" name="Freeform 15"/>
            <p:cNvSpPr/>
            <p:nvPr/>
          </p:nvSpPr>
          <p:spPr>
            <a:xfrm>
              <a:off x="1965620" y="3645098"/>
              <a:ext cx="5152695" cy="12700"/>
            </a:xfrm>
            <a:custGeom>
              <a:avLst/>
              <a:gdLst/>
              <a:ahLst/>
              <a:cxnLst/>
              <a:rect l="l" t="t" r="r" b="b"/>
              <a:pathLst>
                <a:path w="5152695" h="12700">
                  <a:moveTo>
                    <a:pt x="0" y="0"/>
                  </a:moveTo>
                  <a:lnTo>
                    <a:pt x="5152694" y="0"/>
                  </a:lnTo>
                  <a:lnTo>
                    <a:pt x="5152694" y="12700"/>
                  </a:lnTo>
                  <a:lnTo>
                    <a:pt x="0" y="127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grpSp>
          <p:nvGrpSpPr>
            <p:cNvPr id="16" name="Group 16"/>
            <p:cNvGrpSpPr/>
            <p:nvPr/>
          </p:nvGrpSpPr>
          <p:grpSpPr>
            <a:xfrm>
              <a:off x="224545" y="338011"/>
              <a:ext cx="8634887" cy="1700096"/>
              <a:chOff x="0" y="0"/>
              <a:chExt cx="8634887" cy="1700096"/>
            </a:xfrm>
          </p:grpSpPr>
          <p:sp>
            <p:nvSpPr>
              <p:cNvPr id="17" name="Freeform 17"/>
              <p:cNvSpPr/>
              <p:nvPr/>
            </p:nvSpPr>
            <p:spPr>
              <a:xfrm>
                <a:off x="0" y="0"/>
                <a:ext cx="8634857" cy="1700149"/>
              </a:xfrm>
              <a:custGeom>
                <a:avLst/>
                <a:gdLst/>
                <a:ahLst/>
                <a:cxnLst/>
                <a:rect l="l" t="t" r="r" b="b"/>
                <a:pathLst>
                  <a:path w="8634857" h="1700149">
                    <a:moveTo>
                      <a:pt x="0" y="0"/>
                    </a:moveTo>
                    <a:lnTo>
                      <a:pt x="8634857" y="0"/>
                    </a:lnTo>
                    <a:lnTo>
                      <a:pt x="8634857" y="1700149"/>
                    </a:lnTo>
                    <a:lnTo>
                      <a:pt x="0" y="1700149"/>
                    </a:lnTo>
                    <a:lnTo>
                      <a:pt x="0" y="0"/>
                    </a:lnTo>
                    <a:close/>
                  </a:path>
                </a:pathLst>
              </a:custGeom>
              <a:blipFill>
                <a:blip r:embed="rId11"/>
                <a:stretch>
                  <a:fillRect l="-537" r="-538" b="3"/>
                </a:stretch>
              </a:blipFill>
            </p:spPr>
            <p:txBody>
              <a:bodyPr/>
              <a:lstStyle/>
              <a:p>
                <a:endParaRPr lang="en-PG"/>
              </a:p>
            </p:txBody>
          </p:sp>
        </p:grpSp>
        <p:grpSp>
          <p:nvGrpSpPr>
            <p:cNvPr id="18" name="Group 18"/>
            <p:cNvGrpSpPr/>
            <p:nvPr/>
          </p:nvGrpSpPr>
          <p:grpSpPr>
            <a:xfrm>
              <a:off x="3653677" y="1233338"/>
              <a:ext cx="1776631" cy="528499"/>
              <a:chOff x="0" y="0"/>
              <a:chExt cx="1776631" cy="528499"/>
            </a:xfrm>
          </p:grpSpPr>
          <p:sp>
            <p:nvSpPr>
              <p:cNvPr id="19" name="Freeform 19"/>
              <p:cNvSpPr/>
              <p:nvPr/>
            </p:nvSpPr>
            <p:spPr>
              <a:xfrm>
                <a:off x="0" y="0"/>
                <a:ext cx="1776603" cy="528447"/>
              </a:xfrm>
              <a:custGeom>
                <a:avLst/>
                <a:gdLst/>
                <a:ahLst/>
                <a:cxnLst/>
                <a:rect l="l" t="t" r="r" b="b"/>
                <a:pathLst>
                  <a:path w="1776603" h="528447">
                    <a:moveTo>
                      <a:pt x="0" y="0"/>
                    </a:moveTo>
                    <a:lnTo>
                      <a:pt x="1776603" y="0"/>
                    </a:lnTo>
                    <a:lnTo>
                      <a:pt x="1776603" y="528447"/>
                    </a:lnTo>
                    <a:lnTo>
                      <a:pt x="0" y="528447"/>
                    </a:lnTo>
                    <a:lnTo>
                      <a:pt x="0" y="0"/>
                    </a:lnTo>
                    <a:close/>
                  </a:path>
                </a:pathLst>
              </a:custGeom>
              <a:blipFill>
                <a:blip r:embed="rId12"/>
                <a:stretch>
                  <a:fillRect l="-995" r="-996" b="-9"/>
                </a:stretch>
              </a:blipFill>
            </p:spPr>
            <p:txBody>
              <a:bodyPr/>
              <a:lstStyle/>
              <a:p>
                <a:endParaRPr lang="en-PG"/>
              </a:p>
            </p:txBody>
          </p:sp>
        </p:grpSp>
        <p:sp>
          <p:nvSpPr>
            <p:cNvPr id="20" name="TextBox 20"/>
            <p:cNvSpPr txBox="1"/>
            <p:nvPr/>
          </p:nvSpPr>
          <p:spPr>
            <a:xfrm>
              <a:off x="874328" y="5556182"/>
              <a:ext cx="1616653" cy="142240"/>
            </a:xfrm>
            <a:prstGeom prst="rect">
              <a:avLst/>
            </a:prstGeom>
          </p:spPr>
          <p:txBody>
            <a:bodyPr lIns="0" tIns="0" rIns="0" bIns="0" rtlCol="0" anchor="t">
              <a:spAutoFit/>
            </a:bodyPr>
            <a:lstStyle/>
            <a:p>
              <a:pPr algn="l">
                <a:lnSpc>
                  <a:spcPts val="841"/>
                </a:lnSpc>
              </a:pPr>
              <a:r>
                <a:rPr lang="en-US" sz="600" i="1" spc="6">
                  <a:solidFill>
                    <a:srgbClr val="B4B4B4"/>
                  </a:solidFill>
                  <a:latin typeface="Open Sans Italics"/>
                  <a:ea typeface="Open Sans Italics"/>
                  <a:cs typeface="Open Sans Italics"/>
                  <a:sym typeface="Open Sans Italics"/>
                </a:rPr>
                <a:t>February 3, 2024 –January 31, 2025 </a:t>
              </a:r>
            </a:p>
          </p:txBody>
        </p:sp>
        <p:sp>
          <p:nvSpPr>
            <p:cNvPr id="21" name="TextBox 21"/>
            <p:cNvSpPr txBox="1"/>
            <p:nvPr/>
          </p:nvSpPr>
          <p:spPr>
            <a:xfrm>
              <a:off x="2792182" y="3650618"/>
              <a:ext cx="3601003" cy="244470"/>
            </a:xfrm>
            <a:prstGeom prst="rect">
              <a:avLst/>
            </a:prstGeom>
          </p:spPr>
          <p:txBody>
            <a:bodyPr lIns="0" tIns="0" rIns="0" bIns="0" rtlCol="0" anchor="t">
              <a:spAutoFit/>
            </a:bodyPr>
            <a:lstStyle/>
            <a:p>
              <a:pPr algn="l">
                <a:lnSpc>
                  <a:spcPts val="1201"/>
                </a:lnSpc>
              </a:pPr>
              <a:r>
                <a:rPr lang="en-US" sz="667" spc="-6">
                  <a:solidFill>
                    <a:srgbClr val="7F7F7F"/>
                  </a:solidFill>
                  <a:latin typeface="IBM Plex Sans"/>
                  <a:ea typeface="IBM Plex Sans"/>
                  <a:cs typeface="IBM Plex Sans"/>
                  <a:sym typeface="IBM Plex Sans"/>
                </a:rPr>
                <a:t>has met the program prerequisites and business requirements to qualify </a:t>
              </a:r>
            </a:p>
          </p:txBody>
        </p:sp>
        <p:sp>
          <p:nvSpPr>
            <p:cNvPr id="22" name="TextBox 22"/>
            <p:cNvSpPr txBox="1"/>
            <p:nvPr/>
          </p:nvSpPr>
          <p:spPr>
            <a:xfrm>
              <a:off x="3028810" y="3854145"/>
              <a:ext cx="3086381" cy="244470"/>
            </a:xfrm>
            <a:prstGeom prst="rect">
              <a:avLst/>
            </a:prstGeom>
          </p:spPr>
          <p:txBody>
            <a:bodyPr lIns="0" tIns="0" rIns="0" bIns="0" rtlCol="0" anchor="t">
              <a:spAutoFit/>
            </a:bodyPr>
            <a:lstStyle/>
            <a:p>
              <a:pPr algn="l">
                <a:lnSpc>
                  <a:spcPts val="1201"/>
                </a:lnSpc>
              </a:pPr>
              <a:r>
                <a:rPr lang="en-US" sz="667" spc="-6">
                  <a:solidFill>
                    <a:srgbClr val="7F7F7F"/>
                  </a:solidFill>
                  <a:latin typeface="IBM Plex Sans"/>
                  <a:ea typeface="IBM Plex Sans"/>
                  <a:cs typeface="IBM Plex Sans"/>
                  <a:sym typeface="IBM Plex Sans"/>
                </a:rPr>
                <a:t>as a Dell Technologies Partner Program Titanium Tier Partner</a:t>
              </a:r>
            </a:p>
          </p:txBody>
        </p:sp>
        <p:sp>
          <p:nvSpPr>
            <p:cNvPr id="23" name="TextBox 23"/>
            <p:cNvSpPr txBox="1"/>
            <p:nvPr/>
          </p:nvSpPr>
          <p:spPr>
            <a:xfrm>
              <a:off x="2689914" y="3003307"/>
              <a:ext cx="3719287" cy="447288"/>
            </a:xfrm>
            <a:prstGeom prst="rect">
              <a:avLst/>
            </a:prstGeom>
          </p:spPr>
          <p:txBody>
            <a:bodyPr lIns="0" tIns="0" rIns="0" bIns="0" rtlCol="0" anchor="t">
              <a:spAutoFit/>
            </a:bodyPr>
            <a:lstStyle/>
            <a:p>
              <a:pPr algn="ctr">
                <a:lnSpc>
                  <a:spcPts val="1514"/>
                </a:lnSpc>
              </a:pPr>
              <a:r>
                <a:rPr lang="en-US" sz="3028" b="1" spc="15">
                  <a:solidFill>
                    <a:srgbClr val="000000"/>
                  </a:solidFill>
                  <a:latin typeface="Open Sans Bold"/>
                  <a:ea typeface="Open Sans Bold"/>
                  <a:cs typeface="Open Sans Bold"/>
                  <a:sym typeface="Open Sans Bold"/>
                </a:rPr>
                <a:t>Digitec ICT Ltd</a:t>
              </a:r>
            </a:p>
            <a:p>
              <a:pPr algn="ctr">
                <a:lnSpc>
                  <a:spcPts val="2724"/>
                </a:lnSpc>
              </a:pPr>
              <a:r>
                <a:rPr lang="en-US" sz="1090" b="1" spc="5">
                  <a:solidFill>
                    <a:srgbClr val="000000"/>
                  </a:solidFill>
                  <a:latin typeface="Open Sans Bold"/>
                  <a:ea typeface="Open Sans Bold"/>
                  <a:cs typeface="Open Sans Bold"/>
                  <a:sym typeface="Open Sans Bold"/>
                </a:rPr>
                <a:t>PAPUA NEW GUINEA</a:t>
              </a:r>
            </a:p>
          </p:txBody>
        </p:sp>
      </p:grpSp>
      <p:sp>
        <p:nvSpPr>
          <p:cNvPr id="24" name="Freeform 24"/>
          <p:cNvSpPr/>
          <p:nvPr/>
        </p:nvSpPr>
        <p:spPr>
          <a:xfrm>
            <a:off x="7527917" y="4796755"/>
            <a:ext cx="6476165" cy="229623"/>
          </a:xfrm>
          <a:custGeom>
            <a:avLst/>
            <a:gdLst/>
            <a:ahLst/>
            <a:cxnLst/>
            <a:rect l="l" t="t" r="r" b="b"/>
            <a:pathLst>
              <a:path w="6476165" h="229623">
                <a:moveTo>
                  <a:pt x="0" y="0"/>
                </a:moveTo>
                <a:lnTo>
                  <a:pt x="6476165" y="0"/>
                </a:lnTo>
                <a:lnTo>
                  <a:pt x="6476165" y="229623"/>
                </a:lnTo>
                <a:lnTo>
                  <a:pt x="0" y="229623"/>
                </a:lnTo>
                <a:lnTo>
                  <a:pt x="0" y="0"/>
                </a:lnTo>
                <a:close/>
              </a:path>
            </a:pathLst>
          </a:custGeom>
          <a:blipFill>
            <a:blip r:embed="rId13">
              <a:extLst>
                <a:ext uri="{96DAC541-7B7A-43D3-8B79-37D633B846F1}">
                  <asvg:svgBlip xmlns:asvg="http://schemas.microsoft.com/office/drawing/2016/SVG/main" r:embed="rId14"/>
                </a:ext>
              </a:extLst>
            </a:blip>
            <a:stretch>
              <a:fillRect t="-1844" b="-1844"/>
            </a:stretch>
          </a:blipFill>
        </p:spPr>
        <p:txBody>
          <a:bodyPr/>
          <a:lstStyle/>
          <a:p>
            <a:endParaRPr lang="en-PG"/>
          </a:p>
        </p:txBody>
      </p:sp>
      <p:grpSp>
        <p:nvGrpSpPr>
          <p:cNvPr id="25" name="Group 25"/>
          <p:cNvGrpSpPr/>
          <p:nvPr/>
        </p:nvGrpSpPr>
        <p:grpSpPr>
          <a:xfrm>
            <a:off x="10404693" y="5541616"/>
            <a:ext cx="4304538" cy="4304538"/>
            <a:chOff x="0" y="0"/>
            <a:chExt cx="5739384" cy="5739384"/>
          </a:xfrm>
        </p:grpSpPr>
        <p:sp>
          <p:nvSpPr>
            <p:cNvPr id="26" name="Freeform 26"/>
            <p:cNvSpPr/>
            <p:nvPr/>
          </p:nvSpPr>
          <p:spPr>
            <a:xfrm>
              <a:off x="25400" y="25400"/>
              <a:ext cx="5688584" cy="5688584"/>
            </a:xfrm>
            <a:custGeom>
              <a:avLst/>
              <a:gdLst/>
              <a:ahLst/>
              <a:cxnLst/>
              <a:rect l="l" t="t" r="r" b="b"/>
              <a:pathLst>
                <a:path w="5688584" h="5688584">
                  <a:moveTo>
                    <a:pt x="0" y="0"/>
                  </a:moveTo>
                  <a:lnTo>
                    <a:pt x="5688584" y="0"/>
                  </a:lnTo>
                  <a:lnTo>
                    <a:pt x="5688584" y="5688584"/>
                  </a:lnTo>
                  <a:lnTo>
                    <a:pt x="0" y="5688584"/>
                  </a:lnTo>
                  <a:lnTo>
                    <a:pt x="0" y="0"/>
                  </a:lnTo>
                  <a:close/>
                </a:path>
              </a:pathLst>
            </a:custGeom>
            <a:blipFill>
              <a:blip r:embed="rId15"/>
              <a:stretch>
                <a:fillRect l="-446" t="-446" r="-446" b="-446"/>
              </a:stretch>
            </a:blipFill>
          </p:spPr>
          <p:txBody>
            <a:bodyPr/>
            <a:lstStyle/>
            <a:p>
              <a:endParaRPr lang="en-PG"/>
            </a:p>
          </p:txBody>
        </p:sp>
        <p:sp>
          <p:nvSpPr>
            <p:cNvPr id="27" name="Freeform 27"/>
            <p:cNvSpPr/>
            <p:nvPr/>
          </p:nvSpPr>
          <p:spPr>
            <a:xfrm>
              <a:off x="0" y="0"/>
              <a:ext cx="5739384" cy="5739384"/>
            </a:xfrm>
            <a:custGeom>
              <a:avLst/>
              <a:gdLst/>
              <a:ahLst/>
              <a:cxnLst/>
              <a:rect l="l" t="t" r="r" b="b"/>
              <a:pathLst>
                <a:path w="5739384" h="5739384">
                  <a:moveTo>
                    <a:pt x="25400" y="0"/>
                  </a:moveTo>
                  <a:lnTo>
                    <a:pt x="5713984" y="0"/>
                  </a:lnTo>
                  <a:cubicBezTo>
                    <a:pt x="5727954" y="0"/>
                    <a:pt x="5739384" y="11430"/>
                    <a:pt x="5739384" y="25400"/>
                  </a:cubicBezTo>
                  <a:lnTo>
                    <a:pt x="5739384" y="5713984"/>
                  </a:lnTo>
                  <a:cubicBezTo>
                    <a:pt x="5739384" y="5727954"/>
                    <a:pt x="5727954" y="5739384"/>
                    <a:pt x="5713984" y="5739384"/>
                  </a:cubicBezTo>
                  <a:lnTo>
                    <a:pt x="25400" y="5739384"/>
                  </a:lnTo>
                  <a:cubicBezTo>
                    <a:pt x="11430" y="5739384"/>
                    <a:pt x="0" y="5727954"/>
                    <a:pt x="0" y="5713984"/>
                  </a:cubicBezTo>
                  <a:lnTo>
                    <a:pt x="0" y="25400"/>
                  </a:lnTo>
                  <a:cubicBezTo>
                    <a:pt x="0" y="11430"/>
                    <a:pt x="11430" y="0"/>
                    <a:pt x="25400" y="0"/>
                  </a:cubicBezTo>
                  <a:moveTo>
                    <a:pt x="25400" y="50800"/>
                  </a:moveTo>
                  <a:lnTo>
                    <a:pt x="25400" y="25400"/>
                  </a:lnTo>
                  <a:lnTo>
                    <a:pt x="50800" y="25400"/>
                  </a:lnTo>
                  <a:lnTo>
                    <a:pt x="50800" y="5713984"/>
                  </a:lnTo>
                  <a:lnTo>
                    <a:pt x="25400" y="5713984"/>
                  </a:lnTo>
                  <a:lnTo>
                    <a:pt x="25400" y="5688584"/>
                  </a:lnTo>
                  <a:lnTo>
                    <a:pt x="5713984" y="5688584"/>
                  </a:lnTo>
                  <a:lnTo>
                    <a:pt x="5713984" y="5713984"/>
                  </a:lnTo>
                  <a:lnTo>
                    <a:pt x="5688584" y="5713984"/>
                  </a:lnTo>
                  <a:lnTo>
                    <a:pt x="5688584" y="25400"/>
                  </a:lnTo>
                  <a:lnTo>
                    <a:pt x="5713984" y="25400"/>
                  </a:lnTo>
                  <a:lnTo>
                    <a:pt x="5713984" y="50800"/>
                  </a:lnTo>
                  <a:lnTo>
                    <a:pt x="25400" y="50800"/>
                  </a:lnTo>
                  <a:close/>
                </a:path>
              </a:pathLst>
            </a:custGeom>
            <a:solidFill>
              <a:srgbClr val="000000"/>
            </a:solidFill>
          </p:spPr>
          <p:txBody>
            <a:bodyPr/>
            <a:lstStyle/>
            <a:p>
              <a:endParaRPr lang="en-PG"/>
            </a:p>
          </p:txBody>
        </p:sp>
      </p:grpSp>
      <p:sp>
        <p:nvSpPr>
          <p:cNvPr id="28" name="Freeform 28"/>
          <p:cNvSpPr/>
          <p:nvPr/>
        </p:nvSpPr>
        <p:spPr>
          <a:xfrm>
            <a:off x="0" y="-3629593"/>
            <a:ext cx="5834813" cy="13916593"/>
          </a:xfrm>
          <a:custGeom>
            <a:avLst/>
            <a:gdLst/>
            <a:ahLst/>
            <a:cxnLst/>
            <a:rect l="l" t="t" r="r" b="b"/>
            <a:pathLst>
              <a:path w="5834813" h="13916593">
                <a:moveTo>
                  <a:pt x="0" y="0"/>
                </a:moveTo>
                <a:lnTo>
                  <a:pt x="5834813" y="0"/>
                </a:lnTo>
                <a:lnTo>
                  <a:pt x="5834813" y="13916593"/>
                </a:lnTo>
                <a:lnTo>
                  <a:pt x="0" y="1391659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PG"/>
          </a:p>
        </p:txBody>
      </p:sp>
      <p:grpSp>
        <p:nvGrpSpPr>
          <p:cNvPr id="29" name="Group 29"/>
          <p:cNvGrpSpPr/>
          <p:nvPr/>
        </p:nvGrpSpPr>
        <p:grpSpPr>
          <a:xfrm>
            <a:off x="1973493" y="7693885"/>
            <a:ext cx="2136422" cy="2136422"/>
            <a:chOff x="0" y="0"/>
            <a:chExt cx="2848563" cy="2848563"/>
          </a:xfrm>
        </p:grpSpPr>
        <p:sp>
          <p:nvSpPr>
            <p:cNvPr id="30" name="Freeform 30"/>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PG"/>
            </a:p>
          </p:txBody>
        </p:sp>
        <p:grpSp>
          <p:nvGrpSpPr>
            <p:cNvPr id="31" name="Group 31"/>
            <p:cNvGrpSpPr/>
            <p:nvPr/>
          </p:nvGrpSpPr>
          <p:grpSpPr>
            <a:xfrm>
              <a:off x="483476" y="770426"/>
              <a:ext cx="1881611" cy="1307710"/>
              <a:chOff x="0" y="0"/>
              <a:chExt cx="2960309" cy="2057400"/>
            </a:xfrm>
          </p:grpSpPr>
          <p:sp>
            <p:nvSpPr>
              <p:cNvPr id="32" name="Freeform 32"/>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20"/>
                <a:stretch>
                  <a:fillRect l="-17" r="-15"/>
                </a:stretch>
              </a:blipFill>
            </p:spPr>
            <p:txBody>
              <a:bodyPr/>
              <a:lstStyle/>
              <a:p>
                <a:endParaRPr lang="en-PG"/>
              </a:p>
            </p:txBody>
          </p:sp>
        </p:grpSp>
      </p:grpSp>
      <p:grpSp>
        <p:nvGrpSpPr>
          <p:cNvPr id="33" name="Group 33"/>
          <p:cNvGrpSpPr/>
          <p:nvPr/>
        </p:nvGrpSpPr>
        <p:grpSpPr>
          <a:xfrm>
            <a:off x="16810717" y="9026677"/>
            <a:ext cx="897167" cy="2183545"/>
            <a:chOff x="0" y="0"/>
            <a:chExt cx="236291" cy="575090"/>
          </a:xfrm>
        </p:grpSpPr>
        <p:sp>
          <p:nvSpPr>
            <p:cNvPr id="34" name="Freeform 34"/>
            <p:cNvSpPr/>
            <p:nvPr/>
          </p:nvSpPr>
          <p:spPr>
            <a:xfrm>
              <a:off x="0" y="0"/>
              <a:ext cx="236291" cy="575090"/>
            </a:xfrm>
            <a:custGeom>
              <a:avLst/>
              <a:gdLst/>
              <a:ahLst/>
              <a:cxnLst/>
              <a:rect l="l" t="t" r="r" b="b"/>
              <a:pathLst>
                <a:path w="236291" h="575090">
                  <a:moveTo>
                    <a:pt x="118145" y="0"/>
                  </a:moveTo>
                  <a:lnTo>
                    <a:pt x="118145" y="0"/>
                  </a:lnTo>
                  <a:cubicBezTo>
                    <a:pt x="183395" y="0"/>
                    <a:pt x="236291" y="52895"/>
                    <a:pt x="236291" y="118145"/>
                  </a:cubicBezTo>
                  <a:lnTo>
                    <a:pt x="236291" y="456945"/>
                  </a:lnTo>
                  <a:cubicBezTo>
                    <a:pt x="236291" y="488279"/>
                    <a:pt x="223843" y="518330"/>
                    <a:pt x="201687" y="540486"/>
                  </a:cubicBezTo>
                  <a:cubicBezTo>
                    <a:pt x="179530" y="562643"/>
                    <a:pt x="149480" y="575090"/>
                    <a:pt x="118145" y="575090"/>
                  </a:cubicBezTo>
                  <a:lnTo>
                    <a:pt x="118145" y="575090"/>
                  </a:lnTo>
                  <a:cubicBezTo>
                    <a:pt x="86811" y="575090"/>
                    <a:pt x="56761" y="562643"/>
                    <a:pt x="34604" y="540486"/>
                  </a:cubicBezTo>
                  <a:cubicBezTo>
                    <a:pt x="12447" y="518330"/>
                    <a:pt x="0" y="488279"/>
                    <a:pt x="0" y="456945"/>
                  </a:cubicBezTo>
                  <a:lnTo>
                    <a:pt x="0" y="118145"/>
                  </a:lnTo>
                  <a:cubicBezTo>
                    <a:pt x="0" y="86811"/>
                    <a:pt x="12447" y="56761"/>
                    <a:pt x="34604" y="34604"/>
                  </a:cubicBezTo>
                  <a:cubicBezTo>
                    <a:pt x="56761" y="12447"/>
                    <a:pt x="86811" y="0"/>
                    <a:pt x="118145" y="0"/>
                  </a:cubicBezTo>
                  <a:close/>
                </a:path>
              </a:pathLst>
            </a:custGeom>
            <a:solidFill>
              <a:srgbClr val="004AAD"/>
            </a:solidFill>
          </p:spPr>
          <p:txBody>
            <a:bodyPr/>
            <a:lstStyle/>
            <a:p>
              <a:endParaRPr lang="en-PG"/>
            </a:p>
          </p:txBody>
        </p:sp>
        <p:sp>
          <p:nvSpPr>
            <p:cNvPr id="35" name="TextBox 35"/>
            <p:cNvSpPr txBox="1"/>
            <p:nvPr/>
          </p:nvSpPr>
          <p:spPr>
            <a:xfrm>
              <a:off x="0" y="-47625"/>
              <a:ext cx="236291" cy="622715"/>
            </a:xfrm>
            <a:prstGeom prst="rect">
              <a:avLst/>
            </a:prstGeom>
          </p:spPr>
          <p:txBody>
            <a:bodyPr lIns="50800" tIns="50800" rIns="50800" bIns="50800" rtlCol="0" anchor="ctr"/>
            <a:lstStyle/>
            <a:p>
              <a:pPr algn="ctr">
                <a:lnSpc>
                  <a:spcPts val="2659"/>
                </a:lnSpc>
              </a:pPr>
              <a:endParaRPr/>
            </a:p>
          </p:txBody>
        </p:sp>
      </p:grpSp>
      <p:sp>
        <p:nvSpPr>
          <p:cNvPr id="36" name="TextBox 36"/>
          <p:cNvSpPr txBox="1"/>
          <p:nvPr/>
        </p:nvSpPr>
        <p:spPr>
          <a:xfrm>
            <a:off x="413300" y="856340"/>
            <a:ext cx="5256809" cy="1544852"/>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RESELLER ACCREDITATIONS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8817125"/>
            <a:ext cx="2514600" cy="441175"/>
          </a:xfrm>
          <a:custGeom>
            <a:avLst/>
            <a:gdLst/>
            <a:ahLst/>
            <a:cxnLst/>
            <a:rect l="l" t="t" r="r" b="b"/>
            <a:pathLst>
              <a:path w="2514600" h="441175">
                <a:moveTo>
                  <a:pt x="0" y="0"/>
                </a:moveTo>
                <a:lnTo>
                  <a:pt x="2514600" y="0"/>
                </a:lnTo>
                <a:lnTo>
                  <a:pt x="2514600" y="441175"/>
                </a:lnTo>
                <a:lnTo>
                  <a:pt x="0" y="44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G"/>
          </a:p>
        </p:txBody>
      </p:sp>
      <p:grpSp>
        <p:nvGrpSpPr>
          <p:cNvPr id="3" name="Group 3"/>
          <p:cNvGrpSpPr/>
          <p:nvPr/>
        </p:nvGrpSpPr>
        <p:grpSpPr>
          <a:xfrm>
            <a:off x="-1767458" y="-438734"/>
            <a:ext cx="20719825" cy="11252784"/>
            <a:chOff x="0" y="0"/>
            <a:chExt cx="27626433" cy="15003712"/>
          </a:xfrm>
        </p:grpSpPr>
        <p:sp>
          <p:nvSpPr>
            <p:cNvPr id="4" name="Freeform 4"/>
            <p:cNvSpPr/>
            <p:nvPr/>
          </p:nvSpPr>
          <p:spPr>
            <a:xfrm>
              <a:off x="0" y="0"/>
              <a:ext cx="27626438" cy="15003653"/>
            </a:xfrm>
            <a:custGeom>
              <a:avLst/>
              <a:gdLst/>
              <a:ahLst/>
              <a:cxnLst/>
              <a:rect l="l" t="t" r="r" b="b"/>
              <a:pathLst>
                <a:path w="27626438" h="15003653">
                  <a:moveTo>
                    <a:pt x="0" y="0"/>
                  </a:moveTo>
                  <a:lnTo>
                    <a:pt x="27626438" y="0"/>
                  </a:lnTo>
                  <a:lnTo>
                    <a:pt x="27626438" y="15003653"/>
                  </a:lnTo>
                  <a:lnTo>
                    <a:pt x="0" y="15003653"/>
                  </a:lnTo>
                  <a:lnTo>
                    <a:pt x="0" y="0"/>
                  </a:lnTo>
                  <a:close/>
                </a:path>
              </a:pathLst>
            </a:custGeom>
            <a:blipFill>
              <a:blip r:embed="rId4"/>
              <a:stretch>
                <a:fillRect t="-7639" b="-7639"/>
              </a:stretch>
            </a:blipFill>
          </p:spPr>
          <p:txBody>
            <a:bodyPr/>
            <a:lstStyle/>
            <a:p>
              <a:endParaRPr lang="en-PG"/>
            </a:p>
          </p:txBody>
        </p:sp>
      </p:grpSp>
      <p:sp>
        <p:nvSpPr>
          <p:cNvPr id="5" name="Freeform 5"/>
          <p:cNvSpPr/>
          <p:nvPr/>
        </p:nvSpPr>
        <p:spPr>
          <a:xfrm>
            <a:off x="0" y="-3333542"/>
            <a:ext cx="5710688" cy="13620542"/>
          </a:xfrm>
          <a:custGeom>
            <a:avLst/>
            <a:gdLst/>
            <a:ahLst/>
            <a:cxnLst/>
            <a:rect l="l" t="t" r="r" b="b"/>
            <a:pathLst>
              <a:path w="5710688" h="13620542">
                <a:moveTo>
                  <a:pt x="0" y="0"/>
                </a:moveTo>
                <a:lnTo>
                  <a:pt x="5710688" y="0"/>
                </a:lnTo>
                <a:lnTo>
                  <a:pt x="5710688" y="13620542"/>
                </a:lnTo>
                <a:lnTo>
                  <a:pt x="0" y="136205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PG"/>
          </a:p>
        </p:txBody>
      </p:sp>
      <p:grpSp>
        <p:nvGrpSpPr>
          <p:cNvPr id="6" name="Group 6"/>
          <p:cNvGrpSpPr/>
          <p:nvPr/>
        </p:nvGrpSpPr>
        <p:grpSpPr>
          <a:xfrm>
            <a:off x="1787133" y="7748914"/>
            <a:ext cx="2136422" cy="2136422"/>
            <a:chOff x="0" y="0"/>
            <a:chExt cx="2848563" cy="2848563"/>
          </a:xfrm>
        </p:grpSpPr>
        <p:sp>
          <p:nvSpPr>
            <p:cNvPr id="7" name="Freeform 7"/>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PG"/>
            </a:p>
          </p:txBody>
        </p:sp>
        <p:grpSp>
          <p:nvGrpSpPr>
            <p:cNvPr id="8" name="Group 8"/>
            <p:cNvGrpSpPr/>
            <p:nvPr/>
          </p:nvGrpSpPr>
          <p:grpSpPr>
            <a:xfrm>
              <a:off x="483476" y="770426"/>
              <a:ext cx="1881611" cy="1307710"/>
              <a:chOff x="0" y="0"/>
              <a:chExt cx="2960309" cy="2057400"/>
            </a:xfrm>
          </p:grpSpPr>
          <p:sp>
            <p:nvSpPr>
              <p:cNvPr id="9" name="Freeform 9"/>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9"/>
                <a:stretch>
                  <a:fillRect l="-17" r="-15"/>
                </a:stretch>
              </a:blipFill>
            </p:spPr>
            <p:txBody>
              <a:bodyPr/>
              <a:lstStyle/>
              <a:p>
                <a:endParaRPr lang="en-PG"/>
              </a:p>
            </p:txBody>
          </p:sp>
        </p:grpSp>
      </p:grpSp>
      <p:sp>
        <p:nvSpPr>
          <p:cNvPr id="10" name="TextBox 10"/>
          <p:cNvSpPr txBox="1"/>
          <p:nvPr/>
        </p:nvSpPr>
        <p:spPr>
          <a:xfrm>
            <a:off x="225801" y="933450"/>
            <a:ext cx="5259086" cy="3106952"/>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DICT’S REGISTER OF CLOUD INFRASTRUCTURE VENDORS</a:t>
            </a:r>
          </a:p>
        </p:txBody>
      </p:sp>
      <p:grpSp>
        <p:nvGrpSpPr>
          <p:cNvPr id="11" name="Group 11"/>
          <p:cNvGrpSpPr/>
          <p:nvPr/>
        </p:nvGrpSpPr>
        <p:grpSpPr>
          <a:xfrm>
            <a:off x="8592454" y="515658"/>
            <a:ext cx="6730949" cy="9344000"/>
            <a:chOff x="0" y="0"/>
            <a:chExt cx="8974599" cy="12458667"/>
          </a:xfrm>
        </p:grpSpPr>
        <p:sp>
          <p:nvSpPr>
            <p:cNvPr id="12" name="Freeform 12"/>
            <p:cNvSpPr/>
            <p:nvPr/>
          </p:nvSpPr>
          <p:spPr>
            <a:xfrm>
              <a:off x="0" y="1221258"/>
              <a:ext cx="8974599" cy="11237409"/>
            </a:xfrm>
            <a:custGeom>
              <a:avLst/>
              <a:gdLst/>
              <a:ahLst/>
              <a:cxnLst/>
              <a:rect l="l" t="t" r="r" b="b"/>
              <a:pathLst>
                <a:path w="8974599" h="11237409">
                  <a:moveTo>
                    <a:pt x="0" y="0"/>
                  </a:moveTo>
                  <a:lnTo>
                    <a:pt x="8974599" y="0"/>
                  </a:lnTo>
                  <a:lnTo>
                    <a:pt x="8974599" y="11237409"/>
                  </a:lnTo>
                  <a:lnTo>
                    <a:pt x="0" y="1123740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G"/>
            </a:p>
          </p:txBody>
        </p:sp>
        <p:grpSp>
          <p:nvGrpSpPr>
            <p:cNvPr id="13" name="Group 13"/>
            <p:cNvGrpSpPr/>
            <p:nvPr/>
          </p:nvGrpSpPr>
          <p:grpSpPr>
            <a:xfrm>
              <a:off x="2775200" y="0"/>
              <a:ext cx="3084028" cy="3084028"/>
              <a:chOff x="0" y="0"/>
              <a:chExt cx="3084028" cy="3084028"/>
            </a:xfrm>
          </p:grpSpPr>
          <p:sp>
            <p:nvSpPr>
              <p:cNvPr id="14" name="Freeform 14"/>
              <p:cNvSpPr/>
              <p:nvPr/>
            </p:nvSpPr>
            <p:spPr>
              <a:xfrm>
                <a:off x="0" y="0"/>
                <a:ext cx="3084068" cy="3084068"/>
              </a:xfrm>
              <a:custGeom>
                <a:avLst/>
                <a:gdLst/>
                <a:ahLst/>
                <a:cxnLst/>
                <a:rect l="l" t="t" r="r" b="b"/>
                <a:pathLst>
                  <a:path w="3084068" h="3084068">
                    <a:moveTo>
                      <a:pt x="1542034" y="0"/>
                    </a:moveTo>
                    <a:cubicBezTo>
                      <a:pt x="690372" y="0"/>
                      <a:pt x="0" y="690372"/>
                      <a:pt x="0" y="1542034"/>
                    </a:cubicBezTo>
                    <a:cubicBezTo>
                      <a:pt x="0" y="2393696"/>
                      <a:pt x="690372" y="3084068"/>
                      <a:pt x="1542034" y="3084068"/>
                    </a:cubicBezTo>
                    <a:cubicBezTo>
                      <a:pt x="2393696" y="3084068"/>
                      <a:pt x="3084068" y="2393696"/>
                      <a:pt x="3084068" y="1542034"/>
                    </a:cubicBezTo>
                    <a:cubicBezTo>
                      <a:pt x="3084068" y="690372"/>
                      <a:pt x="2393696" y="0"/>
                      <a:pt x="1542034" y="0"/>
                    </a:cubicBezTo>
                    <a:close/>
                  </a:path>
                </a:pathLst>
              </a:custGeom>
              <a:blipFill>
                <a:blip r:embed="rId12"/>
                <a:stretch>
                  <a:fillRect r="1" b="1"/>
                </a:stretch>
              </a:blipFill>
            </p:spPr>
            <p:txBody>
              <a:bodyPr/>
              <a:lstStyle/>
              <a:p>
                <a:endParaRPr lang="en-PG"/>
              </a:p>
            </p:txBody>
          </p:sp>
        </p:grpSp>
        <p:sp>
          <p:nvSpPr>
            <p:cNvPr id="15" name="Freeform 15"/>
            <p:cNvSpPr/>
            <p:nvPr/>
          </p:nvSpPr>
          <p:spPr>
            <a:xfrm>
              <a:off x="192679" y="7617382"/>
              <a:ext cx="8589243" cy="4332052"/>
            </a:xfrm>
            <a:custGeom>
              <a:avLst/>
              <a:gdLst/>
              <a:ahLst/>
              <a:cxnLst/>
              <a:rect l="l" t="t" r="r" b="b"/>
              <a:pathLst>
                <a:path w="8589243" h="4332052">
                  <a:moveTo>
                    <a:pt x="0" y="0"/>
                  </a:moveTo>
                  <a:lnTo>
                    <a:pt x="8589243" y="0"/>
                  </a:lnTo>
                  <a:lnTo>
                    <a:pt x="8589243" y="4332051"/>
                  </a:lnTo>
                  <a:lnTo>
                    <a:pt x="0" y="433205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PG"/>
            </a:p>
          </p:txBody>
        </p:sp>
        <p:grpSp>
          <p:nvGrpSpPr>
            <p:cNvPr id="16" name="Group 16"/>
            <p:cNvGrpSpPr/>
            <p:nvPr/>
          </p:nvGrpSpPr>
          <p:grpSpPr>
            <a:xfrm>
              <a:off x="594587" y="2979819"/>
              <a:ext cx="2683157" cy="2180597"/>
              <a:chOff x="0" y="0"/>
              <a:chExt cx="2683157" cy="2180597"/>
            </a:xfrm>
          </p:grpSpPr>
          <p:sp>
            <p:nvSpPr>
              <p:cNvPr id="17" name="Freeform 17"/>
              <p:cNvSpPr/>
              <p:nvPr/>
            </p:nvSpPr>
            <p:spPr>
              <a:xfrm>
                <a:off x="0" y="0"/>
                <a:ext cx="2683129" cy="2180590"/>
              </a:xfrm>
              <a:custGeom>
                <a:avLst/>
                <a:gdLst/>
                <a:ahLst/>
                <a:cxnLst/>
                <a:rect l="l" t="t" r="r" b="b"/>
                <a:pathLst>
                  <a:path w="2683129" h="2180590">
                    <a:moveTo>
                      <a:pt x="0" y="0"/>
                    </a:moveTo>
                    <a:lnTo>
                      <a:pt x="2683129" y="0"/>
                    </a:lnTo>
                    <a:lnTo>
                      <a:pt x="2683129" y="2180590"/>
                    </a:lnTo>
                    <a:lnTo>
                      <a:pt x="0" y="2180590"/>
                    </a:lnTo>
                    <a:lnTo>
                      <a:pt x="0" y="0"/>
                    </a:lnTo>
                    <a:close/>
                  </a:path>
                </a:pathLst>
              </a:custGeom>
              <a:blipFill>
                <a:blip r:embed="rId15"/>
                <a:stretch>
                  <a:fillRect t="-130" r="-1" b="-130"/>
                </a:stretch>
              </a:blipFill>
            </p:spPr>
            <p:txBody>
              <a:bodyPr/>
              <a:lstStyle/>
              <a:p>
                <a:endParaRPr lang="en-PG"/>
              </a:p>
            </p:txBody>
          </p:sp>
        </p:grpSp>
        <p:grpSp>
          <p:nvGrpSpPr>
            <p:cNvPr id="18" name="Group 18"/>
            <p:cNvGrpSpPr/>
            <p:nvPr/>
          </p:nvGrpSpPr>
          <p:grpSpPr>
            <a:xfrm>
              <a:off x="5785183" y="2681801"/>
              <a:ext cx="2183992" cy="2776632"/>
              <a:chOff x="0" y="0"/>
              <a:chExt cx="2183992" cy="2776632"/>
            </a:xfrm>
          </p:grpSpPr>
          <p:sp>
            <p:nvSpPr>
              <p:cNvPr id="19" name="Freeform 19"/>
              <p:cNvSpPr/>
              <p:nvPr/>
            </p:nvSpPr>
            <p:spPr>
              <a:xfrm>
                <a:off x="0" y="0"/>
                <a:ext cx="2184019" cy="2776601"/>
              </a:xfrm>
              <a:custGeom>
                <a:avLst/>
                <a:gdLst/>
                <a:ahLst/>
                <a:cxnLst/>
                <a:rect l="l" t="t" r="r" b="b"/>
                <a:pathLst>
                  <a:path w="2184019" h="2776601">
                    <a:moveTo>
                      <a:pt x="0" y="0"/>
                    </a:moveTo>
                    <a:lnTo>
                      <a:pt x="2184019" y="0"/>
                    </a:lnTo>
                    <a:lnTo>
                      <a:pt x="2184019" y="2776601"/>
                    </a:lnTo>
                    <a:lnTo>
                      <a:pt x="0" y="2776601"/>
                    </a:lnTo>
                    <a:lnTo>
                      <a:pt x="0" y="0"/>
                    </a:lnTo>
                    <a:close/>
                  </a:path>
                </a:pathLst>
              </a:custGeom>
              <a:blipFill>
                <a:blip r:embed="rId16"/>
                <a:stretch>
                  <a:fillRect r="1" b="-1"/>
                </a:stretch>
              </a:blipFill>
            </p:spPr>
            <p:txBody>
              <a:bodyPr/>
              <a:lstStyle/>
              <a:p>
                <a:endParaRPr lang="en-PG"/>
              </a:p>
            </p:txBody>
          </p:sp>
        </p:grpSp>
        <p:sp>
          <p:nvSpPr>
            <p:cNvPr id="20" name="TextBox 20"/>
            <p:cNvSpPr txBox="1"/>
            <p:nvPr/>
          </p:nvSpPr>
          <p:spPr>
            <a:xfrm>
              <a:off x="1342866" y="5347310"/>
              <a:ext cx="5076580" cy="840952"/>
            </a:xfrm>
            <a:prstGeom prst="rect">
              <a:avLst/>
            </a:prstGeom>
          </p:spPr>
          <p:txBody>
            <a:bodyPr lIns="0" tIns="0" rIns="0" bIns="0" rtlCol="0" anchor="t">
              <a:spAutoFit/>
            </a:bodyPr>
            <a:lstStyle/>
            <a:p>
              <a:pPr algn="ctr">
                <a:lnSpc>
                  <a:spcPts val="2379"/>
                </a:lnSpc>
              </a:pPr>
              <a:r>
                <a:rPr lang="en-US" sz="1700">
                  <a:solidFill>
                    <a:srgbClr val="000000"/>
                  </a:solidFill>
                  <a:latin typeface="Archivo Black"/>
                  <a:ea typeface="Archivo Black"/>
                  <a:cs typeface="Archivo Black"/>
                  <a:sym typeface="Archivo Black"/>
                </a:rPr>
                <a:t>DICT’s Register of Cloud Infrastructure Vendors</a:t>
              </a:r>
            </a:p>
          </p:txBody>
        </p:sp>
        <p:grpSp>
          <p:nvGrpSpPr>
            <p:cNvPr id="21" name="Group 21"/>
            <p:cNvGrpSpPr/>
            <p:nvPr/>
          </p:nvGrpSpPr>
          <p:grpSpPr>
            <a:xfrm>
              <a:off x="2864411" y="9979164"/>
              <a:ext cx="2834940" cy="1970269"/>
              <a:chOff x="0" y="0"/>
              <a:chExt cx="2834940" cy="1970269"/>
            </a:xfrm>
          </p:grpSpPr>
          <p:sp>
            <p:nvSpPr>
              <p:cNvPr id="22" name="Freeform 22"/>
              <p:cNvSpPr/>
              <p:nvPr/>
            </p:nvSpPr>
            <p:spPr>
              <a:xfrm>
                <a:off x="0" y="0"/>
                <a:ext cx="2834894" cy="1970278"/>
              </a:xfrm>
              <a:custGeom>
                <a:avLst/>
                <a:gdLst/>
                <a:ahLst/>
                <a:cxnLst/>
                <a:rect l="l" t="t" r="r" b="b"/>
                <a:pathLst>
                  <a:path w="2834894" h="1970278">
                    <a:moveTo>
                      <a:pt x="0" y="0"/>
                    </a:moveTo>
                    <a:lnTo>
                      <a:pt x="2834894" y="0"/>
                    </a:lnTo>
                    <a:lnTo>
                      <a:pt x="2834894" y="1970278"/>
                    </a:lnTo>
                    <a:lnTo>
                      <a:pt x="0" y="1970278"/>
                    </a:lnTo>
                    <a:lnTo>
                      <a:pt x="0" y="0"/>
                    </a:lnTo>
                    <a:close/>
                  </a:path>
                </a:pathLst>
              </a:custGeom>
              <a:blipFill>
                <a:blip r:embed="rId17"/>
                <a:stretch>
                  <a:fillRect t="-22" r="-1" b="-22"/>
                </a:stretch>
              </a:blipFill>
            </p:spPr>
            <p:txBody>
              <a:bodyPr/>
              <a:lstStyle/>
              <a:p>
                <a:endParaRPr lang="en-PG"/>
              </a:p>
            </p:txBody>
          </p:sp>
        </p:grpSp>
        <p:sp>
          <p:nvSpPr>
            <p:cNvPr id="23" name="TextBox 23"/>
            <p:cNvSpPr txBox="1"/>
            <p:nvPr/>
          </p:nvSpPr>
          <p:spPr>
            <a:xfrm>
              <a:off x="1342866" y="8851874"/>
              <a:ext cx="5948699" cy="1074366"/>
            </a:xfrm>
            <a:prstGeom prst="rect">
              <a:avLst/>
            </a:prstGeom>
          </p:spPr>
          <p:txBody>
            <a:bodyPr lIns="0" tIns="0" rIns="0" bIns="0" rtlCol="0" anchor="t">
              <a:spAutoFit/>
            </a:bodyPr>
            <a:lstStyle/>
            <a:p>
              <a:pPr algn="ctr">
                <a:lnSpc>
                  <a:spcPts val="5962"/>
                </a:lnSpc>
              </a:pPr>
              <a:r>
                <a:rPr lang="en-US" sz="4258">
                  <a:solidFill>
                    <a:srgbClr val="000000"/>
                  </a:solidFill>
                  <a:latin typeface="Archivo Black"/>
                  <a:ea typeface="Archivo Black"/>
                  <a:cs typeface="Archivo Black"/>
                  <a:sym typeface="Archivo Black"/>
                </a:rPr>
                <a:t>Digitec ICT</a:t>
              </a:r>
            </a:p>
          </p:txBody>
        </p:sp>
        <p:sp>
          <p:nvSpPr>
            <p:cNvPr id="24" name="TextBox 24"/>
            <p:cNvSpPr txBox="1"/>
            <p:nvPr/>
          </p:nvSpPr>
          <p:spPr>
            <a:xfrm>
              <a:off x="270042" y="6248305"/>
              <a:ext cx="8434517" cy="1654744"/>
            </a:xfrm>
            <a:prstGeom prst="rect">
              <a:avLst/>
            </a:prstGeom>
          </p:spPr>
          <p:txBody>
            <a:bodyPr lIns="0" tIns="0" rIns="0" bIns="0" rtlCol="0" anchor="t">
              <a:spAutoFit/>
            </a:bodyPr>
            <a:lstStyle/>
            <a:p>
              <a:pPr algn="l">
                <a:lnSpc>
                  <a:spcPts val="1420"/>
                </a:lnSpc>
              </a:pPr>
              <a:r>
                <a:rPr lang="en-US" sz="1014">
                  <a:solidFill>
                    <a:srgbClr val="000000"/>
                  </a:solidFill>
                  <a:latin typeface="Poppins"/>
                  <a:ea typeface="Poppins"/>
                  <a:cs typeface="Poppins"/>
                  <a:sym typeface="Poppins"/>
                </a:rPr>
                <a:t>Consistent with section 25(9) of the Digital Government Act 2022, and NEC Decision No. 40/2024, the Departmental Head for the Department of Information and communications Technology Mr. Steven Matainaho announces the establishment of the register of Cloud Infrastructure Vendors.</a:t>
              </a:r>
            </a:p>
            <a:p>
              <a:pPr algn="l">
                <a:lnSpc>
                  <a:spcPts val="1420"/>
                </a:lnSpc>
              </a:pPr>
              <a:endParaRPr lang="en-US" sz="1014">
                <a:solidFill>
                  <a:srgbClr val="000000"/>
                </a:solidFill>
                <a:latin typeface="Poppins"/>
                <a:ea typeface="Poppins"/>
                <a:cs typeface="Poppins"/>
                <a:sym typeface="Poppins"/>
              </a:endParaRPr>
            </a:p>
            <a:p>
              <a:pPr algn="l">
                <a:lnSpc>
                  <a:spcPts val="1420"/>
                </a:lnSpc>
              </a:pPr>
              <a:r>
                <a:rPr lang="en-US" sz="1014">
                  <a:solidFill>
                    <a:srgbClr val="000000"/>
                  </a:solidFill>
                  <a:latin typeface="Poppins"/>
                  <a:ea typeface="Poppins"/>
                  <a:cs typeface="Poppins"/>
                  <a:sym typeface="Poppins"/>
                </a:rPr>
                <a:t>The list of Cloud Infrastructure Vendors approved by the National Executive Council (NEC) on 1 March 2024 are:</a:t>
              </a:r>
            </a:p>
            <a:p>
              <a:pPr algn="l">
                <a:lnSpc>
                  <a:spcPts val="1420"/>
                </a:lnSpc>
              </a:pPr>
              <a:endParaRPr lang="en-US" sz="1014">
                <a:solidFill>
                  <a:srgbClr val="000000"/>
                </a:solidFill>
                <a:latin typeface="Poppins"/>
                <a:ea typeface="Poppins"/>
                <a:cs typeface="Poppins"/>
                <a:sym typeface="Poppin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8817125"/>
            <a:ext cx="2514600" cy="441175"/>
          </a:xfrm>
          <a:custGeom>
            <a:avLst/>
            <a:gdLst/>
            <a:ahLst/>
            <a:cxnLst/>
            <a:rect l="l" t="t" r="r" b="b"/>
            <a:pathLst>
              <a:path w="2514600" h="441175">
                <a:moveTo>
                  <a:pt x="0" y="0"/>
                </a:moveTo>
                <a:lnTo>
                  <a:pt x="2514600" y="0"/>
                </a:lnTo>
                <a:lnTo>
                  <a:pt x="2514600" y="441175"/>
                </a:lnTo>
                <a:lnTo>
                  <a:pt x="0" y="44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G"/>
          </a:p>
        </p:txBody>
      </p:sp>
      <p:grpSp>
        <p:nvGrpSpPr>
          <p:cNvPr id="3" name="Group 3"/>
          <p:cNvGrpSpPr/>
          <p:nvPr/>
        </p:nvGrpSpPr>
        <p:grpSpPr>
          <a:xfrm>
            <a:off x="4388848" y="-438734"/>
            <a:ext cx="14563519" cy="11252784"/>
            <a:chOff x="0" y="0"/>
            <a:chExt cx="19418025" cy="15003712"/>
          </a:xfrm>
        </p:grpSpPr>
        <p:sp>
          <p:nvSpPr>
            <p:cNvPr id="4" name="Freeform 4"/>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4"/>
              <a:stretch>
                <a:fillRect l="-11707" r="-11707"/>
              </a:stretch>
            </a:blipFill>
          </p:spPr>
          <p:txBody>
            <a:bodyPr/>
            <a:lstStyle/>
            <a:p>
              <a:endParaRPr lang="en-PG"/>
            </a:p>
          </p:txBody>
        </p:sp>
      </p:grpSp>
      <p:grpSp>
        <p:nvGrpSpPr>
          <p:cNvPr id="5" name="Group 5"/>
          <p:cNvGrpSpPr/>
          <p:nvPr/>
        </p:nvGrpSpPr>
        <p:grpSpPr>
          <a:xfrm>
            <a:off x="7140413" y="619297"/>
            <a:ext cx="9374474" cy="9048406"/>
            <a:chOff x="0" y="0"/>
            <a:chExt cx="12499299" cy="12064541"/>
          </a:xfrm>
        </p:grpSpPr>
        <p:sp>
          <p:nvSpPr>
            <p:cNvPr id="6" name="Freeform 6"/>
            <p:cNvSpPr/>
            <p:nvPr/>
          </p:nvSpPr>
          <p:spPr>
            <a:xfrm>
              <a:off x="0" y="0"/>
              <a:ext cx="12499340" cy="12064492"/>
            </a:xfrm>
            <a:custGeom>
              <a:avLst/>
              <a:gdLst/>
              <a:ahLst/>
              <a:cxnLst/>
              <a:rect l="l" t="t" r="r" b="b"/>
              <a:pathLst>
                <a:path w="12499340" h="12064492">
                  <a:moveTo>
                    <a:pt x="0" y="0"/>
                  </a:moveTo>
                  <a:lnTo>
                    <a:pt x="12499340" y="0"/>
                  </a:lnTo>
                  <a:lnTo>
                    <a:pt x="12499340" y="12064492"/>
                  </a:lnTo>
                  <a:lnTo>
                    <a:pt x="0" y="12064492"/>
                  </a:lnTo>
                  <a:lnTo>
                    <a:pt x="0" y="0"/>
                  </a:lnTo>
                  <a:close/>
                </a:path>
              </a:pathLst>
            </a:custGeom>
            <a:blipFill>
              <a:blip r:embed="rId5"/>
              <a:stretch>
                <a:fillRect/>
              </a:stretch>
            </a:blipFill>
          </p:spPr>
          <p:txBody>
            <a:bodyPr/>
            <a:lstStyle/>
            <a:p>
              <a:endParaRPr lang="en-PG"/>
            </a:p>
          </p:txBody>
        </p:sp>
      </p:grpSp>
      <p:sp>
        <p:nvSpPr>
          <p:cNvPr id="7" name="Freeform 7"/>
          <p:cNvSpPr/>
          <p:nvPr/>
        </p:nvSpPr>
        <p:spPr>
          <a:xfrm>
            <a:off x="0" y="-1805393"/>
            <a:ext cx="5069980" cy="12092393"/>
          </a:xfrm>
          <a:custGeom>
            <a:avLst/>
            <a:gdLst/>
            <a:ahLst/>
            <a:cxnLst/>
            <a:rect l="l" t="t" r="r" b="b"/>
            <a:pathLst>
              <a:path w="5069980" h="12092393">
                <a:moveTo>
                  <a:pt x="0" y="0"/>
                </a:moveTo>
                <a:lnTo>
                  <a:pt x="5069980" y="0"/>
                </a:lnTo>
                <a:lnTo>
                  <a:pt x="5069980" y="12092393"/>
                </a:lnTo>
                <a:lnTo>
                  <a:pt x="0" y="120923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sp>
        <p:nvSpPr>
          <p:cNvPr id="8" name="Freeform 8"/>
          <p:cNvSpPr/>
          <p:nvPr/>
        </p:nvSpPr>
        <p:spPr>
          <a:xfrm>
            <a:off x="0" y="-3333542"/>
            <a:ext cx="5710688" cy="13620542"/>
          </a:xfrm>
          <a:custGeom>
            <a:avLst/>
            <a:gdLst/>
            <a:ahLst/>
            <a:cxnLst/>
            <a:rect l="l" t="t" r="r" b="b"/>
            <a:pathLst>
              <a:path w="5710688" h="13620542">
                <a:moveTo>
                  <a:pt x="0" y="0"/>
                </a:moveTo>
                <a:lnTo>
                  <a:pt x="5710688" y="0"/>
                </a:lnTo>
                <a:lnTo>
                  <a:pt x="5710688" y="13620542"/>
                </a:lnTo>
                <a:lnTo>
                  <a:pt x="0" y="136205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grpSp>
        <p:nvGrpSpPr>
          <p:cNvPr id="9" name="Group 9"/>
          <p:cNvGrpSpPr/>
          <p:nvPr/>
        </p:nvGrpSpPr>
        <p:grpSpPr>
          <a:xfrm>
            <a:off x="1787133" y="7748914"/>
            <a:ext cx="2136422" cy="2136422"/>
            <a:chOff x="0" y="0"/>
            <a:chExt cx="2848563" cy="2848563"/>
          </a:xfrm>
        </p:grpSpPr>
        <p:sp>
          <p:nvSpPr>
            <p:cNvPr id="10" name="Freeform 10"/>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G"/>
            </a:p>
          </p:txBody>
        </p:sp>
        <p:grpSp>
          <p:nvGrpSpPr>
            <p:cNvPr id="11" name="Group 11"/>
            <p:cNvGrpSpPr/>
            <p:nvPr/>
          </p:nvGrpSpPr>
          <p:grpSpPr>
            <a:xfrm>
              <a:off x="483476" y="770426"/>
              <a:ext cx="1881611" cy="1307710"/>
              <a:chOff x="0" y="0"/>
              <a:chExt cx="2960309" cy="2057400"/>
            </a:xfrm>
          </p:grpSpPr>
          <p:sp>
            <p:nvSpPr>
              <p:cNvPr id="12" name="Freeform 12"/>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10"/>
                <a:stretch>
                  <a:fillRect l="-17" r="-15"/>
                </a:stretch>
              </a:blipFill>
            </p:spPr>
            <p:txBody>
              <a:bodyPr/>
              <a:lstStyle/>
              <a:p>
                <a:endParaRPr lang="en-PG"/>
              </a:p>
            </p:txBody>
          </p:sp>
        </p:grpSp>
      </p:grpSp>
      <p:sp>
        <p:nvSpPr>
          <p:cNvPr id="13" name="TextBox 13"/>
          <p:cNvSpPr txBox="1"/>
          <p:nvPr/>
        </p:nvSpPr>
        <p:spPr>
          <a:xfrm>
            <a:off x="697287" y="933450"/>
            <a:ext cx="4316114" cy="2325902"/>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DIGITEC DATA CENTER SERVICES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8817125"/>
            <a:ext cx="2514600" cy="441175"/>
          </a:xfrm>
          <a:custGeom>
            <a:avLst/>
            <a:gdLst/>
            <a:ahLst/>
            <a:cxnLst/>
            <a:rect l="l" t="t" r="r" b="b"/>
            <a:pathLst>
              <a:path w="2514600" h="441175">
                <a:moveTo>
                  <a:pt x="0" y="0"/>
                </a:moveTo>
                <a:lnTo>
                  <a:pt x="2514600" y="0"/>
                </a:lnTo>
                <a:lnTo>
                  <a:pt x="2514600" y="441175"/>
                </a:lnTo>
                <a:lnTo>
                  <a:pt x="0" y="44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G"/>
          </a:p>
        </p:txBody>
      </p:sp>
      <p:grpSp>
        <p:nvGrpSpPr>
          <p:cNvPr id="3" name="Group 3"/>
          <p:cNvGrpSpPr/>
          <p:nvPr/>
        </p:nvGrpSpPr>
        <p:grpSpPr>
          <a:xfrm>
            <a:off x="4388848" y="-438734"/>
            <a:ext cx="14563519" cy="11252784"/>
            <a:chOff x="0" y="0"/>
            <a:chExt cx="19418025" cy="15003712"/>
          </a:xfrm>
        </p:grpSpPr>
        <p:sp>
          <p:nvSpPr>
            <p:cNvPr id="4" name="Freeform 4"/>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4"/>
              <a:stretch>
                <a:fillRect l="-11707" r="-11707"/>
              </a:stretch>
            </a:blipFill>
          </p:spPr>
          <p:txBody>
            <a:bodyPr/>
            <a:lstStyle/>
            <a:p>
              <a:endParaRPr lang="en-PG"/>
            </a:p>
          </p:txBody>
        </p:sp>
      </p:grpSp>
      <p:grpSp>
        <p:nvGrpSpPr>
          <p:cNvPr id="5" name="Group 5"/>
          <p:cNvGrpSpPr/>
          <p:nvPr/>
        </p:nvGrpSpPr>
        <p:grpSpPr>
          <a:xfrm>
            <a:off x="6275944" y="951590"/>
            <a:ext cx="3699098" cy="4779066"/>
            <a:chOff x="0" y="0"/>
            <a:chExt cx="5645144" cy="7293268"/>
          </a:xfrm>
        </p:grpSpPr>
        <p:sp>
          <p:nvSpPr>
            <p:cNvPr id="6" name="Freeform 6"/>
            <p:cNvSpPr/>
            <p:nvPr/>
          </p:nvSpPr>
          <p:spPr>
            <a:xfrm>
              <a:off x="0" y="0"/>
              <a:ext cx="5645150" cy="7293356"/>
            </a:xfrm>
            <a:custGeom>
              <a:avLst/>
              <a:gdLst/>
              <a:ahLst/>
              <a:cxnLst/>
              <a:rect l="l" t="t" r="r" b="b"/>
              <a:pathLst>
                <a:path w="5645150" h="7293356">
                  <a:moveTo>
                    <a:pt x="0" y="6923786"/>
                  </a:moveTo>
                  <a:lnTo>
                    <a:pt x="0" y="369570"/>
                  </a:lnTo>
                  <a:cubicBezTo>
                    <a:pt x="0" y="165354"/>
                    <a:pt x="191897" y="0"/>
                    <a:pt x="429006" y="0"/>
                  </a:cubicBezTo>
                  <a:lnTo>
                    <a:pt x="5216144" y="0"/>
                  </a:lnTo>
                  <a:cubicBezTo>
                    <a:pt x="5453253" y="0"/>
                    <a:pt x="5645150" y="166243"/>
                    <a:pt x="5645150" y="369570"/>
                  </a:cubicBezTo>
                  <a:lnTo>
                    <a:pt x="5645150" y="6923786"/>
                  </a:lnTo>
                  <a:cubicBezTo>
                    <a:pt x="5645150" y="7128002"/>
                    <a:pt x="5453253" y="7293356"/>
                    <a:pt x="5216144" y="7293356"/>
                  </a:cubicBezTo>
                  <a:lnTo>
                    <a:pt x="429006" y="7293356"/>
                  </a:lnTo>
                  <a:cubicBezTo>
                    <a:pt x="193040" y="7293229"/>
                    <a:pt x="0" y="7128002"/>
                    <a:pt x="0" y="6923786"/>
                  </a:cubicBezTo>
                  <a:close/>
                </a:path>
              </a:pathLst>
            </a:custGeom>
            <a:blipFill>
              <a:blip r:embed="rId5"/>
              <a:stretch>
                <a:fillRect t="-1601" b="-1600"/>
              </a:stretch>
            </a:blipFill>
            <a:ln w="38100" cap="sq">
              <a:solidFill>
                <a:srgbClr val="000000"/>
              </a:solidFill>
              <a:prstDash val="solid"/>
              <a:miter/>
            </a:ln>
          </p:spPr>
          <p:txBody>
            <a:bodyPr/>
            <a:lstStyle/>
            <a:p>
              <a:endParaRPr lang="en-PG"/>
            </a:p>
          </p:txBody>
        </p:sp>
      </p:grpSp>
      <p:sp>
        <p:nvSpPr>
          <p:cNvPr id="7" name="Freeform 7"/>
          <p:cNvSpPr/>
          <p:nvPr/>
        </p:nvSpPr>
        <p:spPr>
          <a:xfrm>
            <a:off x="0" y="-3333542"/>
            <a:ext cx="5710688" cy="13620542"/>
          </a:xfrm>
          <a:custGeom>
            <a:avLst/>
            <a:gdLst/>
            <a:ahLst/>
            <a:cxnLst/>
            <a:rect l="l" t="t" r="r" b="b"/>
            <a:pathLst>
              <a:path w="5710688" h="13620542">
                <a:moveTo>
                  <a:pt x="0" y="0"/>
                </a:moveTo>
                <a:lnTo>
                  <a:pt x="5710688" y="0"/>
                </a:lnTo>
                <a:lnTo>
                  <a:pt x="5710688" y="13620542"/>
                </a:lnTo>
                <a:lnTo>
                  <a:pt x="0" y="136205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grpSp>
        <p:nvGrpSpPr>
          <p:cNvPr id="8" name="Group 8"/>
          <p:cNvGrpSpPr/>
          <p:nvPr/>
        </p:nvGrpSpPr>
        <p:grpSpPr>
          <a:xfrm>
            <a:off x="1787133" y="7748914"/>
            <a:ext cx="2136422" cy="2136422"/>
            <a:chOff x="0" y="0"/>
            <a:chExt cx="2848563" cy="2848563"/>
          </a:xfrm>
        </p:grpSpPr>
        <p:sp>
          <p:nvSpPr>
            <p:cNvPr id="9" name="Freeform 9"/>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G"/>
            </a:p>
          </p:txBody>
        </p:sp>
        <p:grpSp>
          <p:nvGrpSpPr>
            <p:cNvPr id="10" name="Group 10"/>
            <p:cNvGrpSpPr/>
            <p:nvPr/>
          </p:nvGrpSpPr>
          <p:grpSpPr>
            <a:xfrm>
              <a:off x="483476" y="770426"/>
              <a:ext cx="1881611" cy="1307710"/>
              <a:chOff x="0" y="0"/>
              <a:chExt cx="2960309" cy="2057400"/>
            </a:xfrm>
          </p:grpSpPr>
          <p:sp>
            <p:nvSpPr>
              <p:cNvPr id="11" name="Freeform 11"/>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10"/>
                <a:stretch>
                  <a:fillRect l="-17" r="-15"/>
                </a:stretch>
              </a:blipFill>
            </p:spPr>
            <p:txBody>
              <a:bodyPr/>
              <a:lstStyle/>
              <a:p>
                <a:endParaRPr lang="en-PG"/>
              </a:p>
            </p:txBody>
          </p:sp>
        </p:grpSp>
      </p:grpSp>
      <p:sp>
        <p:nvSpPr>
          <p:cNvPr id="12" name="TextBox 12"/>
          <p:cNvSpPr txBox="1"/>
          <p:nvPr/>
        </p:nvSpPr>
        <p:spPr>
          <a:xfrm>
            <a:off x="407299" y="856340"/>
            <a:ext cx="4896090" cy="1544953"/>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ISO CERTIFICATIONS</a:t>
            </a:r>
          </a:p>
        </p:txBody>
      </p:sp>
      <p:grpSp>
        <p:nvGrpSpPr>
          <p:cNvPr id="13" name="Group 13"/>
          <p:cNvGrpSpPr/>
          <p:nvPr/>
        </p:nvGrpSpPr>
        <p:grpSpPr>
          <a:xfrm>
            <a:off x="10464305" y="4394226"/>
            <a:ext cx="3699098" cy="4779066"/>
            <a:chOff x="0" y="0"/>
            <a:chExt cx="5645144" cy="7293268"/>
          </a:xfrm>
        </p:grpSpPr>
        <p:sp>
          <p:nvSpPr>
            <p:cNvPr id="14" name="Freeform 14"/>
            <p:cNvSpPr/>
            <p:nvPr/>
          </p:nvSpPr>
          <p:spPr>
            <a:xfrm>
              <a:off x="0" y="0"/>
              <a:ext cx="5645150" cy="7293356"/>
            </a:xfrm>
            <a:custGeom>
              <a:avLst/>
              <a:gdLst/>
              <a:ahLst/>
              <a:cxnLst/>
              <a:rect l="l" t="t" r="r" b="b"/>
              <a:pathLst>
                <a:path w="5645150" h="7293356">
                  <a:moveTo>
                    <a:pt x="0" y="6923786"/>
                  </a:moveTo>
                  <a:lnTo>
                    <a:pt x="0" y="369570"/>
                  </a:lnTo>
                  <a:cubicBezTo>
                    <a:pt x="0" y="165354"/>
                    <a:pt x="191897" y="0"/>
                    <a:pt x="429006" y="0"/>
                  </a:cubicBezTo>
                  <a:lnTo>
                    <a:pt x="5216144" y="0"/>
                  </a:lnTo>
                  <a:cubicBezTo>
                    <a:pt x="5453253" y="0"/>
                    <a:pt x="5645150" y="166243"/>
                    <a:pt x="5645150" y="369570"/>
                  </a:cubicBezTo>
                  <a:lnTo>
                    <a:pt x="5645150" y="6923786"/>
                  </a:lnTo>
                  <a:cubicBezTo>
                    <a:pt x="5645150" y="7128002"/>
                    <a:pt x="5453253" y="7293356"/>
                    <a:pt x="5216144" y="7293356"/>
                  </a:cubicBezTo>
                  <a:lnTo>
                    <a:pt x="429006" y="7293356"/>
                  </a:lnTo>
                  <a:cubicBezTo>
                    <a:pt x="193040" y="7293229"/>
                    <a:pt x="0" y="7128002"/>
                    <a:pt x="0" y="6923786"/>
                  </a:cubicBezTo>
                  <a:close/>
                </a:path>
              </a:pathLst>
            </a:custGeom>
            <a:blipFill>
              <a:blip r:embed="rId11"/>
              <a:stretch>
                <a:fillRect t="-1601" b="-1600"/>
              </a:stretch>
            </a:blipFill>
            <a:ln w="38100" cap="sq">
              <a:solidFill>
                <a:srgbClr val="000000"/>
              </a:solidFill>
              <a:prstDash val="solid"/>
              <a:miter/>
            </a:ln>
          </p:spPr>
          <p:txBody>
            <a:bodyPr/>
            <a:lstStyle/>
            <a:p>
              <a:endParaRPr lang="en-PG"/>
            </a:p>
          </p:txBody>
        </p:sp>
      </p:grpSp>
      <p:grpSp>
        <p:nvGrpSpPr>
          <p:cNvPr id="15" name="Group 15"/>
          <p:cNvGrpSpPr/>
          <p:nvPr/>
        </p:nvGrpSpPr>
        <p:grpSpPr>
          <a:xfrm>
            <a:off x="14346120" y="932882"/>
            <a:ext cx="3699098" cy="4779066"/>
            <a:chOff x="0" y="0"/>
            <a:chExt cx="5645144" cy="7293268"/>
          </a:xfrm>
        </p:grpSpPr>
        <p:sp>
          <p:nvSpPr>
            <p:cNvPr id="16" name="Freeform 16"/>
            <p:cNvSpPr/>
            <p:nvPr/>
          </p:nvSpPr>
          <p:spPr>
            <a:xfrm>
              <a:off x="0" y="0"/>
              <a:ext cx="5645150" cy="7293356"/>
            </a:xfrm>
            <a:custGeom>
              <a:avLst/>
              <a:gdLst/>
              <a:ahLst/>
              <a:cxnLst/>
              <a:rect l="l" t="t" r="r" b="b"/>
              <a:pathLst>
                <a:path w="5645150" h="7293356">
                  <a:moveTo>
                    <a:pt x="0" y="6923786"/>
                  </a:moveTo>
                  <a:lnTo>
                    <a:pt x="0" y="369570"/>
                  </a:lnTo>
                  <a:cubicBezTo>
                    <a:pt x="0" y="165354"/>
                    <a:pt x="191897" y="0"/>
                    <a:pt x="429006" y="0"/>
                  </a:cubicBezTo>
                  <a:lnTo>
                    <a:pt x="5216144" y="0"/>
                  </a:lnTo>
                  <a:cubicBezTo>
                    <a:pt x="5453253" y="0"/>
                    <a:pt x="5645150" y="166243"/>
                    <a:pt x="5645150" y="369570"/>
                  </a:cubicBezTo>
                  <a:lnTo>
                    <a:pt x="5645150" y="6923786"/>
                  </a:lnTo>
                  <a:cubicBezTo>
                    <a:pt x="5645150" y="7128002"/>
                    <a:pt x="5453253" y="7293356"/>
                    <a:pt x="5216144" y="7293356"/>
                  </a:cubicBezTo>
                  <a:lnTo>
                    <a:pt x="429006" y="7293356"/>
                  </a:lnTo>
                  <a:cubicBezTo>
                    <a:pt x="193040" y="7293229"/>
                    <a:pt x="0" y="7128002"/>
                    <a:pt x="0" y="6923786"/>
                  </a:cubicBezTo>
                  <a:close/>
                </a:path>
              </a:pathLst>
            </a:custGeom>
            <a:blipFill>
              <a:blip r:embed="rId12"/>
              <a:stretch>
                <a:fillRect t="-1601" b="-1600"/>
              </a:stretch>
            </a:blipFill>
            <a:ln w="38100" cap="sq">
              <a:solidFill>
                <a:srgbClr val="000000"/>
              </a:solidFill>
              <a:prstDash val="solid"/>
              <a:miter/>
            </a:ln>
          </p:spPr>
          <p:txBody>
            <a:bodyPr/>
            <a:lstStyle/>
            <a:p>
              <a:endParaRPr lang="en-PG"/>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0427" y="-438734"/>
            <a:ext cx="19482795" cy="11252784"/>
            <a:chOff x="0" y="0"/>
            <a:chExt cx="25977060" cy="15003712"/>
          </a:xfrm>
        </p:grpSpPr>
        <p:sp>
          <p:nvSpPr>
            <p:cNvPr id="3" name="Freeform 3"/>
            <p:cNvSpPr/>
            <p:nvPr/>
          </p:nvSpPr>
          <p:spPr>
            <a:xfrm>
              <a:off x="0" y="0"/>
              <a:ext cx="25977087" cy="15003653"/>
            </a:xfrm>
            <a:custGeom>
              <a:avLst/>
              <a:gdLst/>
              <a:ahLst/>
              <a:cxnLst/>
              <a:rect l="l" t="t" r="r" b="b"/>
              <a:pathLst>
                <a:path w="25977087" h="15003653">
                  <a:moveTo>
                    <a:pt x="0" y="0"/>
                  </a:moveTo>
                  <a:lnTo>
                    <a:pt x="25977087" y="0"/>
                  </a:lnTo>
                  <a:lnTo>
                    <a:pt x="25977087" y="15003653"/>
                  </a:lnTo>
                  <a:lnTo>
                    <a:pt x="0" y="15003653"/>
                  </a:lnTo>
                  <a:lnTo>
                    <a:pt x="0" y="0"/>
                  </a:lnTo>
                  <a:close/>
                </a:path>
              </a:pathLst>
            </a:custGeom>
            <a:blipFill>
              <a:blip r:embed="rId2"/>
              <a:stretch>
                <a:fillRect t="-4198" b="-4198"/>
              </a:stretch>
            </a:blipFill>
          </p:spPr>
          <p:txBody>
            <a:bodyPr/>
            <a:lstStyle/>
            <a:p>
              <a:endParaRPr lang="en-PG"/>
            </a:p>
          </p:txBody>
        </p:sp>
      </p:grpSp>
      <p:sp>
        <p:nvSpPr>
          <p:cNvPr id="4" name="Freeform 4"/>
          <p:cNvSpPr/>
          <p:nvPr/>
        </p:nvSpPr>
        <p:spPr>
          <a:xfrm>
            <a:off x="1028700" y="9393821"/>
            <a:ext cx="2514600" cy="441175"/>
          </a:xfrm>
          <a:custGeom>
            <a:avLst/>
            <a:gdLst/>
            <a:ahLst/>
            <a:cxnLst/>
            <a:rect l="l" t="t" r="r" b="b"/>
            <a:pathLst>
              <a:path w="2514600" h="441175">
                <a:moveTo>
                  <a:pt x="0" y="0"/>
                </a:moveTo>
                <a:lnTo>
                  <a:pt x="2514600" y="0"/>
                </a:lnTo>
                <a:lnTo>
                  <a:pt x="2514600" y="441175"/>
                </a:lnTo>
                <a:lnTo>
                  <a:pt x="0" y="44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grpSp>
        <p:nvGrpSpPr>
          <p:cNvPr id="5" name="Group 5"/>
          <p:cNvGrpSpPr/>
          <p:nvPr/>
        </p:nvGrpSpPr>
        <p:grpSpPr>
          <a:xfrm>
            <a:off x="8584604" y="-60317"/>
            <a:ext cx="9315663" cy="9315663"/>
            <a:chOff x="0" y="0"/>
            <a:chExt cx="12420884" cy="12420884"/>
          </a:xfrm>
        </p:grpSpPr>
        <p:sp>
          <p:nvSpPr>
            <p:cNvPr id="6" name="Freeform 6"/>
            <p:cNvSpPr/>
            <p:nvPr/>
          </p:nvSpPr>
          <p:spPr>
            <a:xfrm>
              <a:off x="0" y="0"/>
              <a:ext cx="12420854" cy="12420854"/>
            </a:xfrm>
            <a:custGeom>
              <a:avLst/>
              <a:gdLst/>
              <a:ahLst/>
              <a:cxnLst/>
              <a:rect l="l" t="t" r="r" b="b"/>
              <a:pathLst>
                <a:path w="12420854" h="12420854">
                  <a:moveTo>
                    <a:pt x="0" y="6210427"/>
                  </a:moveTo>
                  <a:cubicBezTo>
                    <a:pt x="0" y="9641078"/>
                    <a:pt x="2779776" y="12420854"/>
                    <a:pt x="6210427" y="12420854"/>
                  </a:cubicBezTo>
                  <a:lnTo>
                    <a:pt x="12420854" y="12420854"/>
                  </a:lnTo>
                  <a:lnTo>
                    <a:pt x="12420854" y="6210427"/>
                  </a:lnTo>
                  <a:cubicBezTo>
                    <a:pt x="12420854" y="2779776"/>
                    <a:pt x="9641078" y="0"/>
                    <a:pt x="6210427" y="0"/>
                  </a:cubicBezTo>
                  <a:cubicBezTo>
                    <a:pt x="2779776" y="0"/>
                    <a:pt x="0" y="2779776"/>
                    <a:pt x="0" y="6210427"/>
                  </a:cubicBezTo>
                  <a:close/>
                </a:path>
              </a:pathLst>
            </a:custGeom>
            <a:solidFill>
              <a:srgbClr val="00237F"/>
            </a:solidFill>
          </p:spPr>
          <p:txBody>
            <a:bodyPr/>
            <a:lstStyle/>
            <a:p>
              <a:endParaRPr lang="en-PG"/>
            </a:p>
          </p:txBody>
        </p:sp>
      </p:grpSp>
      <p:grpSp>
        <p:nvGrpSpPr>
          <p:cNvPr id="7" name="Group 7"/>
          <p:cNvGrpSpPr/>
          <p:nvPr/>
        </p:nvGrpSpPr>
        <p:grpSpPr>
          <a:xfrm>
            <a:off x="9158449" y="474402"/>
            <a:ext cx="8244362" cy="8246225"/>
            <a:chOff x="0" y="0"/>
            <a:chExt cx="10992482" cy="10994967"/>
          </a:xfrm>
        </p:grpSpPr>
        <p:sp>
          <p:nvSpPr>
            <p:cNvPr id="8" name="Freeform 8"/>
            <p:cNvSpPr/>
            <p:nvPr/>
          </p:nvSpPr>
          <p:spPr>
            <a:xfrm>
              <a:off x="0" y="0"/>
              <a:ext cx="10992485" cy="10995025"/>
            </a:xfrm>
            <a:custGeom>
              <a:avLst/>
              <a:gdLst/>
              <a:ahLst/>
              <a:cxnLst/>
              <a:rect l="l" t="t" r="r" b="b"/>
              <a:pathLst>
                <a:path w="10992485" h="10995025">
                  <a:moveTo>
                    <a:pt x="5497449" y="0"/>
                  </a:moveTo>
                  <a:cubicBezTo>
                    <a:pt x="8533130" y="0"/>
                    <a:pt x="10992485" y="2461768"/>
                    <a:pt x="10992485" y="5497449"/>
                  </a:cubicBezTo>
                  <a:cubicBezTo>
                    <a:pt x="10992485" y="8533130"/>
                    <a:pt x="8530717" y="10995025"/>
                    <a:pt x="5497449" y="10995025"/>
                  </a:cubicBezTo>
                  <a:cubicBezTo>
                    <a:pt x="2461768" y="10995025"/>
                    <a:pt x="0" y="8533130"/>
                    <a:pt x="0" y="5497449"/>
                  </a:cubicBezTo>
                  <a:cubicBezTo>
                    <a:pt x="2540" y="2461768"/>
                    <a:pt x="2461768" y="0"/>
                    <a:pt x="5497449" y="0"/>
                  </a:cubicBezTo>
                  <a:close/>
                </a:path>
              </a:pathLst>
            </a:custGeom>
            <a:blipFill>
              <a:blip r:embed="rId5"/>
              <a:stretch>
                <a:fillRect l="-32670" r="-32670"/>
              </a:stretch>
            </a:blipFill>
          </p:spPr>
          <p:txBody>
            <a:bodyPr/>
            <a:lstStyle/>
            <a:p>
              <a:endParaRPr lang="en-PG"/>
            </a:p>
          </p:txBody>
        </p:sp>
      </p:grpSp>
      <p:grpSp>
        <p:nvGrpSpPr>
          <p:cNvPr id="9" name="Group 9"/>
          <p:cNvGrpSpPr/>
          <p:nvPr/>
        </p:nvGrpSpPr>
        <p:grpSpPr>
          <a:xfrm>
            <a:off x="15480403" y="7698574"/>
            <a:ext cx="2136422" cy="2136422"/>
            <a:chOff x="0" y="0"/>
            <a:chExt cx="2848563" cy="2848563"/>
          </a:xfrm>
        </p:grpSpPr>
        <p:sp>
          <p:nvSpPr>
            <p:cNvPr id="10" name="Freeform 10"/>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grpSp>
          <p:nvGrpSpPr>
            <p:cNvPr id="11" name="Group 11"/>
            <p:cNvGrpSpPr/>
            <p:nvPr/>
          </p:nvGrpSpPr>
          <p:grpSpPr>
            <a:xfrm>
              <a:off x="483476" y="770426"/>
              <a:ext cx="1881611" cy="1307710"/>
              <a:chOff x="0" y="0"/>
              <a:chExt cx="2960309" cy="2057400"/>
            </a:xfrm>
          </p:grpSpPr>
          <p:sp>
            <p:nvSpPr>
              <p:cNvPr id="12" name="Freeform 12"/>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8"/>
                <a:stretch>
                  <a:fillRect l="-17" r="-15"/>
                </a:stretch>
              </a:blipFill>
            </p:spPr>
            <p:txBody>
              <a:bodyPr/>
              <a:lstStyle/>
              <a:p>
                <a:endParaRPr lang="en-PG"/>
              </a:p>
            </p:txBody>
          </p:sp>
        </p:grpSp>
      </p:grpSp>
      <p:sp>
        <p:nvSpPr>
          <p:cNvPr id="13" name="Freeform 13"/>
          <p:cNvSpPr/>
          <p:nvPr/>
        </p:nvSpPr>
        <p:spPr>
          <a:xfrm>
            <a:off x="978737" y="8564565"/>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14" name="Freeform 14"/>
          <p:cNvSpPr/>
          <p:nvPr/>
        </p:nvSpPr>
        <p:spPr>
          <a:xfrm>
            <a:off x="978737" y="7816925"/>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15" name="Freeform 15"/>
          <p:cNvSpPr/>
          <p:nvPr/>
        </p:nvSpPr>
        <p:spPr>
          <a:xfrm>
            <a:off x="978737" y="7033515"/>
            <a:ext cx="336999" cy="312123"/>
          </a:xfrm>
          <a:custGeom>
            <a:avLst/>
            <a:gdLst/>
            <a:ahLst/>
            <a:cxnLst/>
            <a:rect l="l" t="t" r="r" b="b"/>
            <a:pathLst>
              <a:path w="336999" h="312123">
                <a:moveTo>
                  <a:pt x="0" y="0"/>
                </a:moveTo>
                <a:lnTo>
                  <a:pt x="336998" y="0"/>
                </a:lnTo>
                <a:lnTo>
                  <a:pt x="336998" y="312122"/>
                </a:lnTo>
                <a:lnTo>
                  <a:pt x="0" y="31212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16" name="Freeform 16"/>
          <p:cNvSpPr/>
          <p:nvPr/>
        </p:nvSpPr>
        <p:spPr>
          <a:xfrm>
            <a:off x="978737" y="6250104"/>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17" name="Freeform 17"/>
          <p:cNvSpPr/>
          <p:nvPr/>
        </p:nvSpPr>
        <p:spPr>
          <a:xfrm>
            <a:off x="978737" y="5461033"/>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18" name="Freeform 18"/>
          <p:cNvSpPr/>
          <p:nvPr/>
        </p:nvSpPr>
        <p:spPr>
          <a:xfrm>
            <a:off x="978737" y="4682185"/>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19" name="Freeform 19"/>
          <p:cNvSpPr/>
          <p:nvPr/>
        </p:nvSpPr>
        <p:spPr>
          <a:xfrm>
            <a:off x="978737" y="3899872"/>
            <a:ext cx="336999" cy="312123"/>
          </a:xfrm>
          <a:custGeom>
            <a:avLst/>
            <a:gdLst/>
            <a:ahLst/>
            <a:cxnLst/>
            <a:rect l="l" t="t" r="r" b="b"/>
            <a:pathLst>
              <a:path w="336999" h="312123">
                <a:moveTo>
                  <a:pt x="0" y="0"/>
                </a:moveTo>
                <a:lnTo>
                  <a:pt x="336998" y="0"/>
                </a:lnTo>
                <a:lnTo>
                  <a:pt x="336998" y="312122"/>
                </a:lnTo>
                <a:lnTo>
                  <a:pt x="0" y="31212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20" name="Freeform 20"/>
          <p:cNvSpPr/>
          <p:nvPr/>
        </p:nvSpPr>
        <p:spPr>
          <a:xfrm>
            <a:off x="978737" y="3105214"/>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21" name="Freeform 21"/>
          <p:cNvSpPr/>
          <p:nvPr/>
        </p:nvSpPr>
        <p:spPr>
          <a:xfrm>
            <a:off x="978737" y="2278741"/>
            <a:ext cx="336999" cy="312123"/>
          </a:xfrm>
          <a:custGeom>
            <a:avLst/>
            <a:gdLst/>
            <a:ahLst/>
            <a:cxnLst/>
            <a:rect l="l" t="t" r="r" b="b"/>
            <a:pathLst>
              <a:path w="336999" h="312123">
                <a:moveTo>
                  <a:pt x="0" y="0"/>
                </a:moveTo>
                <a:lnTo>
                  <a:pt x="336998" y="0"/>
                </a:lnTo>
                <a:lnTo>
                  <a:pt x="336998" y="312123"/>
                </a:lnTo>
                <a:lnTo>
                  <a:pt x="0" y="31212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PG"/>
          </a:p>
        </p:txBody>
      </p:sp>
      <p:sp>
        <p:nvSpPr>
          <p:cNvPr id="22" name="TextBox 22"/>
          <p:cNvSpPr txBox="1"/>
          <p:nvPr/>
        </p:nvSpPr>
        <p:spPr>
          <a:xfrm>
            <a:off x="726013" y="1076568"/>
            <a:ext cx="4243380" cy="763799"/>
          </a:xfrm>
          <a:prstGeom prst="rect">
            <a:avLst/>
          </a:prstGeom>
        </p:spPr>
        <p:txBody>
          <a:bodyPr lIns="0" tIns="0" rIns="0" bIns="0" rtlCol="0" anchor="t">
            <a:spAutoFit/>
          </a:bodyPr>
          <a:lstStyle/>
          <a:p>
            <a:pPr algn="l">
              <a:lnSpc>
                <a:spcPts val="6201"/>
              </a:lnSpc>
            </a:pPr>
            <a:r>
              <a:rPr lang="en-US" sz="4430">
                <a:solidFill>
                  <a:srgbClr val="00237F"/>
                </a:solidFill>
                <a:latin typeface="League Spartan"/>
                <a:ea typeface="League Spartan"/>
                <a:cs typeface="League Spartan"/>
                <a:sym typeface="League Spartan"/>
              </a:rPr>
              <a:t>PRESENCE</a:t>
            </a:r>
          </a:p>
        </p:txBody>
      </p:sp>
      <p:sp>
        <p:nvSpPr>
          <p:cNvPr id="23" name="TextBox 23"/>
          <p:cNvSpPr txBox="1"/>
          <p:nvPr/>
        </p:nvSpPr>
        <p:spPr>
          <a:xfrm>
            <a:off x="726013" y="309784"/>
            <a:ext cx="4842085" cy="763712"/>
          </a:xfrm>
          <a:prstGeom prst="rect">
            <a:avLst/>
          </a:prstGeom>
        </p:spPr>
        <p:txBody>
          <a:bodyPr lIns="0" tIns="0" rIns="0" bIns="0" rtlCol="0" anchor="t">
            <a:spAutoFit/>
          </a:bodyPr>
          <a:lstStyle/>
          <a:p>
            <a:pPr algn="l">
              <a:lnSpc>
                <a:spcPts val="6202"/>
              </a:lnSpc>
            </a:pPr>
            <a:r>
              <a:rPr lang="en-US" sz="4430">
                <a:solidFill>
                  <a:srgbClr val="00237F"/>
                </a:solidFill>
                <a:latin typeface="League Spartan"/>
                <a:ea typeface="League Spartan"/>
                <a:cs typeface="League Spartan"/>
                <a:sym typeface="League Spartan"/>
              </a:rPr>
              <a:t>MARKET </a:t>
            </a:r>
          </a:p>
        </p:txBody>
      </p:sp>
      <p:sp>
        <p:nvSpPr>
          <p:cNvPr id="24" name="TextBox 24"/>
          <p:cNvSpPr txBox="1"/>
          <p:nvPr/>
        </p:nvSpPr>
        <p:spPr>
          <a:xfrm>
            <a:off x="1636297" y="2063551"/>
            <a:ext cx="4068313" cy="727296"/>
          </a:xfrm>
          <a:prstGeom prst="rect">
            <a:avLst/>
          </a:prstGeom>
        </p:spPr>
        <p:txBody>
          <a:bodyPr lIns="0" tIns="0" rIns="0" bIns="0" rtlCol="0" anchor="t">
            <a:spAutoFit/>
          </a:bodyPr>
          <a:lstStyle/>
          <a:p>
            <a:pPr algn="l">
              <a:lnSpc>
                <a:spcPts val="4784"/>
              </a:lnSpc>
            </a:pPr>
            <a:r>
              <a:rPr lang="en-US" sz="3417">
                <a:solidFill>
                  <a:srgbClr val="00237F"/>
                </a:solidFill>
                <a:latin typeface="Poppins"/>
                <a:ea typeface="Poppins"/>
                <a:cs typeface="Poppins"/>
                <a:sym typeface="Poppins"/>
              </a:rPr>
              <a:t>Government/SoEs</a:t>
            </a:r>
          </a:p>
        </p:txBody>
      </p:sp>
      <p:sp>
        <p:nvSpPr>
          <p:cNvPr id="25" name="TextBox 25"/>
          <p:cNvSpPr txBox="1"/>
          <p:nvPr/>
        </p:nvSpPr>
        <p:spPr>
          <a:xfrm>
            <a:off x="1636297" y="2885062"/>
            <a:ext cx="3795277"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Banking/Financial</a:t>
            </a:r>
          </a:p>
        </p:txBody>
      </p:sp>
      <p:sp>
        <p:nvSpPr>
          <p:cNvPr id="26" name="TextBox 26"/>
          <p:cNvSpPr txBox="1"/>
          <p:nvPr/>
        </p:nvSpPr>
        <p:spPr>
          <a:xfrm>
            <a:off x="1636297" y="3668472"/>
            <a:ext cx="4281889"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Retail/Supermarkets</a:t>
            </a:r>
          </a:p>
        </p:txBody>
      </p:sp>
      <p:sp>
        <p:nvSpPr>
          <p:cNvPr id="27" name="TextBox 27"/>
          <p:cNvSpPr txBox="1"/>
          <p:nvPr/>
        </p:nvSpPr>
        <p:spPr>
          <a:xfrm>
            <a:off x="1636297" y="4451883"/>
            <a:ext cx="4281889"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Manufacturing/FMCG</a:t>
            </a:r>
          </a:p>
        </p:txBody>
      </p:sp>
      <p:sp>
        <p:nvSpPr>
          <p:cNvPr id="28" name="TextBox 28"/>
          <p:cNvSpPr txBox="1"/>
          <p:nvPr/>
        </p:nvSpPr>
        <p:spPr>
          <a:xfrm>
            <a:off x="1636297" y="5235294"/>
            <a:ext cx="3795277"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Hospitality</a:t>
            </a:r>
          </a:p>
        </p:txBody>
      </p:sp>
      <p:sp>
        <p:nvSpPr>
          <p:cNvPr id="29" name="TextBox 29"/>
          <p:cNvSpPr txBox="1"/>
          <p:nvPr/>
        </p:nvSpPr>
        <p:spPr>
          <a:xfrm>
            <a:off x="1645662" y="6018705"/>
            <a:ext cx="3795277"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Transportation </a:t>
            </a:r>
          </a:p>
        </p:txBody>
      </p:sp>
      <p:sp>
        <p:nvSpPr>
          <p:cNvPr id="30" name="TextBox 30"/>
          <p:cNvSpPr txBox="1"/>
          <p:nvPr/>
        </p:nvSpPr>
        <p:spPr>
          <a:xfrm>
            <a:off x="1636297" y="6802115"/>
            <a:ext cx="3795277"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Logistics</a:t>
            </a:r>
          </a:p>
        </p:txBody>
      </p:sp>
      <p:sp>
        <p:nvSpPr>
          <p:cNvPr id="31" name="TextBox 31"/>
          <p:cNvSpPr txBox="1"/>
          <p:nvPr/>
        </p:nvSpPr>
        <p:spPr>
          <a:xfrm>
            <a:off x="1645662" y="8368937"/>
            <a:ext cx="3795277"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Healthcare</a:t>
            </a:r>
          </a:p>
        </p:txBody>
      </p:sp>
      <p:sp>
        <p:nvSpPr>
          <p:cNvPr id="32" name="TextBox 32"/>
          <p:cNvSpPr txBox="1"/>
          <p:nvPr/>
        </p:nvSpPr>
        <p:spPr>
          <a:xfrm>
            <a:off x="1636297" y="7585526"/>
            <a:ext cx="3795277" cy="689196"/>
          </a:xfrm>
          <a:prstGeom prst="rect">
            <a:avLst/>
          </a:prstGeom>
        </p:spPr>
        <p:txBody>
          <a:bodyPr lIns="0" tIns="0" rIns="0" bIns="0" rtlCol="0" anchor="t">
            <a:spAutoFit/>
          </a:bodyPr>
          <a:lstStyle/>
          <a:p>
            <a:pPr algn="l">
              <a:lnSpc>
                <a:spcPts val="4784"/>
              </a:lnSpc>
            </a:pPr>
            <a:r>
              <a:rPr lang="en-US" sz="3417">
                <a:solidFill>
                  <a:srgbClr val="00237F"/>
                </a:solidFill>
                <a:latin typeface="Arimo"/>
                <a:ea typeface="Arimo"/>
                <a:cs typeface="Arimo"/>
                <a:sym typeface="Arimo"/>
              </a:rPr>
              <a:t>Education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8817125"/>
            <a:ext cx="2514600" cy="441175"/>
          </a:xfrm>
          <a:custGeom>
            <a:avLst/>
            <a:gdLst/>
            <a:ahLst/>
            <a:cxnLst/>
            <a:rect l="l" t="t" r="r" b="b"/>
            <a:pathLst>
              <a:path w="2514600" h="441175">
                <a:moveTo>
                  <a:pt x="0" y="0"/>
                </a:moveTo>
                <a:lnTo>
                  <a:pt x="2514600" y="0"/>
                </a:lnTo>
                <a:lnTo>
                  <a:pt x="2514600" y="441175"/>
                </a:lnTo>
                <a:lnTo>
                  <a:pt x="0" y="44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G"/>
          </a:p>
        </p:txBody>
      </p:sp>
      <p:grpSp>
        <p:nvGrpSpPr>
          <p:cNvPr id="3" name="Group 3"/>
          <p:cNvGrpSpPr/>
          <p:nvPr/>
        </p:nvGrpSpPr>
        <p:grpSpPr>
          <a:xfrm>
            <a:off x="4388848" y="-438734"/>
            <a:ext cx="14563519" cy="11252784"/>
            <a:chOff x="0" y="0"/>
            <a:chExt cx="19418025" cy="15003712"/>
          </a:xfrm>
        </p:grpSpPr>
        <p:sp>
          <p:nvSpPr>
            <p:cNvPr id="4" name="Freeform 4"/>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4"/>
              <a:stretch>
                <a:fillRect l="-11707" r="-11707"/>
              </a:stretch>
            </a:blipFill>
          </p:spPr>
          <p:txBody>
            <a:bodyPr/>
            <a:lstStyle/>
            <a:p>
              <a:endParaRPr lang="en-PG"/>
            </a:p>
          </p:txBody>
        </p:sp>
      </p:grpSp>
      <p:grpSp>
        <p:nvGrpSpPr>
          <p:cNvPr id="5" name="Group 5"/>
          <p:cNvGrpSpPr/>
          <p:nvPr/>
        </p:nvGrpSpPr>
        <p:grpSpPr>
          <a:xfrm>
            <a:off x="6020518" y="1550716"/>
            <a:ext cx="11944140" cy="7185567"/>
            <a:chOff x="0" y="0"/>
            <a:chExt cx="3145782" cy="1892495"/>
          </a:xfrm>
        </p:grpSpPr>
        <p:sp>
          <p:nvSpPr>
            <p:cNvPr id="6" name="Freeform 6"/>
            <p:cNvSpPr/>
            <p:nvPr/>
          </p:nvSpPr>
          <p:spPr>
            <a:xfrm>
              <a:off x="0" y="0"/>
              <a:ext cx="3145782" cy="1892495"/>
            </a:xfrm>
            <a:custGeom>
              <a:avLst/>
              <a:gdLst/>
              <a:ahLst/>
              <a:cxnLst/>
              <a:rect l="l" t="t" r="r" b="b"/>
              <a:pathLst>
                <a:path w="3145782" h="1892495">
                  <a:moveTo>
                    <a:pt x="33057" y="0"/>
                  </a:moveTo>
                  <a:lnTo>
                    <a:pt x="3112725" y="0"/>
                  </a:lnTo>
                  <a:cubicBezTo>
                    <a:pt x="3121492" y="0"/>
                    <a:pt x="3129900" y="3483"/>
                    <a:pt x="3136099" y="9682"/>
                  </a:cubicBezTo>
                  <a:cubicBezTo>
                    <a:pt x="3142299" y="15882"/>
                    <a:pt x="3145782" y="24290"/>
                    <a:pt x="3145782" y="33057"/>
                  </a:cubicBezTo>
                  <a:lnTo>
                    <a:pt x="3145782" y="1859438"/>
                  </a:lnTo>
                  <a:cubicBezTo>
                    <a:pt x="3145782" y="1877695"/>
                    <a:pt x="3130982" y="1892495"/>
                    <a:pt x="3112725" y="1892495"/>
                  </a:cubicBezTo>
                  <a:lnTo>
                    <a:pt x="33057" y="1892495"/>
                  </a:lnTo>
                  <a:cubicBezTo>
                    <a:pt x="24290" y="1892495"/>
                    <a:pt x="15882" y="1889012"/>
                    <a:pt x="9682" y="1882813"/>
                  </a:cubicBezTo>
                  <a:cubicBezTo>
                    <a:pt x="3483" y="1876613"/>
                    <a:pt x="0" y="1868205"/>
                    <a:pt x="0" y="1859438"/>
                  </a:cubicBezTo>
                  <a:lnTo>
                    <a:pt x="0" y="33057"/>
                  </a:lnTo>
                  <a:cubicBezTo>
                    <a:pt x="0" y="24290"/>
                    <a:pt x="3483" y="15882"/>
                    <a:pt x="9682" y="9682"/>
                  </a:cubicBezTo>
                  <a:cubicBezTo>
                    <a:pt x="15882" y="3483"/>
                    <a:pt x="24290" y="0"/>
                    <a:pt x="33057" y="0"/>
                  </a:cubicBezTo>
                  <a:close/>
                </a:path>
              </a:pathLst>
            </a:custGeom>
            <a:solidFill>
              <a:srgbClr val="E5E5E5"/>
            </a:solidFill>
            <a:ln w="19050" cap="rnd">
              <a:solidFill>
                <a:srgbClr val="000000"/>
              </a:solidFill>
              <a:prstDash val="solid"/>
              <a:round/>
            </a:ln>
          </p:spPr>
          <p:txBody>
            <a:bodyPr/>
            <a:lstStyle/>
            <a:p>
              <a:endParaRPr lang="en-PG"/>
            </a:p>
          </p:txBody>
        </p:sp>
        <p:sp>
          <p:nvSpPr>
            <p:cNvPr id="7" name="TextBox 7"/>
            <p:cNvSpPr txBox="1"/>
            <p:nvPr/>
          </p:nvSpPr>
          <p:spPr>
            <a:xfrm>
              <a:off x="0" y="-85725"/>
              <a:ext cx="3145782" cy="1978220"/>
            </a:xfrm>
            <a:prstGeom prst="rect">
              <a:avLst/>
            </a:prstGeom>
          </p:spPr>
          <p:txBody>
            <a:bodyPr lIns="50800" tIns="50800" rIns="50800" bIns="50800" rtlCol="0" anchor="ctr"/>
            <a:lstStyle/>
            <a:p>
              <a:pPr algn="ctr">
                <a:lnSpc>
                  <a:spcPts val="3919"/>
                </a:lnSpc>
              </a:pPr>
              <a:endParaRPr/>
            </a:p>
          </p:txBody>
        </p:sp>
      </p:grpSp>
      <p:sp>
        <p:nvSpPr>
          <p:cNvPr id="8" name="TextBox 8"/>
          <p:cNvSpPr txBox="1"/>
          <p:nvPr/>
        </p:nvSpPr>
        <p:spPr>
          <a:xfrm>
            <a:off x="6355347" y="1895882"/>
            <a:ext cx="11609311" cy="6625104"/>
          </a:xfrm>
          <a:prstGeom prst="rect">
            <a:avLst/>
          </a:prstGeom>
        </p:spPr>
        <p:txBody>
          <a:bodyPr lIns="0" tIns="0" rIns="0" bIns="0" rtlCol="0" anchor="t">
            <a:spAutoFit/>
          </a:bodyPr>
          <a:lstStyle/>
          <a:p>
            <a:pPr marL="391457" lvl="2" indent="-130486" algn="l">
              <a:lnSpc>
                <a:spcPts val="4281"/>
              </a:lnSpc>
              <a:buFont typeface="Arial"/>
              <a:buChar char="⚬"/>
            </a:pPr>
            <a:r>
              <a:rPr lang="en-US" sz="1712">
                <a:solidFill>
                  <a:srgbClr val="000000"/>
                </a:solidFill>
                <a:latin typeface="Arimo"/>
                <a:ea typeface="Arimo"/>
                <a:cs typeface="Arimo"/>
                <a:sym typeface="Arimo"/>
              </a:rPr>
              <a:t>Setting up of new </a:t>
            </a:r>
            <a:r>
              <a:rPr lang="en-US" sz="1712" b="1">
                <a:solidFill>
                  <a:srgbClr val="000000"/>
                </a:solidFill>
                <a:latin typeface="Arimo Bold"/>
                <a:ea typeface="Arimo Bold"/>
                <a:cs typeface="Arimo Bold"/>
                <a:sym typeface="Arimo Bold"/>
              </a:rPr>
              <a:t>Digitec ICT Retail &amp; Kiosk </a:t>
            </a:r>
            <a:r>
              <a:rPr lang="en-US" sz="1712">
                <a:solidFill>
                  <a:srgbClr val="000000"/>
                </a:solidFill>
                <a:latin typeface="Arimo"/>
                <a:ea typeface="Arimo"/>
                <a:cs typeface="Arimo"/>
                <a:sym typeface="Arimo"/>
              </a:rPr>
              <a:t>centers, increasing our overall footprints (roadmap FY 24-25)</a:t>
            </a:r>
          </a:p>
          <a:p>
            <a:pPr marL="391457" lvl="2" indent="-130486" algn="l">
              <a:lnSpc>
                <a:spcPts val="4281"/>
              </a:lnSpc>
              <a:buFont typeface="Arial"/>
              <a:buChar char="⚬"/>
            </a:pPr>
            <a:r>
              <a:rPr lang="en-US" sz="1712">
                <a:solidFill>
                  <a:srgbClr val="000000"/>
                </a:solidFill>
                <a:latin typeface="Arimo"/>
                <a:ea typeface="Arimo"/>
                <a:cs typeface="Arimo"/>
                <a:sym typeface="Arimo"/>
              </a:rPr>
              <a:t>Invest in continuous </a:t>
            </a:r>
            <a:r>
              <a:rPr lang="en-US" sz="1712" b="1">
                <a:solidFill>
                  <a:srgbClr val="000000"/>
                </a:solidFill>
                <a:latin typeface="Arimo Bold"/>
                <a:ea typeface="Arimo Bold"/>
                <a:cs typeface="Arimo Bold"/>
                <a:sym typeface="Arimo Bold"/>
              </a:rPr>
              <a:t>training and development programs </a:t>
            </a:r>
            <a:r>
              <a:rPr lang="en-US" sz="1712">
                <a:solidFill>
                  <a:srgbClr val="000000"/>
                </a:solidFill>
                <a:latin typeface="Arimo"/>
                <a:ea typeface="Arimo"/>
                <a:cs typeface="Arimo"/>
                <a:sym typeface="Arimo"/>
              </a:rPr>
              <a:t>for our team, making Digitec ICT as one of the best employers of choice in PNG! </a:t>
            </a:r>
            <a:r>
              <a:rPr lang="en-US" sz="1712" b="1">
                <a:solidFill>
                  <a:srgbClr val="000000"/>
                </a:solidFill>
                <a:latin typeface="Arimo Bold"/>
                <a:ea typeface="Arimo Bold"/>
                <a:cs typeface="Arimo Bold"/>
                <a:sym typeface="Arimo Bold"/>
              </a:rPr>
              <a:t>Hiring of resources </a:t>
            </a:r>
            <a:r>
              <a:rPr lang="en-US" sz="1712">
                <a:solidFill>
                  <a:srgbClr val="000000"/>
                </a:solidFill>
                <a:latin typeface="Arimo"/>
                <a:ea typeface="Arimo"/>
                <a:cs typeface="Arimo"/>
                <a:sym typeface="Arimo"/>
              </a:rPr>
              <a:t>will continue to be seen over next 12 months to fuel our needs. </a:t>
            </a:r>
          </a:p>
          <a:p>
            <a:pPr marL="391457" lvl="2" indent="-130486" algn="l">
              <a:lnSpc>
                <a:spcPts val="4281"/>
              </a:lnSpc>
              <a:buFont typeface="Arial"/>
              <a:buChar char="⚬"/>
            </a:pPr>
            <a:r>
              <a:rPr lang="en-US" sz="1712">
                <a:solidFill>
                  <a:srgbClr val="000000"/>
                </a:solidFill>
                <a:latin typeface="Arimo"/>
                <a:ea typeface="Arimo"/>
                <a:cs typeface="Arimo"/>
                <a:sym typeface="Arimo"/>
              </a:rPr>
              <a:t>Onboarding </a:t>
            </a:r>
            <a:r>
              <a:rPr lang="en-US" sz="1712" b="1">
                <a:solidFill>
                  <a:srgbClr val="000000"/>
                </a:solidFill>
                <a:latin typeface="Arimo Bold"/>
                <a:ea typeface="Arimo Bold"/>
                <a:cs typeface="Arimo Bold"/>
                <a:sym typeface="Arimo Bold"/>
              </a:rPr>
              <a:t>new cutting-age technologies &amp; services</a:t>
            </a:r>
            <a:r>
              <a:rPr lang="en-US" sz="1712">
                <a:solidFill>
                  <a:srgbClr val="000000"/>
                </a:solidFill>
                <a:latin typeface="Arimo"/>
                <a:ea typeface="Arimo"/>
                <a:cs typeface="Arimo"/>
                <a:sym typeface="Arimo"/>
              </a:rPr>
              <a:t>. Collaboration with various global technology vendors and get them offer services in PNG. </a:t>
            </a:r>
          </a:p>
          <a:p>
            <a:pPr marL="391457" lvl="2" indent="-130486" algn="l">
              <a:lnSpc>
                <a:spcPts val="4281"/>
              </a:lnSpc>
              <a:buFont typeface="Arial"/>
              <a:buChar char="⚬"/>
            </a:pPr>
            <a:r>
              <a:rPr lang="en-US" sz="1712">
                <a:solidFill>
                  <a:srgbClr val="000000"/>
                </a:solidFill>
                <a:latin typeface="Arimo"/>
                <a:ea typeface="Arimo"/>
                <a:cs typeface="Arimo"/>
                <a:sym typeface="Arimo"/>
              </a:rPr>
              <a:t>Rolling out of our </a:t>
            </a:r>
            <a:r>
              <a:rPr lang="en-US" sz="1712" b="1">
                <a:solidFill>
                  <a:srgbClr val="000000"/>
                </a:solidFill>
                <a:latin typeface="Arimo Bold"/>
                <a:ea typeface="Arimo Bold"/>
                <a:cs typeface="Arimo Bold"/>
                <a:sym typeface="Arimo Bold"/>
              </a:rPr>
              <a:t>SOC/ MSP/MSSP </a:t>
            </a:r>
            <a:r>
              <a:rPr lang="en-US" sz="1712">
                <a:solidFill>
                  <a:srgbClr val="000000"/>
                </a:solidFill>
                <a:latin typeface="Arimo"/>
                <a:ea typeface="Arimo"/>
                <a:cs typeface="Arimo"/>
                <a:sym typeface="Arimo"/>
              </a:rPr>
              <a:t>model to customers in PNG. </a:t>
            </a:r>
          </a:p>
          <a:p>
            <a:pPr marL="391457" lvl="2" indent="-130486" algn="l">
              <a:lnSpc>
                <a:spcPts val="4281"/>
              </a:lnSpc>
              <a:buFont typeface="Arial"/>
              <a:buChar char="⚬"/>
            </a:pPr>
            <a:r>
              <a:rPr lang="en-US" sz="1712">
                <a:solidFill>
                  <a:srgbClr val="000000"/>
                </a:solidFill>
                <a:latin typeface="Arimo"/>
                <a:ea typeface="Arimo"/>
                <a:cs typeface="Arimo"/>
                <a:sym typeface="Arimo"/>
              </a:rPr>
              <a:t>Setting up of the 1st of its kind “</a:t>
            </a:r>
            <a:r>
              <a:rPr lang="en-US" sz="1712" b="1">
                <a:solidFill>
                  <a:srgbClr val="000000"/>
                </a:solidFill>
                <a:latin typeface="Arimo Bold"/>
                <a:ea typeface="Arimo Bold"/>
                <a:cs typeface="Arimo Bold"/>
                <a:sym typeface="Arimo Bold"/>
              </a:rPr>
              <a:t>Cybersecurity Center of Excellence” </a:t>
            </a:r>
            <a:r>
              <a:rPr lang="en-US" sz="1712">
                <a:solidFill>
                  <a:srgbClr val="000000"/>
                </a:solidFill>
                <a:latin typeface="Arimo"/>
                <a:ea typeface="Arimo"/>
                <a:cs typeface="Arimo"/>
                <a:sym typeface="Arimo"/>
              </a:rPr>
              <a:t>in Port Moresby in collaboration with leading Cybersecurity vendors</a:t>
            </a:r>
          </a:p>
          <a:p>
            <a:pPr marL="391457" lvl="2" indent="-130486" algn="l">
              <a:lnSpc>
                <a:spcPts val="4281"/>
              </a:lnSpc>
              <a:buFont typeface="Arial"/>
              <a:buChar char="⚬"/>
            </a:pPr>
            <a:r>
              <a:rPr lang="en-US" sz="1712">
                <a:solidFill>
                  <a:srgbClr val="000000"/>
                </a:solidFill>
                <a:latin typeface="Arimo"/>
                <a:ea typeface="Arimo"/>
                <a:cs typeface="Arimo"/>
                <a:sym typeface="Arimo"/>
              </a:rPr>
              <a:t>More of </a:t>
            </a:r>
            <a:r>
              <a:rPr lang="en-US" sz="1712" b="1">
                <a:solidFill>
                  <a:srgbClr val="000000"/>
                </a:solidFill>
                <a:latin typeface="Arimo Bold"/>
                <a:ea typeface="Arimo Bold"/>
                <a:cs typeface="Arimo Bold"/>
                <a:sym typeface="Arimo Bold"/>
              </a:rPr>
              <a:t>Roadshows/Ev</a:t>
            </a:r>
            <a:r>
              <a:rPr lang="en-US" sz="1712">
                <a:solidFill>
                  <a:srgbClr val="000000"/>
                </a:solidFill>
                <a:latin typeface="Arimo"/>
                <a:ea typeface="Arimo"/>
                <a:cs typeface="Arimo"/>
                <a:sym typeface="Arimo"/>
              </a:rPr>
              <a:t>ents planned over the next 12 months.</a:t>
            </a:r>
          </a:p>
          <a:p>
            <a:pPr marL="391457" lvl="2" indent="-130486" algn="l">
              <a:lnSpc>
                <a:spcPts val="4281"/>
              </a:lnSpc>
              <a:buFont typeface="Arial"/>
              <a:buChar char="⚬"/>
            </a:pPr>
            <a:r>
              <a:rPr lang="en-US" sz="1712">
                <a:solidFill>
                  <a:srgbClr val="000000"/>
                </a:solidFill>
                <a:latin typeface="Arimo"/>
                <a:ea typeface="Arimo"/>
                <a:cs typeface="Arimo"/>
                <a:sym typeface="Arimo"/>
              </a:rPr>
              <a:t>Rolling out of </a:t>
            </a:r>
            <a:r>
              <a:rPr lang="en-US" sz="1712" b="1">
                <a:solidFill>
                  <a:srgbClr val="000000"/>
                </a:solidFill>
                <a:latin typeface="Arimo Bold"/>
                <a:ea typeface="Arimo Bold"/>
                <a:cs typeface="Arimo Bold"/>
                <a:sym typeface="Arimo Bold"/>
              </a:rPr>
              <a:t>DC services in Lae </a:t>
            </a:r>
            <a:r>
              <a:rPr lang="en-US" sz="1712">
                <a:solidFill>
                  <a:srgbClr val="000000"/>
                </a:solidFill>
                <a:latin typeface="Arimo"/>
                <a:ea typeface="Arimo"/>
                <a:cs typeface="Arimo"/>
                <a:sym typeface="Arimo"/>
              </a:rPr>
              <a:t>(announcements soon!)</a:t>
            </a:r>
          </a:p>
          <a:p>
            <a:pPr marL="391457" lvl="2" indent="-130486" algn="l">
              <a:lnSpc>
                <a:spcPts val="4281"/>
              </a:lnSpc>
              <a:buFont typeface="Arial"/>
              <a:buChar char="⚬"/>
            </a:pPr>
            <a:r>
              <a:rPr lang="en-US" sz="1712" b="1">
                <a:solidFill>
                  <a:srgbClr val="000000"/>
                </a:solidFill>
                <a:latin typeface="Arimo Bold"/>
                <a:ea typeface="Arimo Bold"/>
                <a:cs typeface="Arimo Bold"/>
                <a:sym typeface="Arimo Bold"/>
              </a:rPr>
              <a:t>Learning Centers </a:t>
            </a:r>
            <a:r>
              <a:rPr lang="en-US" sz="1712">
                <a:solidFill>
                  <a:srgbClr val="000000"/>
                </a:solidFill>
                <a:latin typeface="Arimo"/>
                <a:ea typeface="Arimo"/>
                <a:cs typeface="Arimo"/>
                <a:sym typeface="Arimo"/>
              </a:rPr>
              <a:t>for students, professionals</a:t>
            </a:r>
          </a:p>
          <a:p>
            <a:pPr marL="391457" lvl="2" indent="-130486" algn="l">
              <a:lnSpc>
                <a:spcPts val="4281"/>
              </a:lnSpc>
              <a:buFont typeface="Arial"/>
              <a:buChar char="⚬"/>
            </a:pPr>
            <a:r>
              <a:rPr lang="en-US" sz="1712" b="1">
                <a:solidFill>
                  <a:srgbClr val="000000"/>
                </a:solidFill>
                <a:latin typeface="Arimo Bold"/>
                <a:ea typeface="Arimo Bold"/>
                <a:cs typeface="Arimo Bold"/>
                <a:sym typeface="Arimo Bold"/>
              </a:rPr>
              <a:t>PNG’s largest ICT Roadshow </a:t>
            </a:r>
            <a:r>
              <a:rPr lang="en-US" sz="1712">
                <a:solidFill>
                  <a:srgbClr val="000000"/>
                </a:solidFill>
                <a:latin typeface="Arimo"/>
                <a:ea typeface="Arimo"/>
                <a:cs typeface="Arimo"/>
                <a:sym typeface="Arimo"/>
              </a:rPr>
              <a:t>planned in 1st week of November at APEC HAUS. </a:t>
            </a:r>
          </a:p>
        </p:txBody>
      </p:sp>
      <p:sp>
        <p:nvSpPr>
          <p:cNvPr id="9" name="Freeform 9"/>
          <p:cNvSpPr/>
          <p:nvPr/>
        </p:nvSpPr>
        <p:spPr>
          <a:xfrm>
            <a:off x="0" y="-3333542"/>
            <a:ext cx="5710688" cy="13620542"/>
          </a:xfrm>
          <a:custGeom>
            <a:avLst/>
            <a:gdLst/>
            <a:ahLst/>
            <a:cxnLst/>
            <a:rect l="l" t="t" r="r" b="b"/>
            <a:pathLst>
              <a:path w="5710688" h="13620542">
                <a:moveTo>
                  <a:pt x="0" y="0"/>
                </a:moveTo>
                <a:lnTo>
                  <a:pt x="5710688" y="0"/>
                </a:lnTo>
                <a:lnTo>
                  <a:pt x="5710688" y="13620542"/>
                </a:lnTo>
                <a:lnTo>
                  <a:pt x="0" y="136205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PG"/>
          </a:p>
        </p:txBody>
      </p:sp>
      <p:grpSp>
        <p:nvGrpSpPr>
          <p:cNvPr id="10" name="Group 10"/>
          <p:cNvGrpSpPr/>
          <p:nvPr/>
        </p:nvGrpSpPr>
        <p:grpSpPr>
          <a:xfrm>
            <a:off x="1540897" y="7969501"/>
            <a:ext cx="2136422" cy="2136422"/>
            <a:chOff x="0" y="0"/>
            <a:chExt cx="2848563" cy="2848563"/>
          </a:xfrm>
        </p:grpSpPr>
        <p:sp>
          <p:nvSpPr>
            <p:cNvPr id="11" name="Freeform 11"/>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PG"/>
            </a:p>
          </p:txBody>
        </p:sp>
        <p:grpSp>
          <p:nvGrpSpPr>
            <p:cNvPr id="12" name="Group 12"/>
            <p:cNvGrpSpPr/>
            <p:nvPr/>
          </p:nvGrpSpPr>
          <p:grpSpPr>
            <a:xfrm>
              <a:off x="483476" y="770426"/>
              <a:ext cx="1881611" cy="1307710"/>
              <a:chOff x="0" y="0"/>
              <a:chExt cx="2960309" cy="2057400"/>
            </a:xfrm>
          </p:grpSpPr>
          <p:sp>
            <p:nvSpPr>
              <p:cNvPr id="13" name="Freeform 13"/>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9"/>
                <a:stretch>
                  <a:fillRect l="-17" r="-15"/>
                </a:stretch>
              </a:blipFill>
            </p:spPr>
            <p:txBody>
              <a:bodyPr/>
              <a:lstStyle/>
              <a:p>
                <a:endParaRPr lang="en-PG"/>
              </a:p>
            </p:txBody>
          </p:sp>
        </p:grpSp>
      </p:grpSp>
      <p:sp>
        <p:nvSpPr>
          <p:cNvPr id="14" name="TextBox 14"/>
          <p:cNvSpPr txBox="1"/>
          <p:nvPr/>
        </p:nvSpPr>
        <p:spPr>
          <a:xfrm>
            <a:off x="407299" y="933450"/>
            <a:ext cx="4896090" cy="1544953"/>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DIVING INTO THE FUTURE :</a:t>
            </a:r>
          </a:p>
        </p:txBody>
      </p:sp>
      <p:grpSp>
        <p:nvGrpSpPr>
          <p:cNvPr id="15" name="Group 15"/>
          <p:cNvGrpSpPr/>
          <p:nvPr/>
        </p:nvGrpSpPr>
        <p:grpSpPr>
          <a:xfrm>
            <a:off x="1763005" y="3347663"/>
            <a:ext cx="1692206" cy="3591674"/>
            <a:chOff x="0" y="0"/>
            <a:chExt cx="2256275" cy="4788899"/>
          </a:xfrm>
        </p:grpSpPr>
        <p:sp>
          <p:nvSpPr>
            <p:cNvPr id="16" name="Freeform 16"/>
            <p:cNvSpPr/>
            <p:nvPr/>
          </p:nvSpPr>
          <p:spPr>
            <a:xfrm rot="709844">
              <a:off x="1100855" y="3380556"/>
              <a:ext cx="592502" cy="1362072"/>
            </a:xfrm>
            <a:custGeom>
              <a:avLst/>
              <a:gdLst/>
              <a:ahLst/>
              <a:cxnLst/>
              <a:rect l="l" t="t" r="r" b="b"/>
              <a:pathLst>
                <a:path w="592502" h="1362072">
                  <a:moveTo>
                    <a:pt x="0" y="0"/>
                  </a:moveTo>
                  <a:lnTo>
                    <a:pt x="592502" y="0"/>
                  </a:lnTo>
                  <a:lnTo>
                    <a:pt x="592502" y="1362072"/>
                  </a:lnTo>
                  <a:lnTo>
                    <a:pt x="0" y="13620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G"/>
            </a:p>
          </p:txBody>
        </p:sp>
        <p:sp>
          <p:nvSpPr>
            <p:cNvPr id="17" name="Freeform 17"/>
            <p:cNvSpPr/>
            <p:nvPr/>
          </p:nvSpPr>
          <p:spPr>
            <a:xfrm rot="709844">
              <a:off x="1530440" y="1224202"/>
              <a:ext cx="592502" cy="1362072"/>
            </a:xfrm>
            <a:custGeom>
              <a:avLst/>
              <a:gdLst/>
              <a:ahLst/>
              <a:cxnLst/>
              <a:rect l="l" t="t" r="r" b="b"/>
              <a:pathLst>
                <a:path w="592502" h="1362072">
                  <a:moveTo>
                    <a:pt x="0" y="0"/>
                  </a:moveTo>
                  <a:lnTo>
                    <a:pt x="592501" y="0"/>
                  </a:lnTo>
                  <a:lnTo>
                    <a:pt x="592501" y="1362072"/>
                  </a:lnTo>
                  <a:lnTo>
                    <a:pt x="0" y="13620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G"/>
            </a:p>
          </p:txBody>
        </p:sp>
        <p:sp>
          <p:nvSpPr>
            <p:cNvPr id="18" name="Freeform 18"/>
            <p:cNvSpPr/>
            <p:nvPr/>
          </p:nvSpPr>
          <p:spPr>
            <a:xfrm rot="709844" flipH="1">
              <a:off x="133334" y="2379525"/>
              <a:ext cx="592502" cy="1362072"/>
            </a:xfrm>
            <a:custGeom>
              <a:avLst/>
              <a:gdLst/>
              <a:ahLst/>
              <a:cxnLst/>
              <a:rect l="l" t="t" r="r" b="b"/>
              <a:pathLst>
                <a:path w="592502" h="1362072">
                  <a:moveTo>
                    <a:pt x="592501" y="0"/>
                  </a:moveTo>
                  <a:lnTo>
                    <a:pt x="0" y="0"/>
                  </a:lnTo>
                  <a:lnTo>
                    <a:pt x="0" y="1362072"/>
                  </a:lnTo>
                  <a:lnTo>
                    <a:pt x="592501" y="1362072"/>
                  </a:lnTo>
                  <a:lnTo>
                    <a:pt x="59250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G"/>
            </a:p>
          </p:txBody>
        </p:sp>
        <p:sp>
          <p:nvSpPr>
            <p:cNvPr id="19" name="Freeform 19"/>
            <p:cNvSpPr/>
            <p:nvPr/>
          </p:nvSpPr>
          <p:spPr>
            <a:xfrm rot="709844" flipH="1">
              <a:off x="733063" y="46271"/>
              <a:ext cx="592502" cy="1362072"/>
            </a:xfrm>
            <a:custGeom>
              <a:avLst/>
              <a:gdLst/>
              <a:ahLst/>
              <a:cxnLst/>
              <a:rect l="l" t="t" r="r" b="b"/>
              <a:pathLst>
                <a:path w="592502" h="1362072">
                  <a:moveTo>
                    <a:pt x="592501" y="0"/>
                  </a:moveTo>
                  <a:lnTo>
                    <a:pt x="0" y="0"/>
                  </a:lnTo>
                  <a:lnTo>
                    <a:pt x="0" y="1362072"/>
                  </a:lnTo>
                  <a:lnTo>
                    <a:pt x="592501" y="1362072"/>
                  </a:lnTo>
                  <a:lnTo>
                    <a:pt x="59250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G"/>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8817125"/>
            <a:ext cx="2514600" cy="441175"/>
          </a:xfrm>
          <a:custGeom>
            <a:avLst/>
            <a:gdLst/>
            <a:ahLst/>
            <a:cxnLst/>
            <a:rect l="l" t="t" r="r" b="b"/>
            <a:pathLst>
              <a:path w="2514600" h="441175">
                <a:moveTo>
                  <a:pt x="0" y="0"/>
                </a:moveTo>
                <a:lnTo>
                  <a:pt x="2514600" y="0"/>
                </a:lnTo>
                <a:lnTo>
                  <a:pt x="2514600" y="441175"/>
                </a:lnTo>
                <a:lnTo>
                  <a:pt x="0" y="44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PG"/>
          </a:p>
        </p:txBody>
      </p:sp>
      <p:grpSp>
        <p:nvGrpSpPr>
          <p:cNvPr id="3" name="Group 3"/>
          <p:cNvGrpSpPr/>
          <p:nvPr/>
        </p:nvGrpSpPr>
        <p:grpSpPr>
          <a:xfrm>
            <a:off x="4388848" y="-438734"/>
            <a:ext cx="14563519" cy="11252784"/>
            <a:chOff x="0" y="0"/>
            <a:chExt cx="19418025" cy="15003712"/>
          </a:xfrm>
        </p:grpSpPr>
        <p:sp>
          <p:nvSpPr>
            <p:cNvPr id="4" name="Freeform 4"/>
            <p:cNvSpPr/>
            <p:nvPr/>
          </p:nvSpPr>
          <p:spPr>
            <a:xfrm>
              <a:off x="0" y="0"/>
              <a:ext cx="19418046" cy="15003653"/>
            </a:xfrm>
            <a:custGeom>
              <a:avLst/>
              <a:gdLst/>
              <a:ahLst/>
              <a:cxnLst/>
              <a:rect l="l" t="t" r="r" b="b"/>
              <a:pathLst>
                <a:path w="19418046" h="15003653">
                  <a:moveTo>
                    <a:pt x="0" y="0"/>
                  </a:moveTo>
                  <a:lnTo>
                    <a:pt x="19418046" y="0"/>
                  </a:lnTo>
                  <a:lnTo>
                    <a:pt x="19418046" y="15003653"/>
                  </a:lnTo>
                  <a:lnTo>
                    <a:pt x="0" y="15003653"/>
                  </a:lnTo>
                  <a:lnTo>
                    <a:pt x="0" y="0"/>
                  </a:lnTo>
                  <a:close/>
                </a:path>
              </a:pathLst>
            </a:custGeom>
            <a:blipFill>
              <a:blip r:embed="rId4"/>
              <a:stretch>
                <a:fillRect l="-11707" r="-11707"/>
              </a:stretch>
            </a:blipFill>
          </p:spPr>
          <p:txBody>
            <a:bodyPr/>
            <a:lstStyle/>
            <a:p>
              <a:endParaRPr lang="en-PG"/>
            </a:p>
          </p:txBody>
        </p:sp>
      </p:grpSp>
      <p:grpSp>
        <p:nvGrpSpPr>
          <p:cNvPr id="5" name="Group 5"/>
          <p:cNvGrpSpPr/>
          <p:nvPr/>
        </p:nvGrpSpPr>
        <p:grpSpPr>
          <a:xfrm>
            <a:off x="6285916" y="1017850"/>
            <a:ext cx="11404913" cy="8240450"/>
            <a:chOff x="0" y="0"/>
            <a:chExt cx="17380989" cy="12558375"/>
          </a:xfrm>
        </p:grpSpPr>
        <p:sp>
          <p:nvSpPr>
            <p:cNvPr id="6" name="Freeform 6"/>
            <p:cNvSpPr/>
            <p:nvPr/>
          </p:nvSpPr>
          <p:spPr>
            <a:xfrm>
              <a:off x="26392" y="25400"/>
              <a:ext cx="17328189" cy="12507595"/>
            </a:xfrm>
            <a:custGeom>
              <a:avLst/>
              <a:gdLst/>
              <a:ahLst/>
              <a:cxnLst/>
              <a:rect l="l" t="t" r="r" b="b"/>
              <a:pathLst>
                <a:path w="17328189" h="12507595">
                  <a:moveTo>
                    <a:pt x="0" y="0"/>
                  </a:moveTo>
                  <a:lnTo>
                    <a:pt x="17328189" y="0"/>
                  </a:lnTo>
                  <a:lnTo>
                    <a:pt x="17328189" y="12507595"/>
                  </a:lnTo>
                  <a:lnTo>
                    <a:pt x="0" y="12507595"/>
                  </a:lnTo>
                  <a:lnTo>
                    <a:pt x="0" y="0"/>
                  </a:lnTo>
                  <a:close/>
                </a:path>
              </a:pathLst>
            </a:custGeom>
            <a:blipFill>
              <a:blip r:embed="rId5"/>
              <a:stretch>
                <a:fillRect l="-152" t="-2103" r="-152" b="-2118"/>
              </a:stretch>
            </a:blipFill>
            <a:ln w="123825" cap="sq">
              <a:solidFill>
                <a:srgbClr val="000000"/>
              </a:solidFill>
              <a:prstDash val="solid"/>
              <a:miter/>
            </a:ln>
          </p:spPr>
          <p:txBody>
            <a:bodyPr/>
            <a:lstStyle/>
            <a:p>
              <a:endParaRPr lang="en-PG"/>
            </a:p>
          </p:txBody>
        </p:sp>
        <p:sp>
          <p:nvSpPr>
            <p:cNvPr id="7" name="Freeform 7"/>
            <p:cNvSpPr/>
            <p:nvPr/>
          </p:nvSpPr>
          <p:spPr>
            <a:xfrm>
              <a:off x="0" y="0"/>
              <a:ext cx="17380973" cy="12558395"/>
            </a:xfrm>
            <a:custGeom>
              <a:avLst/>
              <a:gdLst/>
              <a:ahLst/>
              <a:cxnLst/>
              <a:rect l="l" t="t" r="r" b="b"/>
              <a:pathLst>
                <a:path w="17380973" h="12558395">
                  <a:moveTo>
                    <a:pt x="26392" y="0"/>
                  </a:moveTo>
                  <a:lnTo>
                    <a:pt x="17354581" y="0"/>
                  </a:lnTo>
                  <a:cubicBezTo>
                    <a:pt x="17369096" y="0"/>
                    <a:pt x="17380973" y="11430"/>
                    <a:pt x="17380973" y="25400"/>
                  </a:cubicBezTo>
                  <a:lnTo>
                    <a:pt x="17380973" y="12532995"/>
                  </a:lnTo>
                  <a:cubicBezTo>
                    <a:pt x="17380973" y="12546964"/>
                    <a:pt x="17369096" y="12558395"/>
                    <a:pt x="17354581" y="12558395"/>
                  </a:cubicBezTo>
                  <a:lnTo>
                    <a:pt x="26392" y="12558395"/>
                  </a:lnTo>
                  <a:cubicBezTo>
                    <a:pt x="11876" y="12558395"/>
                    <a:pt x="0" y="12546964"/>
                    <a:pt x="0" y="12532995"/>
                  </a:cubicBezTo>
                  <a:lnTo>
                    <a:pt x="0" y="25400"/>
                  </a:lnTo>
                  <a:cubicBezTo>
                    <a:pt x="0" y="11430"/>
                    <a:pt x="11876" y="0"/>
                    <a:pt x="26392" y="0"/>
                  </a:cubicBezTo>
                  <a:moveTo>
                    <a:pt x="26392" y="50800"/>
                  </a:moveTo>
                  <a:lnTo>
                    <a:pt x="26392" y="25400"/>
                  </a:lnTo>
                  <a:lnTo>
                    <a:pt x="52784" y="25400"/>
                  </a:lnTo>
                  <a:lnTo>
                    <a:pt x="52784" y="12532995"/>
                  </a:lnTo>
                  <a:lnTo>
                    <a:pt x="26392" y="12532995"/>
                  </a:lnTo>
                  <a:lnTo>
                    <a:pt x="26392" y="12507595"/>
                  </a:lnTo>
                  <a:lnTo>
                    <a:pt x="17354581" y="12507595"/>
                  </a:lnTo>
                  <a:lnTo>
                    <a:pt x="17354581" y="12532995"/>
                  </a:lnTo>
                  <a:lnTo>
                    <a:pt x="17328189" y="12532995"/>
                  </a:lnTo>
                  <a:lnTo>
                    <a:pt x="17328189" y="25400"/>
                  </a:lnTo>
                  <a:lnTo>
                    <a:pt x="17354581" y="25400"/>
                  </a:lnTo>
                  <a:lnTo>
                    <a:pt x="17354581" y="50800"/>
                  </a:lnTo>
                  <a:lnTo>
                    <a:pt x="26392" y="50800"/>
                  </a:lnTo>
                  <a:close/>
                </a:path>
              </a:pathLst>
            </a:custGeom>
            <a:solidFill>
              <a:srgbClr val="000000"/>
            </a:solidFill>
            <a:ln w="123825" cap="sq">
              <a:solidFill>
                <a:srgbClr val="000000"/>
              </a:solidFill>
              <a:prstDash val="solid"/>
              <a:miter/>
            </a:ln>
          </p:spPr>
          <p:txBody>
            <a:bodyPr/>
            <a:lstStyle/>
            <a:p>
              <a:endParaRPr lang="en-PG"/>
            </a:p>
          </p:txBody>
        </p:sp>
      </p:grpSp>
      <p:sp>
        <p:nvSpPr>
          <p:cNvPr id="8" name="Freeform 8"/>
          <p:cNvSpPr/>
          <p:nvPr/>
        </p:nvSpPr>
        <p:spPr>
          <a:xfrm>
            <a:off x="0" y="-3333542"/>
            <a:ext cx="5710688" cy="13620542"/>
          </a:xfrm>
          <a:custGeom>
            <a:avLst/>
            <a:gdLst/>
            <a:ahLst/>
            <a:cxnLst/>
            <a:rect l="l" t="t" r="r" b="b"/>
            <a:pathLst>
              <a:path w="5710688" h="13620542">
                <a:moveTo>
                  <a:pt x="0" y="0"/>
                </a:moveTo>
                <a:lnTo>
                  <a:pt x="5710688" y="0"/>
                </a:lnTo>
                <a:lnTo>
                  <a:pt x="5710688" y="13620542"/>
                </a:lnTo>
                <a:lnTo>
                  <a:pt x="0" y="136205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sp>
        <p:nvSpPr>
          <p:cNvPr id="9" name="Freeform 9"/>
          <p:cNvSpPr/>
          <p:nvPr/>
        </p:nvSpPr>
        <p:spPr>
          <a:xfrm>
            <a:off x="0" y="-1805393"/>
            <a:ext cx="5069980" cy="12092393"/>
          </a:xfrm>
          <a:custGeom>
            <a:avLst/>
            <a:gdLst/>
            <a:ahLst/>
            <a:cxnLst/>
            <a:rect l="l" t="t" r="r" b="b"/>
            <a:pathLst>
              <a:path w="5069980" h="12092393">
                <a:moveTo>
                  <a:pt x="0" y="0"/>
                </a:moveTo>
                <a:lnTo>
                  <a:pt x="5069980" y="0"/>
                </a:lnTo>
                <a:lnTo>
                  <a:pt x="5069980" y="12092393"/>
                </a:lnTo>
                <a:lnTo>
                  <a:pt x="0" y="120923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G"/>
          </a:p>
        </p:txBody>
      </p:sp>
      <p:grpSp>
        <p:nvGrpSpPr>
          <p:cNvPr id="10" name="Group 10"/>
          <p:cNvGrpSpPr/>
          <p:nvPr/>
        </p:nvGrpSpPr>
        <p:grpSpPr>
          <a:xfrm>
            <a:off x="1787133" y="7748914"/>
            <a:ext cx="2136422" cy="2136422"/>
            <a:chOff x="0" y="0"/>
            <a:chExt cx="2848563" cy="2848563"/>
          </a:xfrm>
        </p:grpSpPr>
        <p:sp>
          <p:nvSpPr>
            <p:cNvPr id="11" name="Freeform 11"/>
            <p:cNvSpPr/>
            <p:nvPr/>
          </p:nvSpPr>
          <p:spPr>
            <a:xfrm>
              <a:off x="0" y="0"/>
              <a:ext cx="2848563" cy="2848563"/>
            </a:xfrm>
            <a:custGeom>
              <a:avLst/>
              <a:gdLst/>
              <a:ahLst/>
              <a:cxnLst/>
              <a:rect l="l" t="t" r="r" b="b"/>
              <a:pathLst>
                <a:path w="2848563" h="2848563">
                  <a:moveTo>
                    <a:pt x="0" y="0"/>
                  </a:moveTo>
                  <a:lnTo>
                    <a:pt x="2848563" y="0"/>
                  </a:lnTo>
                  <a:lnTo>
                    <a:pt x="2848563" y="2848563"/>
                  </a:lnTo>
                  <a:lnTo>
                    <a:pt x="0" y="28485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G"/>
            </a:p>
          </p:txBody>
        </p:sp>
        <p:grpSp>
          <p:nvGrpSpPr>
            <p:cNvPr id="12" name="Group 12"/>
            <p:cNvGrpSpPr/>
            <p:nvPr/>
          </p:nvGrpSpPr>
          <p:grpSpPr>
            <a:xfrm>
              <a:off x="483476" y="770426"/>
              <a:ext cx="1881611" cy="1307710"/>
              <a:chOff x="0" y="0"/>
              <a:chExt cx="2960309" cy="2057400"/>
            </a:xfrm>
          </p:grpSpPr>
          <p:sp>
            <p:nvSpPr>
              <p:cNvPr id="13" name="Freeform 13"/>
              <p:cNvSpPr/>
              <p:nvPr/>
            </p:nvSpPr>
            <p:spPr>
              <a:xfrm>
                <a:off x="0" y="0"/>
                <a:ext cx="2960370" cy="2057400"/>
              </a:xfrm>
              <a:custGeom>
                <a:avLst/>
                <a:gdLst/>
                <a:ahLst/>
                <a:cxnLst/>
                <a:rect l="l" t="t" r="r" b="b"/>
                <a:pathLst>
                  <a:path w="2960370" h="2057400">
                    <a:moveTo>
                      <a:pt x="0" y="0"/>
                    </a:moveTo>
                    <a:lnTo>
                      <a:pt x="2960370" y="0"/>
                    </a:lnTo>
                    <a:lnTo>
                      <a:pt x="2960370" y="2057400"/>
                    </a:lnTo>
                    <a:lnTo>
                      <a:pt x="0" y="2057400"/>
                    </a:lnTo>
                    <a:lnTo>
                      <a:pt x="0" y="0"/>
                    </a:lnTo>
                    <a:close/>
                  </a:path>
                </a:pathLst>
              </a:custGeom>
              <a:blipFill>
                <a:blip r:embed="rId10"/>
                <a:stretch>
                  <a:fillRect l="-17" r="-15"/>
                </a:stretch>
              </a:blipFill>
            </p:spPr>
            <p:txBody>
              <a:bodyPr/>
              <a:lstStyle/>
              <a:p>
                <a:endParaRPr lang="en-PG"/>
              </a:p>
            </p:txBody>
          </p:sp>
        </p:grpSp>
      </p:grpSp>
      <p:sp>
        <p:nvSpPr>
          <p:cNvPr id="14" name="TextBox 14"/>
          <p:cNvSpPr txBox="1"/>
          <p:nvPr/>
        </p:nvSpPr>
        <p:spPr>
          <a:xfrm>
            <a:off x="407299" y="742586"/>
            <a:ext cx="4896090" cy="1544953"/>
          </a:xfrm>
          <a:prstGeom prst="rect">
            <a:avLst/>
          </a:prstGeom>
        </p:spPr>
        <p:txBody>
          <a:bodyPr lIns="0" tIns="0" rIns="0" bIns="0" rtlCol="0" anchor="t">
            <a:spAutoFit/>
          </a:bodyPr>
          <a:lstStyle/>
          <a:p>
            <a:pPr algn="ctr">
              <a:lnSpc>
                <a:spcPts val="6201"/>
              </a:lnSpc>
            </a:pPr>
            <a:r>
              <a:rPr lang="en-US" sz="4430">
                <a:solidFill>
                  <a:srgbClr val="FFFFFF"/>
                </a:solidFill>
                <a:latin typeface="League Spartan"/>
                <a:ea typeface="League Spartan"/>
                <a:cs typeface="League Spartan"/>
                <a:sym typeface="League Spartan"/>
              </a:rPr>
              <a:t>AWARDS &amp; RECOGNITIONS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D91D-F051-6C61-A3D5-15CF1E560835}"/>
              </a:ext>
            </a:extLst>
          </p:cNvPr>
          <p:cNvSpPr>
            <a:spLocks noGrp="1"/>
          </p:cNvSpPr>
          <p:nvPr>
            <p:ph type="title"/>
          </p:nvPr>
        </p:nvSpPr>
        <p:spPr>
          <a:xfrm>
            <a:off x="457200" y="274637"/>
            <a:ext cx="13792200" cy="1592275"/>
          </a:xfrm>
        </p:spPr>
        <p:txBody>
          <a:bodyPr>
            <a:normAutofit fontScale="90000"/>
          </a:bodyPr>
          <a:lstStyle/>
          <a:p>
            <a:r>
              <a:rPr lang="en-US" dirty="0"/>
              <a:t>Conclusion:</a:t>
            </a:r>
            <a:br>
              <a:rPr lang="en-US" dirty="0"/>
            </a:br>
            <a:r>
              <a:rPr lang="en-US" sz="6600" dirty="0"/>
              <a:t>“UNITY IN DIVERSITY”</a:t>
            </a:r>
            <a:endParaRPr lang="en-PG" sz="6600" dirty="0"/>
          </a:p>
        </p:txBody>
      </p:sp>
      <p:sp>
        <p:nvSpPr>
          <p:cNvPr id="3" name="Content Placeholder 2">
            <a:extLst>
              <a:ext uri="{FF2B5EF4-FFF2-40B4-BE49-F238E27FC236}">
                <a16:creationId xmlns:a16="http://schemas.microsoft.com/office/drawing/2014/main" id="{5B332B37-3D0D-7162-BBD0-7C23D194665B}"/>
              </a:ext>
            </a:extLst>
          </p:cNvPr>
          <p:cNvSpPr>
            <a:spLocks noGrp="1"/>
          </p:cNvSpPr>
          <p:nvPr>
            <p:ph idx="1"/>
          </p:nvPr>
        </p:nvSpPr>
        <p:spPr>
          <a:xfrm>
            <a:off x="457200" y="2857500"/>
            <a:ext cx="16764000" cy="4714618"/>
          </a:xfrm>
        </p:spPr>
        <p:txBody>
          <a:bodyPr>
            <a:normAutofit/>
          </a:bodyPr>
          <a:lstStyle/>
          <a:p>
            <a:pPr marL="0" indent="0">
              <a:buNone/>
            </a:pPr>
            <a:r>
              <a:rPr lang="en-US" b="1" dirty="0">
                <a:solidFill>
                  <a:srgbClr val="002060"/>
                </a:solidFill>
              </a:rPr>
              <a:t>E-Government and Digital Public Services:</a:t>
            </a:r>
          </a:p>
          <a:p>
            <a:pPr marL="0" indent="0">
              <a:buNone/>
            </a:pPr>
            <a:endParaRPr lang="en-US" b="1" dirty="0">
              <a:solidFill>
                <a:srgbClr val="002060"/>
              </a:solidFill>
            </a:endParaRPr>
          </a:p>
          <a:p>
            <a:r>
              <a:rPr lang="en-US" dirty="0"/>
              <a:t>Encourage PNG to </a:t>
            </a:r>
            <a:r>
              <a:rPr lang="en-US" b="1" dirty="0"/>
              <a:t>seize the opportunity </a:t>
            </a:r>
            <a:r>
              <a:rPr lang="en-US" dirty="0"/>
              <a:t>in this era of global digital transformation by investing in </a:t>
            </a:r>
            <a:r>
              <a:rPr lang="en-US" b="1" dirty="0"/>
              <a:t>infrastructure, building digital skills, and fostering public-private partnerships</a:t>
            </a:r>
            <a:r>
              <a:rPr lang="en-US" dirty="0"/>
              <a:t>.</a:t>
            </a:r>
          </a:p>
          <a:p>
            <a:pPr marL="0" indent="0">
              <a:buNone/>
            </a:pPr>
            <a:endParaRPr lang="en-US" dirty="0"/>
          </a:p>
          <a:p>
            <a:r>
              <a:rPr lang="en-US" dirty="0"/>
              <a:t>Emphasize how </a:t>
            </a:r>
            <a:r>
              <a:rPr lang="en-US" b="1" dirty="0"/>
              <a:t>strategic planning</a:t>
            </a:r>
            <a:r>
              <a:rPr lang="en-US" dirty="0"/>
              <a:t> now can position PNG as a future-ready nation with </a:t>
            </a:r>
            <a:r>
              <a:rPr lang="en-US" b="1" dirty="0"/>
              <a:t>inclusive growth</a:t>
            </a:r>
            <a:r>
              <a:rPr lang="en-US" dirty="0"/>
              <a:t>.</a:t>
            </a:r>
            <a:endParaRPr lang="en-PG" b="1" dirty="0"/>
          </a:p>
        </p:txBody>
      </p:sp>
      <p:grpSp>
        <p:nvGrpSpPr>
          <p:cNvPr id="4" name="Group 7">
            <a:extLst>
              <a:ext uri="{FF2B5EF4-FFF2-40B4-BE49-F238E27FC236}">
                <a16:creationId xmlns:a16="http://schemas.microsoft.com/office/drawing/2014/main" id="{9BEBB886-8C3D-D893-0B43-BCB657B9F1B7}"/>
              </a:ext>
            </a:extLst>
          </p:cNvPr>
          <p:cNvGrpSpPr/>
          <p:nvPr/>
        </p:nvGrpSpPr>
        <p:grpSpPr>
          <a:xfrm>
            <a:off x="15316200" y="274638"/>
            <a:ext cx="2362200" cy="2049462"/>
            <a:chOff x="0" y="0"/>
            <a:chExt cx="4464551" cy="3102839"/>
          </a:xfrm>
        </p:grpSpPr>
        <p:sp>
          <p:nvSpPr>
            <p:cNvPr id="5" name="Freeform 8">
              <a:extLst>
                <a:ext uri="{FF2B5EF4-FFF2-40B4-BE49-F238E27FC236}">
                  <a16:creationId xmlns:a16="http://schemas.microsoft.com/office/drawing/2014/main" id="{EE97F803-1C85-7E85-F54A-4DF97322C06C}"/>
                </a:ext>
              </a:extLst>
            </p:cNvPr>
            <p:cNvSpPr/>
            <p:nvPr/>
          </p:nvSpPr>
          <p:spPr>
            <a:xfrm>
              <a:off x="0" y="0"/>
              <a:ext cx="4464558" cy="3102864"/>
            </a:xfrm>
            <a:custGeom>
              <a:avLst/>
              <a:gdLst/>
              <a:ahLst/>
              <a:cxnLst/>
              <a:rect l="l" t="t" r="r" b="b"/>
              <a:pathLst>
                <a:path w="4464558" h="3102864">
                  <a:moveTo>
                    <a:pt x="0" y="0"/>
                  </a:moveTo>
                  <a:lnTo>
                    <a:pt x="4464558" y="0"/>
                  </a:lnTo>
                  <a:lnTo>
                    <a:pt x="4464558" y="3102864"/>
                  </a:lnTo>
                  <a:lnTo>
                    <a:pt x="0" y="3102864"/>
                  </a:lnTo>
                  <a:lnTo>
                    <a:pt x="0" y="0"/>
                  </a:lnTo>
                  <a:close/>
                </a:path>
              </a:pathLst>
            </a:custGeom>
            <a:blipFill>
              <a:blip r:embed="rId2"/>
              <a:stretch>
                <a:fillRect l="-39" r="-39"/>
              </a:stretch>
            </a:blipFill>
          </p:spPr>
          <p:txBody>
            <a:bodyPr/>
            <a:lstStyle/>
            <a:p>
              <a:endParaRPr lang="en-PG"/>
            </a:p>
          </p:txBody>
        </p:sp>
      </p:grpSp>
      <p:sp>
        <p:nvSpPr>
          <p:cNvPr id="7" name="Freeform 5">
            <a:extLst>
              <a:ext uri="{FF2B5EF4-FFF2-40B4-BE49-F238E27FC236}">
                <a16:creationId xmlns:a16="http://schemas.microsoft.com/office/drawing/2014/main" id="{35F38E29-3DAB-E053-19F4-5EBF17D60E89}"/>
              </a:ext>
            </a:extLst>
          </p:cNvPr>
          <p:cNvSpPr/>
          <p:nvPr/>
        </p:nvSpPr>
        <p:spPr>
          <a:xfrm>
            <a:off x="-1295400" y="766003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8" name="Freeform 6">
            <a:extLst>
              <a:ext uri="{FF2B5EF4-FFF2-40B4-BE49-F238E27FC236}">
                <a16:creationId xmlns:a16="http://schemas.microsoft.com/office/drawing/2014/main" id="{B9E5F70B-68E2-15C8-E4E3-DF5D6354C3B4}"/>
              </a:ext>
            </a:extLst>
          </p:cNvPr>
          <p:cNvSpPr/>
          <p:nvPr/>
        </p:nvSpPr>
        <p:spPr>
          <a:xfrm>
            <a:off x="16072055" y="7572118"/>
            <a:ext cx="3086100" cy="2352325"/>
          </a:xfrm>
          <a:custGeom>
            <a:avLst/>
            <a:gdLst/>
            <a:ahLst/>
            <a:cxnLst/>
            <a:rect l="l" t="t" r="r" b="b"/>
            <a:pathLst>
              <a:path w="3086100" h="2352325">
                <a:moveTo>
                  <a:pt x="0" y="0"/>
                </a:moveTo>
                <a:lnTo>
                  <a:pt x="3086100" y="0"/>
                </a:lnTo>
                <a:lnTo>
                  <a:pt x="3086100" y="2352325"/>
                </a:lnTo>
                <a:lnTo>
                  <a:pt x="0" y="2352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Tree>
    <p:extLst>
      <p:ext uri="{BB962C8B-B14F-4D97-AF65-F5344CB8AC3E}">
        <p14:creationId xmlns:p14="http://schemas.microsoft.com/office/powerpoint/2010/main" val="3150643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9259" b="-9259"/>
              </a:stretch>
            </a:blipFill>
          </p:spPr>
          <p:txBody>
            <a:bodyPr/>
            <a:lstStyle/>
            <a:p>
              <a:endParaRPr lang="en-PG"/>
            </a:p>
          </p:txBody>
        </p:sp>
      </p:grpSp>
      <p:sp>
        <p:nvSpPr>
          <p:cNvPr id="4" name="Freeform 4"/>
          <p:cNvSpPr/>
          <p:nvPr/>
        </p:nvSpPr>
        <p:spPr>
          <a:xfrm>
            <a:off x="-635000" y="1913920"/>
            <a:ext cx="5245100" cy="1513604"/>
          </a:xfrm>
          <a:custGeom>
            <a:avLst/>
            <a:gdLst/>
            <a:ahLst/>
            <a:cxnLst/>
            <a:rect l="l" t="t" r="r" b="b"/>
            <a:pathLst>
              <a:path w="5245100" h="1513604">
                <a:moveTo>
                  <a:pt x="0" y="0"/>
                </a:moveTo>
                <a:lnTo>
                  <a:pt x="5245100" y="0"/>
                </a:lnTo>
                <a:lnTo>
                  <a:pt x="5245100" y="1513604"/>
                </a:lnTo>
                <a:lnTo>
                  <a:pt x="0" y="15136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G"/>
          </a:p>
        </p:txBody>
      </p:sp>
      <p:sp>
        <p:nvSpPr>
          <p:cNvPr id="5" name="Freeform 5"/>
          <p:cNvSpPr/>
          <p:nvPr/>
        </p:nvSpPr>
        <p:spPr>
          <a:xfrm>
            <a:off x="13804900" y="1913920"/>
            <a:ext cx="5118100" cy="1513604"/>
          </a:xfrm>
          <a:custGeom>
            <a:avLst/>
            <a:gdLst/>
            <a:ahLst/>
            <a:cxnLst/>
            <a:rect l="l" t="t" r="r" b="b"/>
            <a:pathLst>
              <a:path w="5118100" h="1513604">
                <a:moveTo>
                  <a:pt x="0" y="0"/>
                </a:moveTo>
                <a:lnTo>
                  <a:pt x="5118100" y="0"/>
                </a:lnTo>
                <a:lnTo>
                  <a:pt x="5118100" y="1513604"/>
                </a:lnTo>
                <a:lnTo>
                  <a:pt x="0" y="15136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PG"/>
          </a:p>
        </p:txBody>
      </p:sp>
      <p:sp>
        <p:nvSpPr>
          <p:cNvPr id="6" name="TextBox 6"/>
          <p:cNvSpPr txBox="1"/>
          <p:nvPr/>
        </p:nvSpPr>
        <p:spPr>
          <a:xfrm>
            <a:off x="4996797" y="2019268"/>
            <a:ext cx="8421405" cy="1408256"/>
          </a:xfrm>
          <a:prstGeom prst="rect">
            <a:avLst/>
          </a:prstGeom>
        </p:spPr>
        <p:txBody>
          <a:bodyPr lIns="0" tIns="0" rIns="0" bIns="0" rtlCol="0" anchor="t">
            <a:spAutoFit/>
          </a:bodyPr>
          <a:lstStyle/>
          <a:p>
            <a:pPr algn="ctr">
              <a:lnSpc>
                <a:spcPts val="10333"/>
              </a:lnSpc>
            </a:pPr>
            <a:r>
              <a:rPr lang="en-US" sz="7382">
                <a:solidFill>
                  <a:srgbClr val="00237F"/>
                </a:solidFill>
                <a:latin typeface="League Spartan"/>
                <a:ea typeface="League Spartan"/>
                <a:cs typeface="League Spartan"/>
                <a:sym typeface="League Spartan"/>
              </a:rPr>
              <a:t>TENK YU TRU!</a:t>
            </a:r>
          </a:p>
        </p:txBody>
      </p:sp>
      <p:sp>
        <p:nvSpPr>
          <p:cNvPr id="7" name="TextBox 7"/>
          <p:cNvSpPr txBox="1"/>
          <p:nvPr/>
        </p:nvSpPr>
        <p:spPr>
          <a:xfrm>
            <a:off x="9207500" y="4479679"/>
            <a:ext cx="5065420" cy="3609924"/>
          </a:xfrm>
          <a:prstGeom prst="rect">
            <a:avLst/>
          </a:prstGeom>
        </p:spPr>
        <p:txBody>
          <a:bodyPr lIns="0" tIns="0" rIns="0" bIns="0" rtlCol="0" anchor="t">
            <a:spAutoFit/>
          </a:bodyPr>
          <a:lstStyle/>
          <a:p>
            <a:pPr algn="l">
              <a:lnSpc>
                <a:spcPts val="3154"/>
              </a:lnSpc>
            </a:pPr>
            <a:endParaRPr/>
          </a:p>
          <a:p>
            <a:pPr algn="l">
              <a:lnSpc>
                <a:spcPts val="3154"/>
              </a:lnSpc>
            </a:pPr>
            <a:r>
              <a:rPr lang="en-US" sz="2253">
                <a:solidFill>
                  <a:srgbClr val="000000"/>
                </a:solidFill>
                <a:latin typeface="Poppins"/>
                <a:ea typeface="Poppins"/>
                <a:cs typeface="Poppins"/>
                <a:sym typeface="Poppins"/>
              </a:rPr>
              <a:t>Preetam Tallukdar</a:t>
            </a:r>
          </a:p>
          <a:p>
            <a:pPr algn="l">
              <a:lnSpc>
                <a:spcPts val="3154"/>
              </a:lnSpc>
            </a:pPr>
            <a:r>
              <a:rPr lang="en-US" sz="2253">
                <a:solidFill>
                  <a:srgbClr val="000000"/>
                </a:solidFill>
                <a:latin typeface="Poppins"/>
                <a:ea typeface="Poppins"/>
                <a:cs typeface="Poppins"/>
                <a:sym typeface="Poppins"/>
              </a:rPr>
              <a:t>General Manager - Corporate</a:t>
            </a:r>
          </a:p>
          <a:p>
            <a:pPr algn="l">
              <a:lnSpc>
                <a:spcPts val="3154"/>
              </a:lnSpc>
            </a:pPr>
            <a:r>
              <a:rPr lang="en-US" sz="2253">
                <a:solidFill>
                  <a:srgbClr val="000000"/>
                </a:solidFill>
                <a:latin typeface="Poppins"/>
                <a:ea typeface="Poppins"/>
                <a:cs typeface="Poppins"/>
                <a:sym typeface="Poppins"/>
              </a:rPr>
              <a:t>Digitec ICT Limited</a:t>
            </a:r>
          </a:p>
          <a:p>
            <a:pPr algn="l">
              <a:lnSpc>
                <a:spcPts val="3154"/>
              </a:lnSpc>
            </a:pPr>
            <a:endParaRPr lang="en-US" sz="2253">
              <a:solidFill>
                <a:srgbClr val="000000"/>
              </a:solidFill>
              <a:latin typeface="Poppins"/>
              <a:ea typeface="Poppins"/>
              <a:cs typeface="Poppins"/>
              <a:sym typeface="Poppins"/>
            </a:endParaRPr>
          </a:p>
          <a:p>
            <a:pPr algn="l">
              <a:lnSpc>
                <a:spcPts val="3154"/>
              </a:lnSpc>
            </a:pPr>
            <a:endParaRPr lang="en-US" sz="2253">
              <a:solidFill>
                <a:srgbClr val="000000"/>
              </a:solidFill>
              <a:latin typeface="Poppins"/>
              <a:ea typeface="Poppins"/>
              <a:cs typeface="Poppins"/>
              <a:sym typeface="Poppins"/>
            </a:endParaRPr>
          </a:p>
          <a:p>
            <a:pPr algn="l">
              <a:lnSpc>
                <a:spcPts val="3154"/>
              </a:lnSpc>
            </a:pPr>
            <a:r>
              <a:rPr lang="en-US" sz="2253">
                <a:solidFill>
                  <a:srgbClr val="000000"/>
                </a:solidFill>
                <a:latin typeface="Poppins"/>
                <a:ea typeface="Poppins"/>
                <a:cs typeface="Poppins"/>
                <a:sym typeface="Poppins"/>
              </a:rPr>
              <a:t>Email:     </a:t>
            </a:r>
            <a:r>
              <a:rPr lang="en-US" sz="2253" u="sng">
                <a:solidFill>
                  <a:srgbClr val="0000FF"/>
                </a:solidFill>
                <a:latin typeface="Poppins"/>
                <a:ea typeface="Poppins"/>
                <a:cs typeface="Poppins"/>
                <a:sym typeface="Poppins"/>
                <a:hlinkClick r:id="rId7" tooltip="mailto:preetam@digitec.com.pg"/>
              </a:rPr>
              <a:t>preetam@digitec.com.pg</a:t>
            </a:r>
          </a:p>
          <a:p>
            <a:pPr algn="l">
              <a:lnSpc>
                <a:spcPts val="3154"/>
              </a:lnSpc>
            </a:pPr>
            <a:r>
              <a:rPr lang="en-US" sz="2253">
                <a:solidFill>
                  <a:srgbClr val="000000"/>
                </a:solidFill>
                <a:latin typeface="Poppins"/>
                <a:ea typeface="Poppins"/>
                <a:cs typeface="Poppins"/>
                <a:sym typeface="Poppins"/>
              </a:rPr>
              <a:t>Mobile:      +675  786 39 204</a:t>
            </a:r>
          </a:p>
          <a:p>
            <a:pPr algn="l">
              <a:lnSpc>
                <a:spcPts val="3154"/>
              </a:lnSpc>
            </a:pPr>
            <a:r>
              <a:rPr lang="en-US" sz="2253">
                <a:solidFill>
                  <a:srgbClr val="000000"/>
                </a:solidFill>
                <a:latin typeface="Poppins"/>
                <a:ea typeface="Poppins"/>
                <a:cs typeface="Poppins"/>
                <a:sym typeface="Poppins"/>
              </a:rPr>
              <a:t> </a:t>
            </a:r>
          </a:p>
        </p:txBody>
      </p:sp>
      <p:grpSp>
        <p:nvGrpSpPr>
          <p:cNvPr id="8" name="Group 8"/>
          <p:cNvGrpSpPr/>
          <p:nvPr/>
        </p:nvGrpSpPr>
        <p:grpSpPr>
          <a:xfrm>
            <a:off x="4610100" y="4388354"/>
            <a:ext cx="3859248" cy="3859248"/>
            <a:chOff x="0" y="0"/>
            <a:chExt cx="5145665" cy="5145665"/>
          </a:xfrm>
        </p:grpSpPr>
        <p:sp>
          <p:nvSpPr>
            <p:cNvPr id="9" name="Freeform 9"/>
            <p:cNvSpPr/>
            <p:nvPr/>
          </p:nvSpPr>
          <p:spPr>
            <a:xfrm>
              <a:off x="258173" y="258173"/>
              <a:ext cx="4629318" cy="4629318"/>
            </a:xfrm>
            <a:custGeom>
              <a:avLst/>
              <a:gdLst/>
              <a:ahLst/>
              <a:cxnLst/>
              <a:rect l="l" t="t" r="r" b="b"/>
              <a:pathLst>
                <a:path w="4629318" h="4629318">
                  <a:moveTo>
                    <a:pt x="0" y="0"/>
                  </a:moveTo>
                  <a:lnTo>
                    <a:pt x="4629318" y="0"/>
                  </a:lnTo>
                  <a:lnTo>
                    <a:pt x="4629318" y="4629318"/>
                  </a:lnTo>
                  <a:lnTo>
                    <a:pt x="0" y="462931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G"/>
            </a:p>
          </p:txBody>
        </p:sp>
        <p:grpSp>
          <p:nvGrpSpPr>
            <p:cNvPr id="10" name="Group 10"/>
            <p:cNvGrpSpPr/>
            <p:nvPr/>
          </p:nvGrpSpPr>
          <p:grpSpPr>
            <a:xfrm>
              <a:off x="0" y="0"/>
              <a:ext cx="5145665" cy="5145665"/>
              <a:chOff x="0" y="0"/>
              <a:chExt cx="5145665" cy="5145665"/>
            </a:xfrm>
          </p:grpSpPr>
          <p:sp>
            <p:nvSpPr>
              <p:cNvPr id="11" name="Freeform 11"/>
              <p:cNvSpPr/>
              <p:nvPr/>
            </p:nvSpPr>
            <p:spPr>
              <a:xfrm>
                <a:off x="69850" y="69850"/>
                <a:ext cx="4558030" cy="4558157"/>
              </a:xfrm>
              <a:custGeom>
                <a:avLst/>
                <a:gdLst/>
                <a:ahLst/>
                <a:cxnLst/>
                <a:rect l="l" t="t" r="r" b="b"/>
                <a:pathLst>
                  <a:path w="4558030" h="4558157">
                    <a:moveTo>
                      <a:pt x="2279015" y="0"/>
                    </a:moveTo>
                    <a:cubicBezTo>
                      <a:pt x="1020318" y="0"/>
                      <a:pt x="0" y="1020318"/>
                      <a:pt x="0" y="2279015"/>
                    </a:cubicBezTo>
                    <a:cubicBezTo>
                      <a:pt x="0" y="3537712"/>
                      <a:pt x="1020318" y="4558157"/>
                      <a:pt x="2279015" y="4558157"/>
                    </a:cubicBezTo>
                    <a:cubicBezTo>
                      <a:pt x="3537712" y="4558157"/>
                      <a:pt x="4558030" y="3537839"/>
                      <a:pt x="4558030" y="2279142"/>
                    </a:cubicBezTo>
                    <a:cubicBezTo>
                      <a:pt x="4558030" y="1020445"/>
                      <a:pt x="3537712" y="0"/>
                      <a:pt x="2279015" y="0"/>
                    </a:cubicBezTo>
                    <a:close/>
                  </a:path>
                </a:pathLst>
              </a:custGeom>
              <a:blipFill>
                <a:blip r:embed="rId10"/>
                <a:stretch>
                  <a:fillRect l="-9347" r="-9347"/>
                </a:stretch>
              </a:blipFill>
            </p:spPr>
            <p:txBody>
              <a:bodyPr/>
              <a:lstStyle/>
              <a:p>
                <a:endParaRPr lang="en-PG"/>
              </a:p>
            </p:txBody>
          </p:sp>
          <p:sp>
            <p:nvSpPr>
              <p:cNvPr id="12" name="Freeform 12"/>
              <p:cNvSpPr/>
              <p:nvPr/>
            </p:nvSpPr>
            <p:spPr>
              <a:xfrm>
                <a:off x="0" y="0"/>
                <a:ext cx="4697857" cy="4697857"/>
              </a:xfrm>
              <a:custGeom>
                <a:avLst/>
                <a:gdLst/>
                <a:ahLst/>
                <a:cxnLst/>
                <a:rect l="l" t="t" r="r" b="b"/>
                <a:pathLst>
                  <a:path w="4697857" h="4697857">
                    <a:moveTo>
                      <a:pt x="2348865" y="139700"/>
                    </a:moveTo>
                    <a:cubicBezTo>
                      <a:pt x="1128776" y="139700"/>
                      <a:pt x="139700" y="1128776"/>
                      <a:pt x="139700" y="2348865"/>
                    </a:cubicBezTo>
                    <a:lnTo>
                      <a:pt x="69850" y="2348865"/>
                    </a:lnTo>
                    <a:lnTo>
                      <a:pt x="139700" y="2348865"/>
                    </a:lnTo>
                    <a:cubicBezTo>
                      <a:pt x="139700" y="3568954"/>
                      <a:pt x="1128776" y="4558030"/>
                      <a:pt x="2348865" y="4558030"/>
                    </a:cubicBezTo>
                    <a:lnTo>
                      <a:pt x="2348865" y="4627880"/>
                    </a:lnTo>
                    <a:lnTo>
                      <a:pt x="2348865" y="4558030"/>
                    </a:lnTo>
                    <a:cubicBezTo>
                      <a:pt x="3568954" y="4558030"/>
                      <a:pt x="4558030" y="3568954"/>
                      <a:pt x="4558030" y="2348865"/>
                    </a:cubicBezTo>
                    <a:lnTo>
                      <a:pt x="4627880" y="2348865"/>
                    </a:lnTo>
                    <a:lnTo>
                      <a:pt x="4558030" y="2348865"/>
                    </a:lnTo>
                    <a:cubicBezTo>
                      <a:pt x="4558157" y="1128776"/>
                      <a:pt x="3568954" y="139700"/>
                      <a:pt x="2348865" y="139700"/>
                    </a:cubicBezTo>
                    <a:lnTo>
                      <a:pt x="2348865" y="69850"/>
                    </a:lnTo>
                    <a:lnTo>
                      <a:pt x="2348865" y="139700"/>
                    </a:lnTo>
                    <a:moveTo>
                      <a:pt x="2348865" y="0"/>
                    </a:moveTo>
                    <a:cubicBezTo>
                      <a:pt x="3646170" y="0"/>
                      <a:pt x="4697857" y="1051687"/>
                      <a:pt x="4697857" y="2348865"/>
                    </a:cubicBezTo>
                    <a:cubicBezTo>
                      <a:pt x="4697857" y="3646043"/>
                      <a:pt x="3646170" y="4697857"/>
                      <a:pt x="2348865" y="4697857"/>
                    </a:cubicBezTo>
                    <a:cubicBezTo>
                      <a:pt x="1051560" y="4697857"/>
                      <a:pt x="0" y="3646170"/>
                      <a:pt x="0" y="2348865"/>
                    </a:cubicBezTo>
                    <a:cubicBezTo>
                      <a:pt x="0" y="1051560"/>
                      <a:pt x="1051687" y="0"/>
                      <a:pt x="2348865" y="0"/>
                    </a:cubicBezTo>
                    <a:close/>
                  </a:path>
                </a:pathLst>
              </a:custGeom>
              <a:solidFill>
                <a:srgbClr val="FF9A12"/>
              </a:solidFill>
            </p:spPr>
            <p:txBody>
              <a:bodyPr/>
              <a:lstStyle/>
              <a:p>
                <a:endParaRPr lang="en-PG"/>
              </a:p>
            </p:txBody>
          </p:sp>
        </p:gr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1049</Words>
  <Application>Microsoft Office PowerPoint</Application>
  <PresentationFormat>Custom</PresentationFormat>
  <Paragraphs>107</Paragraphs>
  <Slides>18</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18</vt:i4>
      </vt:variant>
    </vt:vector>
  </HeadingPairs>
  <TitlesOfParts>
    <vt:vector size="32" baseType="lpstr">
      <vt:lpstr>Open Sans Bold</vt:lpstr>
      <vt:lpstr>Calibri</vt:lpstr>
      <vt:lpstr>Poppins Italics</vt:lpstr>
      <vt:lpstr>Arial</vt:lpstr>
      <vt:lpstr>IBM Plex Sans</vt:lpstr>
      <vt:lpstr>Archivo Black</vt:lpstr>
      <vt:lpstr>Arimo</vt:lpstr>
      <vt:lpstr>Poppins Bold</vt:lpstr>
      <vt:lpstr>Open Sans Italics</vt:lpstr>
      <vt:lpstr>League Spartan</vt:lpstr>
      <vt:lpstr>Poppins</vt:lpstr>
      <vt:lpstr>Poppins Medium</vt:lpstr>
      <vt:lpstr>Arimo Bold</vt:lpstr>
      <vt:lpstr>Office Theme</vt:lpstr>
      <vt:lpstr>PowerPoint Presentation</vt:lpstr>
      <vt:lpstr>PowerPoint Presentation</vt:lpstr>
      <vt:lpstr>PowerPoint Presentation</vt:lpstr>
      <vt:lpstr>Global ICT revolution and how Papua New Guinea (PNG) can position itself to benefit from these developments: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“UNITY IN DIVERSITY”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Digitec ICT Deck</dc:title>
  <dc:creator>Preetam Talukdar</dc:creator>
  <cp:lastModifiedBy>Preetam Talukdar</cp:lastModifiedBy>
  <cp:revision>7</cp:revision>
  <dcterms:created xsi:type="dcterms:W3CDTF">2006-08-16T00:00:00Z</dcterms:created>
  <dcterms:modified xsi:type="dcterms:W3CDTF">2024-10-01T22:31:13Z</dcterms:modified>
  <dc:identifier>DAGSUV36rNU</dc:identifier>
</cp:coreProperties>
</file>