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57" r:id="rId4"/>
    <p:sldId id="260" r:id="rId5"/>
    <p:sldId id="270" r:id="rId6"/>
    <p:sldId id="259" r:id="rId7"/>
    <p:sldId id="278" r:id="rId8"/>
    <p:sldId id="286" r:id="rId9"/>
    <p:sldId id="28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974" userDrawn="1">
          <p15:clr>
            <a:srgbClr val="A4A3A4"/>
          </p15:clr>
        </p15:guide>
        <p15:guide id="4" orient="horz" pos="346" userDrawn="1">
          <p15:clr>
            <a:srgbClr val="A4A3A4"/>
          </p15:clr>
        </p15:guide>
        <p15:guide id="5" pos="7333" userDrawn="1">
          <p15:clr>
            <a:srgbClr val="A4A3A4"/>
          </p15:clr>
        </p15:guide>
        <p15:guide id="6" pos="347" userDrawn="1">
          <p15:clr>
            <a:srgbClr val="A4A3A4"/>
          </p15:clr>
        </p15:guide>
        <p15:guide id="7" orient="horz" pos="1026" userDrawn="1">
          <p15:clr>
            <a:srgbClr val="A4A3A4"/>
          </p15:clr>
        </p15:guide>
        <p15:guide id="8" orient="horz" pos="32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1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111" d="100"/>
          <a:sy n="111" d="100"/>
        </p:scale>
        <p:origin x="192" y="102"/>
      </p:cViewPr>
      <p:guideLst>
        <p:guide orient="horz" pos="2160"/>
        <p:guide pos="3840"/>
        <p:guide orient="horz" pos="3974"/>
        <p:guide orient="horz" pos="346"/>
        <p:guide pos="7333"/>
        <p:guide pos="347"/>
        <p:guide orient="horz" pos="1026"/>
        <p:guide orient="horz" pos="3294"/>
      </p:guideLst>
    </p:cSldViewPr>
  </p:slideViewPr>
  <p:notesTextViewPr>
    <p:cViewPr>
      <p:scale>
        <a:sx n="1" d="1"/>
        <a:sy n="1" d="1"/>
      </p:scale>
      <p:origin x="0" y="0"/>
    </p:cViewPr>
  </p:notesTextViewPr>
  <p:sorterViewPr>
    <p:cViewPr varScale="1">
      <p:scale>
        <a:sx n="1" d="1"/>
        <a:sy n="1" d="1"/>
      </p:scale>
      <p:origin x="0" y="-60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339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Picture Placeholder 10"/>
          <p:cNvSpPr>
            <a:spLocks noGrp="1"/>
          </p:cNvSpPr>
          <p:nvPr>
            <p:ph type="pic" sz="quarter" idx="14"/>
          </p:nvPr>
        </p:nvSpPr>
        <p:spPr>
          <a:xfrm>
            <a:off x="6200021" y="4421724"/>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9" name="Picture Placeholder 10"/>
          <p:cNvSpPr>
            <a:spLocks noGrp="1"/>
          </p:cNvSpPr>
          <p:nvPr>
            <p:ph type="pic" sz="quarter" idx="13"/>
          </p:nvPr>
        </p:nvSpPr>
        <p:spPr>
          <a:xfrm>
            <a:off x="6574673" y="4421724"/>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10" name="Picture Placeholder 10"/>
          <p:cNvSpPr>
            <a:spLocks noGrp="1"/>
          </p:cNvSpPr>
          <p:nvPr>
            <p:ph type="pic" sz="quarter" idx="12"/>
          </p:nvPr>
        </p:nvSpPr>
        <p:spPr>
          <a:xfrm>
            <a:off x="6945353" y="4421724"/>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4" name="Picture Placeholder 3"/>
          <p:cNvSpPr>
            <a:spLocks noGrp="1"/>
          </p:cNvSpPr>
          <p:nvPr>
            <p:ph type="pic" sz="quarter" idx="10"/>
          </p:nvPr>
        </p:nvSpPr>
        <p:spPr>
          <a:xfrm>
            <a:off x="1016000" y="1638298"/>
            <a:ext cx="4394200" cy="4330701"/>
          </a:xfrm>
          <a:prstGeom prst="roundRect">
            <a:avLst>
              <a:gd name="adj" fmla="val 1711"/>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4092108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842188" y="3428998"/>
            <a:ext cx="9978211" cy="2895601"/>
          </a:xfrm>
          <a:prstGeom prst="roundRect">
            <a:avLst>
              <a:gd name="adj" fmla="val 2257"/>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1894081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46100" y="2603500"/>
            <a:ext cx="5080000" cy="3467100"/>
          </a:xfrm>
          <a:prstGeom prst="roundRect">
            <a:avLst>
              <a:gd name="adj" fmla="val 2381"/>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9926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379066" y="1549400"/>
            <a:ext cx="5311033" cy="2255661"/>
          </a:xfrm>
          <a:prstGeom prst="roundRect">
            <a:avLst>
              <a:gd name="adj" fmla="val 3717"/>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578734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842190" y="1490008"/>
            <a:ext cx="5523588" cy="2422525"/>
          </a:xfrm>
          <a:prstGeom prst="roundRect">
            <a:avLst>
              <a:gd name="adj" fmla="val 2512"/>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1665858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78424" y="1490008"/>
            <a:ext cx="2764875" cy="4644092"/>
          </a:xfrm>
          <a:prstGeom prst="roundRect">
            <a:avLst>
              <a:gd name="adj" fmla="val 4265"/>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245303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842190" y="2684450"/>
            <a:ext cx="3780610" cy="3665549"/>
          </a:xfrm>
          <a:prstGeom prst="roundRect">
            <a:avLst>
              <a:gd name="adj" fmla="val 280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10768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50862" y="1456706"/>
            <a:ext cx="5557837" cy="2260915"/>
          </a:xfrm>
          <a:prstGeom prst="roundRect">
            <a:avLst>
              <a:gd name="adj" fmla="val 2624"/>
            </a:avLst>
          </a:prstGeom>
          <a:pattFill prst="pct30">
            <a:fgClr>
              <a:schemeClr val="bg1">
                <a:lumMod val="50000"/>
              </a:schemeClr>
            </a:fgClr>
            <a:bgClr>
              <a:schemeClr val="bg1"/>
            </a:bgClr>
          </a:pattFill>
        </p:spPr>
        <p:txBody>
          <a:bodyPr/>
          <a:lstStyle/>
          <a:p>
            <a:endParaRPr lang="en-GB"/>
          </a:p>
        </p:txBody>
      </p:sp>
      <p:sp>
        <p:nvSpPr>
          <p:cNvPr id="9" name="Picture Placeholder 7"/>
          <p:cNvSpPr>
            <a:spLocks noGrp="1"/>
          </p:cNvSpPr>
          <p:nvPr>
            <p:ph type="pic" sz="quarter" idx="11"/>
          </p:nvPr>
        </p:nvSpPr>
        <p:spPr>
          <a:xfrm>
            <a:off x="7199731" y="4047810"/>
            <a:ext cx="3601311" cy="2260915"/>
          </a:xfrm>
          <a:prstGeom prst="roundRect">
            <a:avLst>
              <a:gd name="adj" fmla="val 2624"/>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331087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520080" y="1620896"/>
            <a:ext cx="3341220" cy="4313179"/>
          </a:xfrm>
          <a:prstGeom prst="roundRect">
            <a:avLst>
              <a:gd name="adj" fmla="val 2983"/>
            </a:avLst>
          </a:prstGeom>
          <a:pattFill prst="pct30">
            <a:fgClr>
              <a:schemeClr val="bg1">
                <a:lumMod val="50000"/>
              </a:schemeClr>
            </a:fgClr>
            <a:bgClr>
              <a:schemeClr val="bg1"/>
            </a:bgClr>
          </a:pattFill>
        </p:spPr>
        <p:txBody>
          <a:bodyPr/>
          <a:lstStyle/>
          <a:p>
            <a:endParaRPr lang="en-GB"/>
          </a:p>
        </p:txBody>
      </p:sp>
      <p:sp>
        <p:nvSpPr>
          <p:cNvPr id="7" name="Picture Placeholder 5"/>
          <p:cNvSpPr>
            <a:spLocks noGrp="1"/>
          </p:cNvSpPr>
          <p:nvPr>
            <p:ph type="pic" sz="quarter" idx="11"/>
          </p:nvPr>
        </p:nvSpPr>
        <p:spPr>
          <a:xfrm>
            <a:off x="676927" y="4047010"/>
            <a:ext cx="3185965" cy="1887065"/>
          </a:xfrm>
          <a:prstGeom prst="roundRect">
            <a:avLst>
              <a:gd name="adj" fmla="val 2983"/>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54883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4826694" y="1765300"/>
            <a:ext cx="3277720" cy="4165600"/>
          </a:xfrm>
          <a:prstGeom prst="roundRect">
            <a:avLst>
              <a:gd name="adj" fmla="val 2718"/>
            </a:avLst>
          </a:prstGeom>
          <a:pattFill prst="pct30">
            <a:fgClr>
              <a:schemeClr val="bg1">
                <a:lumMod val="50000"/>
              </a:schemeClr>
            </a:fgClr>
            <a:bgClr>
              <a:schemeClr val="bg1"/>
            </a:bgClr>
          </a:pattFill>
        </p:spPr>
        <p:txBody>
          <a:bodyPr/>
          <a:lstStyle/>
          <a:p>
            <a:endParaRPr lang="en-GB"/>
          </a:p>
        </p:txBody>
      </p:sp>
      <p:sp>
        <p:nvSpPr>
          <p:cNvPr id="6" name="Picture Placeholder 5"/>
          <p:cNvSpPr>
            <a:spLocks noGrp="1"/>
          </p:cNvSpPr>
          <p:nvPr>
            <p:ph type="pic" sz="quarter" idx="10"/>
          </p:nvPr>
        </p:nvSpPr>
        <p:spPr>
          <a:xfrm>
            <a:off x="8418980" y="1765300"/>
            <a:ext cx="3277720" cy="4165600"/>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418202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534874" y="2650602"/>
            <a:ext cx="2585335" cy="3385233"/>
          </a:xfrm>
          <a:prstGeom prst="roundRect">
            <a:avLst>
              <a:gd name="adj" fmla="val 2718"/>
            </a:avLst>
          </a:prstGeom>
          <a:pattFill prst="pct30">
            <a:fgClr>
              <a:schemeClr val="bg1">
                <a:lumMod val="50000"/>
              </a:schemeClr>
            </a:fgClr>
            <a:bgClr>
              <a:schemeClr val="bg1"/>
            </a:bgClr>
          </a:pattFill>
        </p:spPr>
        <p:txBody>
          <a:bodyPr/>
          <a:lstStyle/>
          <a:p>
            <a:endParaRPr lang="en-GB"/>
          </a:p>
        </p:txBody>
      </p:sp>
      <p:sp>
        <p:nvSpPr>
          <p:cNvPr id="7" name="Picture Placeholder 5"/>
          <p:cNvSpPr>
            <a:spLocks noGrp="1"/>
          </p:cNvSpPr>
          <p:nvPr>
            <p:ph type="pic" sz="quarter" idx="11"/>
          </p:nvPr>
        </p:nvSpPr>
        <p:spPr>
          <a:xfrm>
            <a:off x="3554601" y="2650602"/>
            <a:ext cx="2585335" cy="3385233"/>
          </a:xfrm>
          <a:prstGeom prst="roundRect">
            <a:avLst>
              <a:gd name="adj" fmla="val 2718"/>
            </a:avLst>
          </a:prstGeom>
          <a:pattFill prst="pct30">
            <a:fgClr>
              <a:schemeClr val="bg1">
                <a:lumMod val="50000"/>
              </a:schemeClr>
            </a:fgClr>
            <a:bgClr>
              <a:schemeClr val="bg1"/>
            </a:bgClr>
          </a:pattFill>
        </p:spPr>
        <p:txBody>
          <a:bodyPr/>
          <a:lstStyle/>
          <a:p>
            <a:endParaRPr lang="en-GB"/>
          </a:p>
        </p:txBody>
      </p:sp>
      <p:sp>
        <p:nvSpPr>
          <p:cNvPr id="8" name="Picture Placeholder 5"/>
          <p:cNvSpPr>
            <a:spLocks noGrp="1"/>
          </p:cNvSpPr>
          <p:nvPr>
            <p:ph type="pic" sz="quarter" idx="12"/>
          </p:nvPr>
        </p:nvSpPr>
        <p:spPr>
          <a:xfrm>
            <a:off x="574328" y="2650602"/>
            <a:ext cx="2585335" cy="3385233"/>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80149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6534874" y="3938718"/>
            <a:ext cx="4806226" cy="2037194"/>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2577450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6432182" y="1628774"/>
            <a:ext cx="5243892" cy="2419579"/>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926515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2609865" y="1628774"/>
            <a:ext cx="8781123" cy="2419579"/>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118672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5"/>
          <p:cNvSpPr>
            <a:spLocks noGrp="1"/>
          </p:cNvSpPr>
          <p:nvPr>
            <p:ph type="pic" sz="quarter" idx="10"/>
          </p:nvPr>
        </p:nvSpPr>
        <p:spPr>
          <a:xfrm>
            <a:off x="3596349" y="1628774"/>
            <a:ext cx="2662561" cy="2419579"/>
          </a:xfrm>
          <a:prstGeom prst="roundRect">
            <a:avLst>
              <a:gd name="adj" fmla="val 2718"/>
            </a:avLst>
          </a:prstGeom>
          <a:pattFill prst="pct30">
            <a:fgClr>
              <a:schemeClr val="bg1">
                <a:lumMod val="50000"/>
              </a:schemeClr>
            </a:fgClr>
            <a:bgClr>
              <a:schemeClr val="bg1"/>
            </a:bgClr>
          </a:pattFill>
        </p:spPr>
        <p:txBody>
          <a:bodyPr/>
          <a:lstStyle/>
          <a:p>
            <a:endParaRPr lang="en-GB"/>
          </a:p>
        </p:txBody>
      </p:sp>
      <p:sp>
        <p:nvSpPr>
          <p:cNvPr id="6" name="Picture Placeholder 5"/>
          <p:cNvSpPr>
            <a:spLocks noGrp="1"/>
          </p:cNvSpPr>
          <p:nvPr>
            <p:ph type="pic" sz="quarter" idx="11"/>
          </p:nvPr>
        </p:nvSpPr>
        <p:spPr>
          <a:xfrm>
            <a:off x="550862" y="1628774"/>
            <a:ext cx="2662561" cy="2419579"/>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2434656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3" name="Picture Placeholder 10"/>
          <p:cNvSpPr>
            <a:spLocks noGrp="1"/>
          </p:cNvSpPr>
          <p:nvPr>
            <p:ph type="pic" sz="quarter" idx="14"/>
          </p:nvPr>
        </p:nvSpPr>
        <p:spPr>
          <a:xfrm>
            <a:off x="621506" y="5057775"/>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12" name="Picture Placeholder 10"/>
          <p:cNvSpPr>
            <a:spLocks noGrp="1"/>
          </p:cNvSpPr>
          <p:nvPr>
            <p:ph type="pic" sz="quarter" idx="13"/>
          </p:nvPr>
        </p:nvSpPr>
        <p:spPr>
          <a:xfrm>
            <a:off x="996158" y="5057775"/>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11" name="Picture Placeholder 10"/>
          <p:cNvSpPr>
            <a:spLocks noGrp="1"/>
          </p:cNvSpPr>
          <p:nvPr>
            <p:ph type="pic" sz="quarter" idx="12"/>
          </p:nvPr>
        </p:nvSpPr>
        <p:spPr>
          <a:xfrm>
            <a:off x="1366838" y="5057775"/>
            <a:ext cx="587375" cy="582613"/>
          </a:xfrm>
          <a:prstGeom prst="ellipse">
            <a:avLst/>
          </a:prstGeom>
          <a:pattFill prst="pct30">
            <a:fgClr>
              <a:schemeClr val="bg1">
                <a:lumMod val="50000"/>
              </a:schemeClr>
            </a:fgClr>
            <a:bgClr>
              <a:schemeClr val="bg1"/>
            </a:bgClr>
          </a:pattFill>
        </p:spPr>
        <p:txBody>
          <a:bodyPr/>
          <a:lstStyle>
            <a:lvl1pPr>
              <a:defRPr sz="800"/>
            </a:lvl1pPr>
          </a:lstStyle>
          <a:p>
            <a:endParaRPr lang="en-GB" dirty="0"/>
          </a:p>
        </p:txBody>
      </p:sp>
      <p:sp>
        <p:nvSpPr>
          <p:cNvPr id="8" name="Picture Placeholder 5"/>
          <p:cNvSpPr>
            <a:spLocks noGrp="1"/>
          </p:cNvSpPr>
          <p:nvPr>
            <p:ph type="pic" sz="quarter" idx="10"/>
          </p:nvPr>
        </p:nvSpPr>
        <p:spPr>
          <a:xfrm>
            <a:off x="8188069" y="1635006"/>
            <a:ext cx="3470531" cy="4127165"/>
          </a:xfrm>
          <a:prstGeom prst="roundRect">
            <a:avLst>
              <a:gd name="adj" fmla="val 2718"/>
            </a:avLst>
          </a:prstGeom>
          <a:pattFill prst="pct30">
            <a:fgClr>
              <a:schemeClr val="bg1">
                <a:lumMod val="50000"/>
              </a:schemeClr>
            </a:fgClr>
            <a:bgClr>
              <a:schemeClr val="bg1"/>
            </a:bgClr>
          </a:pattFill>
        </p:spPr>
        <p:txBody>
          <a:bodyPr/>
          <a:lstStyle/>
          <a:p>
            <a:endParaRPr lang="en-GB"/>
          </a:p>
        </p:txBody>
      </p:sp>
      <p:sp>
        <p:nvSpPr>
          <p:cNvPr id="9" name="Picture Placeholder 5"/>
          <p:cNvSpPr>
            <a:spLocks noGrp="1"/>
          </p:cNvSpPr>
          <p:nvPr>
            <p:ph type="pic" sz="quarter" idx="11"/>
          </p:nvPr>
        </p:nvSpPr>
        <p:spPr>
          <a:xfrm>
            <a:off x="5218558" y="2764809"/>
            <a:ext cx="1877543" cy="2997362"/>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828281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4486826" y="1635006"/>
            <a:ext cx="2764610" cy="4283194"/>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455422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800099" y="1635006"/>
            <a:ext cx="3747345" cy="4283194"/>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2900537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6096000" y="3111500"/>
            <a:ext cx="5545138" cy="2565400"/>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3798491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7008996" y="1628774"/>
            <a:ext cx="4632142" cy="1853307"/>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12239412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6950074" y="1638299"/>
            <a:ext cx="4419600" cy="4348047"/>
          </a:xfrm>
          <a:prstGeom prst="roundRect">
            <a:avLst>
              <a:gd name="adj" fmla="val 2718"/>
            </a:avLst>
          </a:prstGeom>
          <a:pattFill prst="pct30">
            <a:fgClr>
              <a:schemeClr val="bg1">
                <a:lumMod val="50000"/>
              </a:schemeClr>
            </a:fgClr>
            <a:bgClr>
              <a:schemeClr val="bg1"/>
            </a:bgClr>
          </a:pattFill>
        </p:spPr>
        <p:txBody>
          <a:bodyPr/>
          <a:lstStyle/>
          <a:p>
            <a:endParaRPr lang="en-GB"/>
          </a:p>
        </p:txBody>
      </p:sp>
    </p:spTree>
    <p:extLst>
      <p:ext uri="{BB962C8B-B14F-4D97-AF65-F5344CB8AC3E}">
        <p14:creationId xmlns:p14="http://schemas.microsoft.com/office/powerpoint/2010/main" val="4194838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550863" y="934905"/>
            <a:ext cx="110902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46092" y="521505"/>
            <a:ext cx="947737" cy="246221"/>
          </a:xfrm>
          <a:prstGeom prst="rect">
            <a:avLst/>
          </a:prstGeom>
          <a:noFill/>
        </p:spPr>
        <p:txBody>
          <a:bodyPr wrap="square" rtlCol="0">
            <a:spAutoFit/>
          </a:bodyPr>
          <a:lstStyle/>
          <a:p>
            <a:r>
              <a:rPr lang="en-GB" sz="1000" dirty="0">
                <a:solidFill>
                  <a:schemeClr val="bg2"/>
                </a:solidFill>
              </a:rPr>
              <a:t>Company</a:t>
            </a:r>
          </a:p>
        </p:txBody>
      </p:sp>
      <p:grpSp>
        <p:nvGrpSpPr>
          <p:cNvPr id="12" name="Group 11"/>
          <p:cNvGrpSpPr/>
          <p:nvPr userDrawn="1"/>
        </p:nvGrpSpPr>
        <p:grpSpPr>
          <a:xfrm>
            <a:off x="11361650" y="535092"/>
            <a:ext cx="279488" cy="219046"/>
            <a:chOff x="11456194" y="302693"/>
            <a:chExt cx="415369" cy="325541"/>
          </a:xfrm>
        </p:grpSpPr>
        <p:sp>
          <p:nvSpPr>
            <p:cNvPr id="13" name="Minus 12"/>
            <p:cNvSpPr/>
            <p:nvPr/>
          </p:nvSpPr>
          <p:spPr>
            <a:xfrm>
              <a:off x="11456194" y="302693"/>
              <a:ext cx="415369" cy="133814"/>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Minus 13"/>
            <p:cNvSpPr/>
            <p:nvPr/>
          </p:nvSpPr>
          <p:spPr>
            <a:xfrm>
              <a:off x="11456194" y="366602"/>
              <a:ext cx="415369" cy="133814"/>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inus 14"/>
            <p:cNvSpPr/>
            <p:nvPr/>
          </p:nvSpPr>
          <p:spPr>
            <a:xfrm>
              <a:off x="11456194" y="430511"/>
              <a:ext cx="415369" cy="133814"/>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inus 15"/>
            <p:cNvSpPr/>
            <p:nvPr/>
          </p:nvSpPr>
          <p:spPr>
            <a:xfrm>
              <a:off x="11456194" y="494420"/>
              <a:ext cx="415369" cy="133814"/>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ounded Rectangle 16"/>
          <p:cNvSpPr/>
          <p:nvPr userDrawn="1"/>
        </p:nvSpPr>
        <p:spPr>
          <a:xfrm>
            <a:off x="550863" y="537657"/>
            <a:ext cx="213916" cy="21391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userDrawn="1"/>
        </p:nvSpPr>
        <p:spPr>
          <a:xfrm>
            <a:off x="6096000" y="521505"/>
            <a:ext cx="692152" cy="246221"/>
          </a:xfrm>
          <a:prstGeom prst="rect">
            <a:avLst/>
          </a:prstGeom>
          <a:noFill/>
        </p:spPr>
        <p:txBody>
          <a:bodyPr wrap="square" rtlCol="0">
            <a:spAutoFit/>
          </a:bodyPr>
          <a:lstStyle/>
          <a:p>
            <a:r>
              <a:rPr lang="en-GB" sz="1000" dirty="0">
                <a:solidFill>
                  <a:schemeClr val="bg2"/>
                </a:solidFill>
              </a:rPr>
              <a:t>Home</a:t>
            </a:r>
          </a:p>
        </p:txBody>
      </p:sp>
      <p:sp>
        <p:nvSpPr>
          <p:cNvPr id="19" name="TextBox 18"/>
          <p:cNvSpPr txBox="1"/>
          <p:nvPr userDrawn="1"/>
        </p:nvSpPr>
        <p:spPr>
          <a:xfrm>
            <a:off x="7269027" y="521505"/>
            <a:ext cx="692152" cy="246221"/>
          </a:xfrm>
          <a:prstGeom prst="rect">
            <a:avLst/>
          </a:prstGeom>
          <a:noFill/>
        </p:spPr>
        <p:txBody>
          <a:bodyPr wrap="square" rtlCol="0">
            <a:spAutoFit/>
          </a:bodyPr>
          <a:lstStyle/>
          <a:p>
            <a:r>
              <a:rPr lang="en-GB" sz="1000" dirty="0">
                <a:solidFill>
                  <a:schemeClr val="bg2"/>
                </a:solidFill>
              </a:rPr>
              <a:t>Service</a:t>
            </a:r>
          </a:p>
        </p:txBody>
      </p:sp>
      <p:sp>
        <p:nvSpPr>
          <p:cNvPr id="20" name="TextBox 19"/>
          <p:cNvSpPr txBox="1"/>
          <p:nvPr userDrawn="1"/>
        </p:nvSpPr>
        <p:spPr>
          <a:xfrm>
            <a:off x="8442054" y="521505"/>
            <a:ext cx="692152" cy="246221"/>
          </a:xfrm>
          <a:prstGeom prst="rect">
            <a:avLst/>
          </a:prstGeom>
          <a:noFill/>
        </p:spPr>
        <p:txBody>
          <a:bodyPr wrap="square" rtlCol="0">
            <a:spAutoFit/>
          </a:bodyPr>
          <a:lstStyle/>
          <a:p>
            <a:r>
              <a:rPr lang="en-GB" sz="1000" dirty="0">
                <a:solidFill>
                  <a:schemeClr val="bg2"/>
                </a:solidFill>
              </a:rPr>
              <a:t>Contact</a:t>
            </a:r>
          </a:p>
        </p:txBody>
      </p:sp>
    </p:spTree>
    <p:extLst>
      <p:ext uri="{BB962C8B-B14F-4D97-AF65-F5344CB8AC3E}">
        <p14:creationId xmlns:p14="http://schemas.microsoft.com/office/powerpoint/2010/main" val="3890649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8011" y="885864"/>
            <a:ext cx="9739766" cy="1754326"/>
          </a:xfrm>
          <a:prstGeom prst="rect">
            <a:avLst/>
          </a:prstGeom>
          <a:noFill/>
        </p:spPr>
        <p:txBody>
          <a:bodyPr wrap="square" rtlCol="0">
            <a:spAutoFit/>
          </a:bodyPr>
          <a:lstStyle/>
          <a:p>
            <a:pPr algn="ctr"/>
            <a:r>
              <a:rPr lang="en-GB" sz="5400" dirty="0">
                <a:solidFill>
                  <a:schemeClr val="bg2"/>
                </a:solidFill>
                <a:latin typeface="+mj-lt"/>
              </a:rPr>
              <a:t>Department of Lands and Physical Planning</a:t>
            </a:r>
            <a:endParaRPr lang="en-GB" sz="5400" dirty="0">
              <a:solidFill>
                <a:schemeClr val="bg2"/>
              </a:solidFill>
              <a:latin typeface="+mj-lt"/>
              <a:cs typeface="Poppins Medium" panose="00000600000000000000" pitchFamily="2" charset="0"/>
            </a:endParaRPr>
          </a:p>
        </p:txBody>
      </p:sp>
      <p:sp>
        <p:nvSpPr>
          <p:cNvPr id="38" name="Freeform 5"/>
          <p:cNvSpPr>
            <a:spLocks/>
          </p:cNvSpPr>
          <p:nvPr/>
        </p:nvSpPr>
        <p:spPr bwMode="auto">
          <a:xfrm>
            <a:off x="10632508" y="2573564"/>
            <a:ext cx="666750" cy="665964"/>
          </a:xfrm>
          <a:custGeom>
            <a:avLst/>
            <a:gdLst>
              <a:gd name="T0" fmla="*/ 715 w 715"/>
              <a:gd name="T1" fmla="*/ 357 h 714"/>
              <a:gd name="T2" fmla="*/ 358 w 715"/>
              <a:gd name="T3" fmla="*/ 714 h 714"/>
              <a:gd name="T4" fmla="*/ 0 w 715"/>
              <a:gd name="T5" fmla="*/ 357 h 714"/>
              <a:gd name="T6" fmla="*/ 358 w 715"/>
              <a:gd name="T7" fmla="*/ 0 h 714"/>
              <a:gd name="T8" fmla="*/ 715 w 715"/>
              <a:gd name="T9" fmla="*/ 357 h 714"/>
            </a:gdLst>
            <a:ahLst/>
            <a:cxnLst>
              <a:cxn ang="0">
                <a:pos x="T0" y="T1"/>
              </a:cxn>
              <a:cxn ang="0">
                <a:pos x="T2" y="T3"/>
              </a:cxn>
              <a:cxn ang="0">
                <a:pos x="T4" y="T5"/>
              </a:cxn>
              <a:cxn ang="0">
                <a:pos x="T6" y="T7"/>
              </a:cxn>
              <a:cxn ang="0">
                <a:pos x="T8" y="T9"/>
              </a:cxn>
            </a:cxnLst>
            <a:rect l="0" t="0" r="r" b="b"/>
            <a:pathLst>
              <a:path w="715" h="714">
                <a:moveTo>
                  <a:pt x="715" y="357"/>
                </a:moveTo>
                <a:cubicBezTo>
                  <a:pt x="411" y="386"/>
                  <a:pt x="387" y="410"/>
                  <a:pt x="358" y="714"/>
                </a:cubicBezTo>
                <a:cubicBezTo>
                  <a:pt x="328" y="410"/>
                  <a:pt x="304" y="386"/>
                  <a:pt x="0" y="357"/>
                </a:cubicBezTo>
                <a:cubicBezTo>
                  <a:pt x="304" y="327"/>
                  <a:pt x="328" y="304"/>
                  <a:pt x="358" y="0"/>
                </a:cubicBezTo>
                <a:cubicBezTo>
                  <a:pt x="387" y="304"/>
                  <a:pt x="411" y="327"/>
                  <a:pt x="715" y="3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cxnSp>
        <p:nvCxnSpPr>
          <p:cNvPr id="42" name="Straight Connector 41"/>
          <p:cNvCxnSpPr/>
          <p:nvPr/>
        </p:nvCxnSpPr>
        <p:spPr>
          <a:xfrm>
            <a:off x="6498658" y="2906546"/>
            <a:ext cx="3829786"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26633" y="3811915"/>
            <a:ext cx="8969686" cy="747705"/>
          </a:xfrm>
          <a:prstGeom prst="rect">
            <a:avLst/>
          </a:prstGeom>
          <a:noFill/>
        </p:spPr>
        <p:txBody>
          <a:bodyPr wrap="square" rtlCol="0">
            <a:spAutoFit/>
          </a:bodyPr>
          <a:lstStyle/>
          <a:p>
            <a:pPr algn="r">
              <a:lnSpc>
                <a:spcPct val="150000"/>
              </a:lnSpc>
            </a:pPr>
            <a:r>
              <a:rPr lang="en-GB" sz="3200" dirty="0">
                <a:solidFill>
                  <a:schemeClr val="bg2"/>
                </a:solidFill>
              </a:rPr>
              <a:t>Digital-first land management</a:t>
            </a:r>
          </a:p>
        </p:txBody>
      </p:sp>
      <p:cxnSp>
        <p:nvCxnSpPr>
          <p:cNvPr id="49" name="Straight Connector 48"/>
          <p:cNvCxnSpPr>
            <a:cxnSpLocks/>
          </p:cNvCxnSpPr>
          <p:nvPr/>
        </p:nvCxnSpPr>
        <p:spPr>
          <a:xfrm>
            <a:off x="2846161" y="4783968"/>
            <a:ext cx="5773028"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Freeform 9"/>
          <p:cNvSpPr>
            <a:spLocks/>
          </p:cNvSpPr>
          <p:nvPr/>
        </p:nvSpPr>
        <p:spPr bwMode="auto">
          <a:xfrm>
            <a:off x="9913168" y="3150741"/>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56" name="Freeform 9"/>
          <p:cNvSpPr>
            <a:spLocks/>
          </p:cNvSpPr>
          <p:nvPr/>
        </p:nvSpPr>
        <p:spPr bwMode="auto">
          <a:xfrm>
            <a:off x="10142127" y="3150741"/>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pic>
        <p:nvPicPr>
          <p:cNvPr id="3" name="Picture 2" descr="A white triangle with a letter u&#10;&#10;Description automatically generated">
            <a:extLst>
              <a:ext uri="{FF2B5EF4-FFF2-40B4-BE49-F238E27FC236}">
                <a16:creationId xmlns:a16="http://schemas.microsoft.com/office/drawing/2014/main" id="{D86532C6-E367-02BD-4E5F-CAFBC30567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6633" y="4370211"/>
            <a:ext cx="853192" cy="882654"/>
          </a:xfrm>
          <a:prstGeom prst="rect">
            <a:avLst/>
          </a:prstGeom>
        </p:spPr>
      </p:pic>
    </p:spTree>
    <p:extLst>
      <p:ext uri="{BB962C8B-B14F-4D97-AF65-F5344CB8AC3E}">
        <p14:creationId xmlns:p14="http://schemas.microsoft.com/office/powerpoint/2010/main" val="3125926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0D890DF-05A1-75FD-B4EF-80E74D97B76D}"/>
              </a:ext>
            </a:extLst>
          </p:cNvPr>
          <p:cNvSpPr/>
          <p:nvPr/>
        </p:nvSpPr>
        <p:spPr>
          <a:xfrm>
            <a:off x="2311400" y="1743404"/>
            <a:ext cx="7514167" cy="2569572"/>
          </a:xfrm>
          <a:prstGeom prst="ellipse">
            <a:avLst/>
          </a:prstGeom>
          <a:noFill/>
          <a:ln>
            <a:solidFill>
              <a:srgbClr val="6051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p:cNvSpPr txBox="1"/>
          <p:nvPr/>
        </p:nvSpPr>
        <p:spPr>
          <a:xfrm>
            <a:off x="495711" y="397182"/>
            <a:ext cx="11103622" cy="707886"/>
          </a:xfrm>
          <a:prstGeom prst="rect">
            <a:avLst/>
          </a:prstGeom>
          <a:noFill/>
        </p:spPr>
        <p:txBody>
          <a:bodyPr wrap="square" rtlCol="0">
            <a:spAutoFit/>
          </a:bodyPr>
          <a:lstStyle/>
          <a:p>
            <a:pPr algn="ctr"/>
            <a:r>
              <a:rPr lang="en-GB" sz="4000" dirty="0">
                <a:solidFill>
                  <a:schemeClr val="bg2"/>
                </a:solidFill>
                <a:latin typeface="+mj-lt"/>
              </a:rPr>
              <a:t>Our integrated ecosystem</a:t>
            </a:r>
          </a:p>
        </p:txBody>
      </p:sp>
      <p:sp>
        <p:nvSpPr>
          <p:cNvPr id="68" name="TextBox 67"/>
          <p:cNvSpPr txBox="1"/>
          <p:nvPr/>
        </p:nvSpPr>
        <p:spPr>
          <a:xfrm>
            <a:off x="4555158" y="5098339"/>
            <a:ext cx="2844391" cy="1169103"/>
          </a:xfrm>
          <a:prstGeom prst="rect">
            <a:avLst/>
          </a:prstGeom>
          <a:noFill/>
        </p:spPr>
        <p:txBody>
          <a:bodyPr wrap="square" rtlCol="0">
            <a:spAutoFit/>
          </a:bodyPr>
          <a:lstStyle/>
          <a:p>
            <a:pPr algn="ctr">
              <a:lnSpc>
                <a:spcPct val="150000"/>
              </a:lnSpc>
            </a:pPr>
            <a:r>
              <a:rPr lang="en-GB" sz="1200" dirty="0">
                <a:solidFill>
                  <a:schemeClr val="bg2"/>
                </a:solidFill>
              </a:rPr>
              <a:t>Centralised Identity Provider (IdP) / Single Sign On (SSO), Email, Productivity Suite, Licensing and Endpoint Management</a:t>
            </a:r>
          </a:p>
        </p:txBody>
      </p:sp>
      <p:sp>
        <p:nvSpPr>
          <p:cNvPr id="69" name="TextBox 68"/>
          <p:cNvSpPr txBox="1"/>
          <p:nvPr/>
        </p:nvSpPr>
        <p:spPr>
          <a:xfrm>
            <a:off x="4555157" y="4753951"/>
            <a:ext cx="2844391" cy="307777"/>
          </a:xfrm>
          <a:prstGeom prst="rect">
            <a:avLst/>
          </a:prstGeom>
          <a:noFill/>
        </p:spPr>
        <p:txBody>
          <a:bodyPr wrap="square" rtlCol="0">
            <a:spAutoFit/>
          </a:bodyPr>
          <a:lstStyle/>
          <a:p>
            <a:pPr algn="ctr"/>
            <a:r>
              <a:rPr lang="en-GB" sz="1400" dirty="0">
                <a:solidFill>
                  <a:schemeClr val="bg2"/>
                </a:solidFill>
                <a:latin typeface="+mj-lt"/>
              </a:rPr>
              <a:t>Microsoft 365</a:t>
            </a:r>
          </a:p>
        </p:txBody>
      </p:sp>
      <p:sp>
        <p:nvSpPr>
          <p:cNvPr id="17" name="Rounded Rectangle 16"/>
          <p:cNvSpPr/>
          <p:nvPr/>
        </p:nvSpPr>
        <p:spPr>
          <a:xfrm>
            <a:off x="6138425" y="2187562"/>
            <a:ext cx="3301818" cy="1583665"/>
          </a:xfrm>
          <a:prstGeom prst="roundRect">
            <a:avLst>
              <a:gd name="adj" fmla="val 31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18" name="TextBox 17"/>
          <p:cNvSpPr txBox="1"/>
          <p:nvPr/>
        </p:nvSpPr>
        <p:spPr>
          <a:xfrm>
            <a:off x="6386089" y="2666641"/>
            <a:ext cx="2791777" cy="892104"/>
          </a:xfrm>
          <a:prstGeom prst="rect">
            <a:avLst/>
          </a:prstGeom>
          <a:noFill/>
        </p:spPr>
        <p:txBody>
          <a:bodyPr wrap="square" rtlCol="0">
            <a:spAutoFit/>
          </a:bodyPr>
          <a:lstStyle/>
          <a:p>
            <a:pPr algn="ctr">
              <a:lnSpc>
                <a:spcPct val="150000"/>
              </a:lnSpc>
            </a:pPr>
            <a:r>
              <a:rPr lang="en-GB" sz="1200" dirty="0">
                <a:solidFill>
                  <a:schemeClr val="bg2"/>
                </a:solidFill>
              </a:rPr>
              <a:t>DLPP’s single source of truth ‘engine’ for land, property, titles, revenue, and more!</a:t>
            </a:r>
          </a:p>
        </p:txBody>
      </p:sp>
      <p:sp>
        <p:nvSpPr>
          <p:cNvPr id="20" name="TextBox 19"/>
          <p:cNvSpPr txBox="1"/>
          <p:nvPr/>
        </p:nvSpPr>
        <p:spPr>
          <a:xfrm>
            <a:off x="6386089" y="2310148"/>
            <a:ext cx="2791778" cy="369332"/>
          </a:xfrm>
          <a:prstGeom prst="rect">
            <a:avLst/>
          </a:prstGeom>
          <a:noFill/>
        </p:spPr>
        <p:txBody>
          <a:bodyPr wrap="square" rtlCol="0">
            <a:spAutoFit/>
          </a:bodyPr>
          <a:lstStyle/>
          <a:p>
            <a:pPr algn="ctr"/>
            <a:r>
              <a:rPr lang="en-GB" dirty="0" err="1">
                <a:solidFill>
                  <a:schemeClr val="bg2"/>
                </a:solidFill>
                <a:latin typeface="+mj-lt"/>
              </a:rPr>
              <a:t>GoLands</a:t>
            </a:r>
            <a:endParaRPr lang="en-GB" dirty="0">
              <a:solidFill>
                <a:schemeClr val="bg2"/>
              </a:solidFill>
              <a:latin typeface="+mj-lt"/>
            </a:endParaRPr>
          </a:p>
        </p:txBody>
      </p:sp>
      <p:sp>
        <p:nvSpPr>
          <p:cNvPr id="26" name="Rounded Rectangle 25"/>
          <p:cNvSpPr/>
          <p:nvPr/>
        </p:nvSpPr>
        <p:spPr>
          <a:xfrm>
            <a:off x="2631212" y="2187562"/>
            <a:ext cx="3301818" cy="1575025"/>
          </a:xfrm>
          <a:prstGeom prst="roundRect">
            <a:avLst>
              <a:gd name="adj" fmla="val 2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endParaRPr lang="en-GB" dirty="0">
              <a:solidFill>
                <a:schemeClr val="tx1"/>
              </a:solidFill>
            </a:endParaRPr>
          </a:p>
        </p:txBody>
      </p:sp>
      <p:sp>
        <p:nvSpPr>
          <p:cNvPr id="27" name="TextBox 26"/>
          <p:cNvSpPr txBox="1"/>
          <p:nvPr/>
        </p:nvSpPr>
        <p:spPr>
          <a:xfrm>
            <a:off x="2878876" y="2677604"/>
            <a:ext cx="2791775" cy="892104"/>
          </a:xfrm>
          <a:prstGeom prst="rect">
            <a:avLst/>
          </a:prstGeom>
          <a:noFill/>
        </p:spPr>
        <p:txBody>
          <a:bodyPr wrap="square" rtlCol="0">
            <a:spAutoFit/>
          </a:bodyPr>
          <a:lstStyle/>
          <a:p>
            <a:pPr algn="ctr">
              <a:lnSpc>
                <a:spcPct val="150000"/>
              </a:lnSpc>
            </a:pPr>
            <a:r>
              <a:rPr lang="en-GB" sz="1200" dirty="0"/>
              <a:t>DLPP’s digital front counter. Anything you can do at a counter you should be able to do online!</a:t>
            </a:r>
          </a:p>
        </p:txBody>
      </p:sp>
      <p:sp>
        <p:nvSpPr>
          <p:cNvPr id="29" name="TextBox 28"/>
          <p:cNvSpPr txBox="1"/>
          <p:nvPr/>
        </p:nvSpPr>
        <p:spPr>
          <a:xfrm>
            <a:off x="2878875" y="2308272"/>
            <a:ext cx="2791777" cy="369332"/>
          </a:xfrm>
          <a:prstGeom prst="rect">
            <a:avLst/>
          </a:prstGeom>
          <a:noFill/>
        </p:spPr>
        <p:txBody>
          <a:bodyPr wrap="square" rtlCol="0">
            <a:spAutoFit/>
          </a:bodyPr>
          <a:lstStyle/>
          <a:p>
            <a:pPr algn="ctr"/>
            <a:r>
              <a:rPr lang="en-GB" dirty="0" err="1">
                <a:latin typeface="+mj-lt"/>
              </a:rPr>
              <a:t>eLands</a:t>
            </a:r>
            <a:endParaRPr lang="en-GB" dirty="0">
              <a:latin typeface="+mj-lt"/>
            </a:endParaRPr>
          </a:p>
        </p:txBody>
      </p:sp>
      <p:sp>
        <p:nvSpPr>
          <p:cNvPr id="31" name="Freeform 9"/>
          <p:cNvSpPr>
            <a:spLocks/>
          </p:cNvSpPr>
          <p:nvPr/>
        </p:nvSpPr>
        <p:spPr bwMode="auto">
          <a:xfrm>
            <a:off x="5867041" y="1660645"/>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2" name="Freeform 9"/>
          <p:cNvSpPr>
            <a:spLocks/>
          </p:cNvSpPr>
          <p:nvPr/>
        </p:nvSpPr>
        <p:spPr bwMode="auto">
          <a:xfrm>
            <a:off x="6096000" y="1660645"/>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37" name="Freeform 5"/>
          <p:cNvSpPr>
            <a:spLocks/>
          </p:cNvSpPr>
          <p:nvPr/>
        </p:nvSpPr>
        <p:spPr bwMode="auto">
          <a:xfrm>
            <a:off x="493843" y="969446"/>
            <a:ext cx="666750" cy="665964"/>
          </a:xfrm>
          <a:custGeom>
            <a:avLst/>
            <a:gdLst>
              <a:gd name="T0" fmla="*/ 715 w 715"/>
              <a:gd name="T1" fmla="*/ 357 h 714"/>
              <a:gd name="T2" fmla="*/ 358 w 715"/>
              <a:gd name="T3" fmla="*/ 714 h 714"/>
              <a:gd name="T4" fmla="*/ 0 w 715"/>
              <a:gd name="T5" fmla="*/ 357 h 714"/>
              <a:gd name="T6" fmla="*/ 358 w 715"/>
              <a:gd name="T7" fmla="*/ 0 h 714"/>
              <a:gd name="T8" fmla="*/ 715 w 715"/>
              <a:gd name="T9" fmla="*/ 357 h 714"/>
            </a:gdLst>
            <a:ahLst/>
            <a:cxnLst>
              <a:cxn ang="0">
                <a:pos x="T0" y="T1"/>
              </a:cxn>
              <a:cxn ang="0">
                <a:pos x="T2" y="T3"/>
              </a:cxn>
              <a:cxn ang="0">
                <a:pos x="T4" y="T5"/>
              </a:cxn>
              <a:cxn ang="0">
                <a:pos x="T6" y="T7"/>
              </a:cxn>
              <a:cxn ang="0">
                <a:pos x="T8" y="T9"/>
              </a:cxn>
            </a:cxnLst>
            <a:rect l="0" t="0" r="r" b="b"/>
            <a:pathLst>
              <a:path w="715" h="714">
                <a:moveTo>
                  <a:pt x="715" y="357"/>
                </a:moveTo>
                <a:cubicBezTo>
                  <a:pt x="411" y="386"/>
                  <a:pt x="387" y="410"/>
                  <a:pt x="358" y="714"/>
                </a:cubicBezTo>
                <a:cubicBezTo>
                  <a:pt x="328" y="410"/>
                  <a:pt x="304" y="386"/>
                  <a:pt x="0" y="357"/>
                </a:cubicBezTo>
                <a:cubicBezTo>
                  <a:pt x="304" y="327"/>
                  <a:pt x="328" y="304"/>
                  <a:pt x="358" y="0"/>
                </a:cubicBezTo>
                <a:cubicBezTo>
                  <a:pt x="387" y="304"/>
                  <a:pt x="411" y="327"/>
                  <a:pt x="715" y="3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cxnSp>
        <p:nvCxnSpPr>
          <p:cNvPr id="38" name="Straight Connector 37"/>
          <p:cNvCxnSpPr/>
          <p:nvPr/>
        </p:nvCxnSpPr>
        <p:spPr>
          <a:xfrm>
            <a:off x="1726982" y="1302428"/>
            <a:ext cx="210842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73C02DE-7483-2ADE-7D46-40E9473E963E}"/>
              </a:ext>
            </a:extLst>
          </p:cNvPr>
          <p:cNvSpPr txBox="1"/>
          <p:nvPr/>
        </p:nvSpPr>
        <p:spPr>
          <a:xfrm>
            <a:off x="553111" y="5098339"/>
            <a:ext cx="2844391" cy="892104"/>
          </a:xfrm>
          <a:prstGeom prst="rect">
            <a:avLst/>
          </a:prstGeom>
          <a:noFill/>
        </p:spPr>
        <p:txBody>
          <a:bodyPr wrap="square" rtlCol="0">
            <a:spAutoFit/>
          </a:bodyPr>
          <a:lstStyle/>
          <a:p>
            <a:pPr algn="ctr">
              <a:lnSpc>
                <a:spcPct val="150000"/>
              </a:lnSpc>
            </a:pPr>
            <a:r>
              <a:rPr lang="en-GB" sz="1200" dirty="0">
                <a:solidFill>
                  <a:schemeClr val="bg2"/>
                </a:solidFill>
              </a:rPr>
              <a:t>Internationally compliant eSignature workflows and digital document signing </a:t>
            </a:r>
          </a:p>
        </p:txBody>
      </p:sp>
      <p:sp>
        <p:nvSpPr>
          <p:cNvPr id="3" name="TextBox 2">
            <a:extLst>
              <a:ext uri="{FF2B5EF4-FFF2-40B4-BE49-F238E27FC236}">
                <a16:creationId xmlns:a16="http://schemas.microsoft.com/office/drawing/2014/main" id="{A0B0C5A7-9E5E-1A45-2A66-C94D5B611DB4}"/>
              </a:ext>
            </a:extLst>
          </p:cNvPr>
          <p:cNvSpPr txBox="1"/>
          <p:nvPr/>
        </p:nvSpPr>
        <p:spPr>
          <a:xfrm>
            <a:off x="553110" y="4753951"/>
            <a:ext cx="2844391" cy="307777"/>
          </a:xfrm>
          <a:prstGeom prst="rect">
            <a:avLst/>
          </a:prstGeom>
          <a:noFill/>
        </p:spPr>
        <p:txBody>
          <a:bodyPr wrap="square" rtlCol="0">
            <a:spAutoFit/>
          </a:bodyPr>
          <a:lstStyle/>
          <a:p>
            <a:pPr algn="ctr"/>
            <a:r>
              <a:rPr lang="en-GB" sz="1400" dirty="0" err="1">
                <a:solidFill>
                  <a:schemeClr val="bg2"/>
                </a:solidFill>
                <a:latin typeface="+mj-lt"/>
              </a:rPr>
              <a:t>Signiflow</a:t>
            </a:r>
            <a:endParaRPr lang="en-GB" sz="1400" dirty="0">
              <a:solidFill>
                <a:schemeClr val="bg2"/>
              </a:solidFill>
              <a:latin typeface="+mj-lt"/>
            </a:endParaRPr>
          </a:p>
        </p:txBody>
      </p:sp>
      <p:sp>
        <p:nvSpPr>
          <p:cNvPr id="4" name="TextBox 3">
            <a:extLst>
              <a:ext uri="{FF2B5EF4-FFF2-40B4-BE49-F238E27FC236}">
                <a16:creationId xmlns:a16="http://schemas.microsoft.com/office/drawing/2014/main" id="{239921FD-057A-FD6B-AF83-2C182741BA27}"/>
              </a:ext>
            </a:extLst>
          </p:cNvPr>
          <p:cNvSpPr txBox="1"/>
          <p:nvPr/>
        </p:nvSpPr>
        <p:spPr>
          <a:xfrm>
            <a:off x="8485237" y="5098339"/>
            <a:ext cx="2844391" cy="892104"/>
          </a:xfrm>
          <a:prstGeom prst="rect">
            <a:avLst/>
          </a:prstGeom>
          <a:noFill/>
        </p:spPr>
        <p:txBody>
          <a:bodyPr wrap="square" rtlCol="0">
            <a:spAutoFit/>
          </a:bodyPr>
          <a:lstStyle/>
          <a:p>
            <a:pPr algn="ctr">
              <a:lnSpc>
                <a:spcPct val="150000"/>
              </a:lnSpc>
            </a:pPr>
            <a:r>
              <a:rPr lang="en-GB" sz="1200" dirty="0">
                <a:solidFill>
                  <a:schemeClr val="bg2"/>
                </a:solidFill>
              </a:rPr>
              <a:t>Geographic Information System for open and standardised geospatial data</a:t>
            </a:r>
          </a:p>
        </p:txBody>
      </p:sp>
      <p:sp>
        <p:nvSpPr>
          <p:cNvPr id="5" name="TextBox 4">
            <a:extLst>
              <a:ext uri="{FF2B5EF4-FFF2-40B4-BE49-F238E27FC236}">
                <a16:creationId xmlns:a16="http://schemas.microsoft.com/office/drawing/2014/main" id="{CD870EA5-B541-F5F9-8531-364F8D72DC46}"/>
              </a:ext>
            </a:extLst>
          </p:cNvPr>
          <p:cNvSpPr txBox="1"/>
          <p:nvPr/>
        </p:nvSpPr>
        <p:spPr>
          <a:xfrm>
            <a:off x="8485236" y="4753951"/>
            <a:ext cx="2844391" cy="307777"/>
          </a:xfrm>
          <a:prstGeom prst="rect">
            <a:avLst/>
          </a:prstGeom>
          <a:noFill/>
        </p:spPr>
        <p:txBody>
          <a:bodyPr wrap="square" rtlCol="0">
            <a:spAutoFit/>
          </a:bodyPr>
          <a:lstStyle/>
          <a:p>
            <a:pPr algn="ctr"/>
            <a:r>
              <a:rPr lang="en-GB" sz="1400" dirty="0">
                <a:solidFill>
                  <a:schemeClr val="bg2"/>
                </a:solidFill>
                <a:latin typeface="+mj-lt"/>
              </a:rPr>
              <a:t>Geospatial GIS</a:t>
            </a:r>
          </a:p>
        </p:txBody>
      </p:sp>
    </p:spTree>
    <p:extLst>
      <p:ext uri="{BB962C8B-B14F-4D97-AF65-F5344CB8AC3E}">
        <p14:creationId xmlns:p14="http://schemas.microsoft.com/office/powerpoint/2010/main" val="1044173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6279" y="357624"/>
            <a:ext cx="10279442" cy="1323439"/>
          </a:xfrm>
          <a:prstGeom prst="rect">
            <a:avLst/>
          </a:prstGeom>
          <a:noFill/>
        </p:spPr>
        <p:txBody>
          <a:bodyPr wrap="square" rtlCol="0">
            <a:spAutoFit/>
          </a:bodyPr>
          <a:lstStyle/>
          <a:p>
            <a:r>
              <a:rPr lang="en-GB" sz="4000" dirty="0" err="1">
                <a:solidFill>
                  <a:schemeClr val="bg2"/>
                </a:solidFill>
                <a:latin typeface="+mj-lt"/>
              </a:rPr>
              <a:t>eLands</a:t>
            </a:r>
            <a:r>
              <a:rPr lang="en-GB" sz="4000" dirty="0">
                <a:solidFill>
                  <a:schemeClr val="bg2"/>
                </a:solidFill>
                <a:latin typeface="+mj-lt"/>
              </a:rPr>
              <a:t>.</a:t>
            </a:r>
          </a:p>
          <a:p>
            <a:r>
              <a:rPr lang="en-GB" sz="4000" dirty="0">
                <a:solidFill>
                  <a:schemeClr val="accent1"/>
                </a:solidFill>
                <a:latin typeface="+mj-lt"/>
              </a:rPr>
              <a:t>Putting the power in their hands.</a:t>
            </a:r>
            <a:endParaRPr lang="en-GB" sz="4000" dirty="0">
              <a:solidFill>
                <a:schemeClr val="bg1"/>
              </a:solidFill>
              <a:latin typeface="+mj-lt"/>
            </a:endParaRPr>
          </a:p>
        </p:txBody>
      </p:sp>
      <p:pic>
        <p:nvPicPr>
          <p:cNvPr id="5" name="Picture Placeholder 4" descr="A computer on a desk&#10;&#10;Description automatically generated">
            <a:extLst>
              <a:ext uri="{FF2B5EF4-FFF2-40B4-BE49-F238E27FC236}">
                <a16:creationId xmlns:a16="http://schemas.microsoft.com/office/drawing/2014/main" id="{38BDC1AF-AA43-255E-791A-9BDD93AB69B4}"/>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5306" t="5888" r="39703" b="12816"/>
          <a:stretch/>
        </p:blipFill>
        <p:spPr>
          <a:xfrm>
            <a:off x="956279" y="2018480"/>
            <a:ext cx="4394200" cy="4330700"/>
          </a:xfrm>
          <a:prstGeom prst="roundRect">
            <a:avLst>
              <a:gd name="adj" fmla="val 1711"/>
            </a:avLst>
          </a:prstGeom>
        </p:spPr>
      </p:pic>
      <p:sp>
        <p:nvSpPr>
          <p:cNvPr id="29" name="Oval 28"/>
          <p:cNvSpPr/>
          <p:nvPr/>
        </p:nvSpPr>
        <p:spPr>
          <a:xfrm>
            <a:off x="6032510" y="4755340"/>
            <a:ext cx="582654" cy="5826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6407073" y="4755341"/>
            <a:ext cx="582654" cy="5826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782517" y="4757722"/>
            <a:ext cx="582654" cy="5826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6032510" y="2326074"/>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reeform 9"/>
          <p:cNvSpPr>
            <a:spLocks/>
          </p:cNvSpPr>
          <p:nvPr/>
        </p:nvSpPr>
        <p:spPr bwMode="auto">
          <a:xfrm>
            <a:off x="4876572" y="5790861"/>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9"/>
          <p:cNvSpPr>
            <a:spLocks/>
          </p:cNvSpPr>
          <p:nvPr/>
        </p:nvSpPr>
        <p:spPr bwMode="auto">
          <a:xfrm>
            <a:off x="5105531" y="5790861"/>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Rounded Rectangle 20"/>
          <p:cNvSpPr/>
          <p:nvPr/>
        </p:nvSpPr>
        <p:spPr>
          <a:xfrm>
            <a:off x="309644" y="3329482"/>
            <a:ext cx="1680191" cy="1680191"/>
          </a:xfrm>
          <a:prstGeom prst="roundRect">
            <a:avLst>
              <a:gd name="adj" fmla="val 31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550407" y="3795491"/>
            <a:ext cx="1320807" cy="338554"/>
          </a:xfrm>
          <a:prstGeom prst="rect">
            <a:avLst/>
          </a:prstGeom>
          <a:noFill/>
        </p:spPr>
        <p:txBody>
          <a:bodyPr wrap="square" rtlCol="0">
            <a:spAutoFit/>
          </a:bodyPr>
          <a:lstStyle/>
          <a:p>
            <a:r>
              <a:rPr lang="en-GB" sz="1600" dirty="0">
                <a:solidFill>
                  <a:schemeClr val="bg2"/>
                </a:solidFill>
              </a:rPr>
              <a:t>Launched</a:t>
            </a:r>
          </a:p>
        </p:txBody>
      </p:sp>
      <p:sp>
        <p:nvSpPr>
          <p:cNvPr id="23" name="TextBox 22"/>
          <p:cNvSpPr txBox="1"/>
          <p:nvPr/>
        </p:nvSpPr>
        <p:spPr>
          <a:xfrm>
            <a:off x="550407" y="4092697"/>
            <a:ext cx="1064941" cy="461665"/>
          </a:xfrm>
          <a:prstGeom prst="rect">
            <a:avLst/>
          </a:prstGeom>
          <a:noFill/>
        </p:spPr>
        <p:txBody>
          <a:bodyPr wrap="square" rtlCol="0">
            <a:spAutoFit/>
          </a:bodyPr>
          <a:lstStyle/>
          <a:p>
            <a:r>
              <a:rPr lang="en-GB" sz="2400" dirty="0">
                <a:solidFill>
                  <a:schemeClr val="bg2"/>
                </a:solidFill>
                <a:latin typeface="+mj-lt"/>
              </a:rPr>
              <a:t>2020</a:t>
            </a:r>
          </a:p>
        </p:txBody>
      </p:sp>
      <p:sp>
        <p:nvSpPr>
          <p:cNvPr id="32" name="Oval 31"/>
          <p:cNvSpPr/>
          <p:nvPr/>
        </p:nvSpPr>
        <p:spPr>
          <a:xfrm>
            <a:off x="5065839" y="3878250"/>
            <a:ext cx="582654" cy="582654"/>
          </a:xfrm>
          <a:prstGeom prst="ellipse">
            <a:avLst/>
          </a:prstGeom>
          <a:solidFill>
            <a:schemeClr val="accent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5"/>
          <p:cNvSpPr>
            <a:spLocks/>
          </p:cNvSpPr>
          <p:nvPr/>
        </p:nvSpPr>
        <p:spPr bwMode="auto">
          <a:xfrm>
            <a:off x="5203645" y="4015624"/>
            <a:ext cx="307042" cy="30790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TextBox 6">
            <a:extLst>
              <a:ext uri="{FF2B5EF4-FFF2-40B4-BE49-F238E27FC236}">
                <a16:creationId xmlns:a16="http://schemas.microsoft.com/office/drawing/2014/main" id="{56719B4D-85A4-7F78-5488-44B53020A2AB}"/>
              </a:ext>
            </a:extLst>
          </p:cNvPr>
          <p:cNvSpPr txBox="1"/>
          <p:nvPr/>
        </p:nvSpPr>
        <p:spPr>
          <a:xfrm>
            <a:off x="6417168" y="2396853"/>
            <a:ext cx="5001908" cy="307777"/>
          </a:xfrm>
          <a:prstGeom prst="rect">
            <a:avLst/>
          </a:prstGeom>
          <a:noFill/>
        </p:spPr>
        <p:txBody>
          <a:bodyPr wrap="square">
            <a:spAutoFit/>
          </a:bodyPr>
          <a:lstStyle/>
          <a:p>
            <a:r>
              <a:rPr lang="en-GB" sz="1400" dirty="0">
                <a:solidFill>
                  <a:schemeClr val="bg2"/>
                </a:solidFill>
                <a:latin typeface="+mj-lt"/>
              </a:rPr>
              <a:t>Over </a:t>
            </a:r>
            <a:r>
              <a:rPr lang="en-GB" sz="1400" dirty="0">
                <a:solidFill>
                  <a:schemeClr val="bg1"/>
                </a:solidFill>
                <a:latin typeface="+mj-lt"/>
              </a:rPr>
              <a:t>9,000</a:t>
            </a:r>
            <a:r>
              <a:rPr lang="en-GB" sz="1400" dirty="0">
                <a:solidFill>
                  <a:schemeClr val="bg2"/>
                </a:solidFill>
                <a:latin typeface="+mj-lt"/>
              </a:rPr>
              <a:t> registered users</a:t>
            </a:r>
          </a:p>
        </p:txBody>
      </p:sp>
      <p:sp>
        <p:nvSpPr>
          <p:cNvPr id="31" name="Freeform 5"/>
          <p:cNvSpPr>
            <a:spLocks/>
          </p:cNvSpPr>
          <p:nvPr/>
        </p:nvSpPr>
        <p:spPr bwMode="auto">
          <a:xfrm>
            <a:off x="6154614" y="2465574"/>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Rounded Rectangle 9">
            <a:extLst>
              <a:ext uri="{FF2B5EF4-FFF2-40B4-BE49-F238E27FC236}">
                <a16:creationId xmlns:a16="http://schemas.microsoft.com/office/drawing/2014/main" id="{44875CED-5E52-47F2-5D3C-65A5F6B3912D}"/>
              </a:ext>
            </a:extLst>
          </p:cNvPr>
          <p:cNvSpPr/>
          <p:nvPr/>
        </p:nvSpPr>
        <p:spPr>
          <a:xfrm>
            <a:off x="6035684" y="2986474"/>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702A55F3-3345-D667-F6FB-5203DD8C53B4}"/>
              </a:ext>
            </a:extLst>
          </p:cNvPr>
          <p:cNvSpPr txBox="1"/>
          <p:nvPr/>
        </p:nvSpPr>
        <p:spPr>
          <a:xfrm>
            <a:off x="6420342" y="3057253"/>
            <a:ext cx="5001908" cy="307777"/>
          </a:xfrm>
          <a:prstGeom prst="rect">
            <a:avLst/>
          </a:prstGeom>
          <a:noFill/>
        </p:spPr>
        <p:txBody>
          <a:bodyPr wrap="square">
            <a:spAutoFit/>
          </a:bodyPr>
          <a:lstStyle/>
          <a:p>
            <a:r>
              <a:rPr lang="en-GB" sz="1400" dirty="0">
                <a:solidFill>
                  <a:schemeClr val="bg2"/>
                </a:solidFill>
                <a:latin typeface="+mj-lt"/>
              </a:rPr>
              <a:t>Over 4.1 million user activities logged</a:t>
            </a:r>
          </a:p>
        </p:txBody>
      </p:sp>
      <p:sp>
        <p:nvSpPr>
          <p:cNvPr id="16" name="Freeform 5">
            <a:extLst>
              <a:ext uri="{FF2B5EF4-FFF2-40B4-BE49-F238E27FC236}">
                <a16:creationId xmlns:a16="http://schemas.microsoft.com/office/drawing/2014/main" id="{F0F72758-2F01-099D-D406-9324DB95C324}"/>
              </a:ext>
            </a:extLst>
          </p:cNvPr>
          <p:cNvSpPr>
            <a:spLocks/>
          </p:cNvSpPr>
          <p:nvPr/>
        </p:nvSpPr>
        <p:spPr bwMode="auto">
          <a:xfrm>
            <a:off x="6157788" y="3125974"/>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ounded Rectangle 9">
            <a:extLst>
              <a:ext uri="{FF2B5EF4-FFF2-40B4-BE49-F238E27FC236}">
                <a16:creationId xmlns:a16="http://schemas.microsoft.com/office/drawing/2014/main" id="{4C63208C-ED4E-CB5F-BE5A-D0A14E5919B6}"/>
              </a:ext>
            </a:extLst>
          </p:cNvPr>
          <p:cNvSpPr/>
          <p:nvPr/>
        </p:nvSpPr>
        <p:spPr>
          <a:xfrm>
            <a:off x="6032510" y="3651040"/>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a:extLst>
              <a:ext uri="{FF2B5EF4-FFF2-40B4-BE49-F238E27FC236}">
                <a16:creationId xmlns:a16="http://schemas.microsoft.com/office/drawing/2014/main" id="{A0743ABD-7E9A-1FDE-F185-8BD24D5CA86E}"/>
              </a:ext>
            </a:extLst>
          </p:cNvPr>
          <p:cNvSpPr txBox="1"/>
          <p:nvPr/>
        </p:nvSpPr>
        <p:spPr>
          <a:xfrm>
            <a:off x="6417168" y="3721819"/>
            <a:ext cx="5001908" cy="307777"/>
          </a:xfrm>
          <a:prstGeom prst="rect">
            <a:avLst/>
          </a:prstGeom>
          <a:noFill/>
        </p:spPr>
        <p:txBody>
          <a:bodyPr wrap="square">
            <a:spAutoFit/>
          </a:bodyPr>
          <a:lstStyle/>
          <a:p>
            <a:r>
              <a:rPr lang="en-GB" sz="1400" dirty="0">
                <a:solidFill>
                  <a:schemeClr val="bg2"/>
                </a:solidFill>
                <a:latin typeface="+mj-lt"/>
              </a:rPr>
              <a:t>50,000 unique visitors the last 12 months</a:t>
            </a:r>
          </a:p>
        </p:txBody>
      </p:sp>
      <p:sp>
        <p:nvSpPr>
          <p:cNvPr id="26" name="Freeform 5">
            <a:extLst>
              <a:ext uri="{FF2B5EF4-FFF2-40B4-BE49-F238E27FC236}">
                <a16:creationId xmlns:a16="http://schemas.microsoft.com/office/drawing/2014/main" id="{7ED5BFF8-C8CB-4F40-A9AF-14241EDF3391}"/>
              </a:ext>
            </a:extLst>
          </p:cNvPr>
          <p:cNvSpPr>
            <a:spLocks/>
          </p:cNvSpPr>
          <p:nvPr/>
        </p:nvSpPr>
        <p:spPr bwMode="auto">
          <a:xfrm>
            <a:off x="6154614" y="3790540"/>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ounded Rectangle 9">
            <a:extLst>
              <a:ext uri="{FF2B5EF4-FFF2-40B4-BE49-F238E27FC236}">
                <a16:creationId xmlns:a16="http://schemas.microsoft.com/office/drawing/2014/main" id="{B8FF7E23-7C77-EBE3-C040-7CD84EC860DE}"/>
              </a:ext>
            </a:extLst>
          </p:cNvPr>
          <p:cNvSpPr/>
          <p:nvPr/>
        </p:nvSpPr>
        <p:spPr>
          <a:xfrm>
            <a:off x="6032510" y="4311440"/>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64E76C58-51C2-1E63-78D9-6853AE7C6CBC}"/>
              </a:ext>
            </a:extLst>
          </p:cNvPr>
          <p:cNvSpPr txBox="1"/>
          <p:nvPr/>
        </p:nvSpPr>
        <p:spPr>
          <a:xfrm>
            <a:off x="6417168" y="4382219"/>
            <a:ext cx="5001908" cy="307777"/>
          </a:xfrm>
          <a:prstGeom prst="rect">
            <a:avLst/>
          </a:prstGeom>
          <a:noFill/>
        </p:spPr>
        <p:txBody>
          <a:bodyPr wrap="square">
            <a:spAutoFit/>
          </a:bodyPr>
          <a:lstStyle/>
          <a:p>
            <a:r>
              <a:rPr lang="en-GB" sz="1400" dirty="0">
                <a:solidFill>
                  <a:schemeClr val="bg2"/>
                </a:solidFill>
                <a:latin typeface="+mj-lt"/>
              </a:rPr>
              <a:t>Average user interaction time of 10 minutes</a:t>
            </a:r>
          </a:p>
        </p:txBody>
      </p:sp>
      <p:sp>
        <p:nvSpPr>
          <p:cNvPr id="35" name="Freeform 5">
            <a:extLst>
              <a:ext uri="{FF2B5EF4-FFF2-40B4-BE49-F238E27FC236}">
                <a16:creationId xmlns:a16="http://schemas.microsoft.com/office/drawing/2014/main" id="{A7E79414-8B2F-697F-E6D8-E560C478740D}"/>
              </a:ext>
            </a:extLst>
          </p:cNvPr>
          <p:cNvSpPr>
            <a:spLocks/>
          </p:cNvSpPr>
          <p:nvPr/>
        </p:nvSpPr>
        <p:spPr bwMode="auto">
          <a:xfrm>
            <a:off x="6154614" y="4450940"/>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Rounded Rectangle 9">
            <a:extLst>
              <a:ext uri="{FF2B5EF4-FFF2-40B4-BE49-F238E27FC236}">
                <a16:creationId xmlns:a16="http://schemas.microsoft.com/office/drawing/2014/main" id="{3A776E16-A35D-F50B-FE87-F7B73C74C3D0}"/>
              </a:ext>
            </a:extLst>
          </p:cNvPr>
          <p:cNvSpPr/>
          <p:nvPr/>
        </p:nvSpPr>
        <p:spPr>
          <a:xfrm>
            <a:off x="6032510" y="4976006"/>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TextBox 36">
            <a:extLst>
              <a:ext uri="{FF2B5EF4-FFF2-40B4-BE49-F238E27FC236}">
                <a16:creationId xmlns:a16="http://schemas.microsoft.com/office/drawing/2014/main" id="{2C4159E5-47FA-F82D-FA64-5A1D7A48ED60}"/>
              </a:ext>
            </a:extLst>
          </p:cNvPr>
          <p:cNvSpPr txBox="1"/>
          <p:nvPr/>
        </p:nvSpPr>
        <p:spPr>
          <a:xfrm>
            <a:off x="6417168" y="5046785"/>
            <a:ext cx="5001908" cy="307777"/>
          </a:xfrm>
          <a:prstGeom prst="rect">
            <a:avLst/>
          </a:prstGeom>
          <a:noFill/>
        </p:spPr>
        <p:txBody>
          <a:bodyPr wrap="square">
            <a:spAutoFit/>
          </a:bodyPr>
          <a:lstStyle/>
          <a:p>
            <a:r>
              <a:rPr lang="en-GB" sz="1400" dirty="0">
                <a:solidFill>
                  <a:schemeClr val="bg2"/>
                </a:solidFill>
                <a:latin typeface="+mj-lt"/>
              </a:rPr>
              <a:t>Continual improvements to citizen self-service</a:t>
            </a:r>
          </a:p>
        </p:txBody>
      </p:sp>
      <p:sp>
        <p:nvSpPr>
          <p:cNvPr id="38" name="Freeform 5">
            <a:extLst>
              <a:ext uri="{FF2B5EF4-FFF2-40B4-BE49-F238E27FC236}">
                <a16:creationId xmlns:a16="http://schemas.microsoft.com/office/drawing/2014/main" id="{23F9E157-1406-A270-B958-A2816304705C}"/>
              </a:ext>
            </a:extLst>
          </p:cNvPr>
          <p:cNvSpPr>
            <a:spLocks/>
          </p:cNvSpPr>
          <p:nvPr/>
        </p:nvSpPr>
        <p:spPr bwMode="auto">
          <a:xfrm>
            <a:off x="6154614" y="5115506"/>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Rounded Rectangle 9">
            <a:extLst>
              <a:ext uri="{FF2B5EF4-FFF2-40B4-BE49-F238E27FC236}">
                <a16:creationId xmlns:a16="http://schemas.microsoft.com/office/drawing/2014/main" id="{04E5A97C-F5EC-7E9D-5347-C5452FC0244E}"/>
              </a:ext>
            </a:extLst>
          </p:cNvPr>
          <p:cNvSpPr/>
          <p:nvPr/>
        </p:nvSpPr>
        <p:spPr>
          <a:xfrm>
            <a:off x="6032510" y="5640572"/>
            <a:ext cx="5496633" cy="446282"/>
          </a:xfrm>
          <a:prstGeom prst="roundRect">
            <a:avLst>
              <a:gd name="adj" fmla="val 8915"/>
            </a:avLst>
          </a:prstGeom>
          <a:solidFill>
            <a:schemeClr val="tx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TextBox 39">
            <a:extLst>
              <a:ext uri="{FF2B5EF4-FFF2-40B4-BE49-F238E27FC236}">
                <a16:creationId xmlns:a16="http://schemas.microsoft.com/office/drawing/2014/main" id="{1EEE7328-8C92-BACD-0998-61ED287A53EB}"/>
              </a:ext>
            </a:extLst>
          </p:cNvPr>
          <p:cNvSpPr txBox="1"/>
          <p:nvPr/>
        </p:nvSpPr>
        <p:spPr>
          <a:xfrm>
            <a:off x="6417168" y="5711351"/>
            <a:ext cx="5001908" cy="307777"/>
          </a:xfrm>
          <a:prstGeom prst="rect">
            <a:avLst/>
          </a:prstGeom>
          <a:noFill/>
        </p:spPr>
        <p:txBody>
          <a:bodyPr wrap="square">
            <a:spAutoFit/>
          </a:bodyPr>
          <a:lstStyle/>
          <a:p>
            <a:r>
              <a:rPr lang="en-GB" sz="1400" dirty="0">
                <a:solidFill>
                  <a:schemeClr val="bg2"/>
                </a:solidFill>
                <a:latin typeface="+mj-lt"/>
              </a:rPr>
              <a:t>~1,500 businesses / ~8,500 individuals active</a:t>
            </a:r>
          </a:p>
        </p:txBody>
      </p:sp>
      <p:sp>
        <p:nvSpPr>
          <p:cNvPr id="41" name="Freeform 5">
            <a:extLst>
              <a:ext uri="{FF2B5EF4-FFF2-40B4-BE49-F238E27FC236}">
                <a16:creationId xmlns:a16="http://schemas.microsoft.com/office/drawing/2014/main" id="{86B6DF6F-719B-03B3-DB1F-6C0FF9E33C32}"/>
              </a:ext>
            </a:extLst>
          </p:cNvPr>
          <p:cNvSpPr>
            <a:spLocks/>
          </p:cNvSpPr>
          <p:nvPr/>
        </p:nvSpPr>
        <p:spPr bwMode="auto">
          <a:xfrm>
            <a:off x="6154614" y="5780072"/>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107101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85839" y="438488"/>
            <a:ext cx="5205470" cy="461665"/>
          </a:xfrm>
          <a:prstGeom prst="rect">
            <a:avLst/>
          </a:prstGeom>
          <a:noFill/>
        </p:spPr>
        <p:txBody>
          <a:bodyPr wrap="square" rtlCol="0">
            <a:spAutoFit/>
          </a:bodyPr>
          <a:lstStyle/>
          <a:p>
            <a:r>
              <a:rPr lang="en-GB" sz="2400" dirty="0">
                <a:solidFill>
                  <a:schemeClr val="bg2"/>
                </a:solidFill>
                <a:latin typeface="+mj-lt"/>
              </a:rPr>
              <a:t>Our flexible core</a:t>
            </a:r>
          </a:p>
        </p:txBody>
      </p:sp>
      <p:pic>
        <p:nvPicPr>
          <p:cNvPr id="10" name="Picture 9" descr="A black and white logo&#10;&#10;Description automatically generated">
            <a:extLst>
              <a:ext uri="{FF2B5EF4-FFF2-40B4-BE49-F238E27FC236}">
                <a16:creationId xmlns:a16="http://schemas.microsoft.com/office/drawing/2014/main" id="{34FE3DB4-B39D-5CF9-6DA6-2008DA0B9C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839" y="1034134"/>
            <a:ext cx="3075048" cy="1193842"/>
          </a:xfrm>
          <a:prstGeom prst="rect">
            <a:avLst/>
          </a:prstGeom>
        </p:spPr>
      </p:pic>
      <p:sp>
        <p:nvSpPr>
          <p:cNvPr id="13" name="Rounded Rectangle 9">
            <a:extLst>
              <a:ext uri="{FF2B5EF4-FFF2-40B4-BE49-F238E27FC236}">
                <a16:creationId xmlns:a16="http://schemas.microsoft.com/office/drawing/2014/main" id="{4CB1912F-B56E-E119-36C0-904B447BBE82}"/>
              </a:ext>
            </a:extLst>
          </p:cNvPr>
          <p:cNvSpPr/>
          <p:nvPr/>
        </p:nvSpPr>
        <p:spPr>
          <a:xfrm>
            <a:off x="6096000" y="761754"/>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30" name="TextBox 29">
            <a:extLst>
              <a:ext uri="{FF2B5EF4-FFF2-40B4-BE49-F238E27FC236}">
                <a16:creationId xmlns:a16="http://schemas.microsoft.com/office/drawing/2014/main" id="{E0AA76D4-DF3A-C4D2-676E-544C08C5D571}"/>
              </a:ext>
            </a:extLst>
          </p:cNvPr>
          <p:cNvSpPr txBox="1"/>
          <p:nvPr/>
        </p:nvSpPr>
        <p:spPr>
          <a:xfrm>
            <a:off x="6504211" y="864971"/>
            <a:ext cx="4810405" cy="307777"/>
          </a:xfrm>
          <a:prstGeom prst="rect">
            <a:avLst/>
          </a:prstGeom>
          <a:noFill/>
        </p:spPr>
        <p:txBody>
          <a:bodyPr wrap="square" rtlCol="0">
            <a:spAutoFit/>
          </a:bodyPr>
          <a:lstStyle/>
          <a:p>
            <a:r>
              <a:rPr lang="en-GB" sz="1400" dirty="0">
                <a:solidFill>
                  <a:schemeClr val="bg2"/>
                </a:solidFill>
                <a:latin typeface="+mj-lt"/>
              </a:rPr>
              <a:t>Securely storing nearly 20 million files</a:t>
            </a:r>
          </a:p>
        </p:txBody>
      </p:sp>
      <p:sp>
        <p:nvSpPr>
          <p:cNvPr id="35" name="Freeform 5">
            <a:extLst>
              <a:ext uri="{FF2B5EF4-FFF2-40B4-BE49-F238E27FC236}">
                <a16:creationId xmlns:a16="http://schemas.microsoft.com/office/drawing/2014/main" id="{740A94BB-1186-D7AB-8D46-5A03B1B11CDA}"/>
              </a:ext>
            </a:extLst>
          </p:cNvPr>
          <p:cNvSpPr>
            <a:spLocks/>
          </p:cNvSpPr>
          <p:nvPr/>
        </p:nvSpPr>
        <p:spPr bwMode="auto">
          <a:xfrm>
            <a:off x="6233619" y="933691"/>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Rounded Rectangle 9">
            <a:extLst>
              <a:ext uri="{FF2B5EF4-FFF2-40B4-BE49-F238E27FC236}">
                <a16:creationId xmlns:a16="http://schemas.microsoft.com/office/drawing/2014/main" id="{7CCDCBEC-BC88-F44E-21D0-53358BAB58E7}"/>
              </a:ext>
            </a:extLst>
          </p:cNvPr>
          <p:cNvSpPr/>
          <p:nvPr/>
        </p:nvSpPr>
        <p:spPr>
          <a:xfrm>
            <a:off x="6096000" y="1435991"/>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40" name="TextBox 39">
            <a:extLst>
              <a:ext uri="{FF2B5EF4-FFF2-40B4-BE49-F238E27FC236}">
                <a16:creationId xmlns:a16="http://schemas.microsoft.com/office/drawing/2014/main" id="{4583BCC9-B66B-8F0F-2076-A5C4AB850578}"/>
              </a:ext>
            </a:extLst>
          </p:cNvPr>
          <p:cNvSpPr txBox="1"/>
          <p:nvPr/>
        </p:nvSpPr>
        <p:spPr>
          <a:xfrm>
            <a:off x="6504211" y="1539208"/>
            <a:ext cx="4810405" cy="307777"/>
          </a:xfrm>
          <a:prstGeom prst="rect">
            <a:avLst/>
          </a:prstGeom>
          <a:noFill/>
        </p:spPr>
        <p:txBody>
          <a:bodyPr wrap="square" rtlCol="0">
            <a:spAutoFit/>
          </a:bodyPr>
          <a:lstStyle/>
          <a:p>
            <a:r>
              <a:rPr lang="en-GB" sz="1400" dirty="0">
                <a:solidFill>
                  <a:schemeClr val="bg2"/>
                </a:solidFill>
                <a:latin typeface="+mj-lt"/>
              </a:rPr>
              <a:t>Processed over 8,000 digital client support cases</a:t>
            </a:r>
          </a:p>
        </p:txBody>
      </p:sp>
      <p:sp>
        <p:nvSpPr>
          <p:cNvPr id="41" name="Freeform 5">
            <a:extLst>
              <a:ext uri="{FF2B5EF4-FFF2-40B4-BE49-F238E27FC236}">
                <a16:creationId xmlns:a16="http://schemas.microsoft.com/office/drawing/2014/main" id="{56B04B90-7462-2A1E-8D2C-D91D2F7584AD}"/>
              </a:ext>
            </a:extLst>
          </p:cNvPr>
          <p:cNvSpPr>
            <a:spLocks/>
          </p:cNvSpPr>
          <p:nvPr/>
        </p:nvSpPr>
        <p:spPr bwMode="auto">
          <a:xfrm>
            <a:off x="6233619" y="1607928"/>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Rounded Rectangle 9">
            <a:extLst>
              <a:ext uri="{FF2B5EF4-FFF2-40B4-BE49-F238E27FC236}">
                <a16:creationId xmlns:a16="http://schemas.microsoft.com/office/drawing/2014/main" id="{2E4FE0EB-6231-8458-51BE-250DD808EB3A}"/>
              </a:ext>
            </a:extLst>
          </p:cNvPr>
          <p:cNvSpPr/>
          <p:nvPr/>
        </p:nvSpPr>
        <p:spPr>
          <a:xfrm>
            <a:off x="6096000" y="2110228"/>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43" name="TextBox 42">
            <a:extLst>
              <a:ext uri="{FF2B5EF4-FFF2-40B4-BE49-F238E27FC236}">
                <a16:creationId xmlns:a16="http://schemas.microsoft.com/office/drawing/2014/main" id="{34E73CD6-7423-BD13-06E6-1FA4CFD7313D}"/>
              </a:ext>
            </a:extLst>
          </p:cNvPr>
          <p:cNvSpPr txBox="1"/>
          <p:nvPr/>
        </p:nvSpPr>
        <p:spPr>
          <a:xfrm>
            <a:off x="6504211" y="2213445"/>
            <a:ext cx="4810405" cy="307777"/>
          </a:xfrm>
          <a:prstGeom prst="rect">
            <a:avLst/>
          </a:prstGeom>
          <a:noFill/>
        </p:spPr>
        <p:txBody>
          <a:bodyPr wrap="square" rtlCol="0">
            <a:spAutoFit/>
          </a:bodyPr>
          <a:lstStyle/>
          <a:p>
            <a:r>
              <a:rPr lang="en-GB" sz="1400" dirty="0">
                <a:solidFill>
                  <a:schemeClr val="bg2"/>
                </a:solidFill>
                <a:latin typeface="+mj-lt"/>
              </a:rPr>
              <a:t>Automatically reconciled over 57,000 payments</a:t>
            </a:r>
          </a:p>
        </p:txBody>
      </p:sp>
      <p:sp>
        <p:nvSpPr>
          <p:cNvPr id="44" name="Freeform 5">
            <a:extLst>
              <a:ext uri="{FF2B5EF4-FFF2-40B4-BE49-F238E27FC236}">
                <a16:creationId xmlns:a16="http://schemas.microsoft.com/office/drawing/2014/main" id="{DCA353B8-1D28-1F2A-C896-B84B339C0C4A}"/>
              </a:ext>
            </a:extLst>
          </p:cNvPr>
          <p:cNvSpPr>
            <a:spLocks/>
          </p:cNvSpPr>
          <p:nvPr/>
        </p:nvSpPr>
        <p:spPr bwMode="auto">
          <a:xfrm>
            <a:off x="6233619" y="2282165"/>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Rounded Rectangle 9">
            <a:extLst>
              <a:ext uri="{FF2B5EF4-FFF2-40B4-BE49-F238E27FC236}">
                <a16:creationId xmlns:a16="http://schemas.microsoft.com/office/drawing/2014/main" id="{45C10B22-719A-AB9D-B2E6-914170C41A21}"/>
              </a:ext>
            </a:extLst>
          </p:cNvPr>
          <p:cNvSpPr/>
          <p:nvPr/>
        </p:nvSpPr>
        <p:spPr>
          <a:xfrm>
            <a:off x="6096000" y="2784465"/>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46" name="TextBox 45">
            <a:extLst>
              <a:ext uri="{FF2B5EF4-FFF2-40B4-BE49-F238E27FC236}">
                <a16:creationId xmlns:a16="http://schemas.microsoft.com/office/drawing/2014/main" id="{31CD9613-7C0F-7B3E-C1A5-E5967070A9C3}"/>
              </a:ext>
            </a:extLst>
          </p:cNvPr>
          <p:cNvSpPr txBox="1"/>
          <p:nvPr/>
        </p:nvSpPr>
        <p:spPr>
          <a:xfrm>
            <a:off x="6504211" y="2887682"/>
            <a:ext cx="4810405" cy="307777"/>
          </a:xfrm>
          <a:prstGeom prst="rect">
            <a:avLst/>
          </a:prstGeom>
          <a:noFill/>
        </p:spPr>
        <p:txBody>
          <a:bodyPr wrap="square" rtlCol="0">
            <a:spAutoFit/>
          </a:bodyPr>
          <a:lstStyle/>
          <a:p>
            <a:r>
              <a:rPr lang="en-GB" sz="1400" dirty="0">
                <a:solidFill>
                  <a:schemeClr val="bg2"/>
                </a:solidFill>
                <a:latin typeface="+mj-lt"/>
              </a:rPr>
              <a:t>Manages over 140,000 properties</a:t>
            </a:r>
          </a:p>
        </p:txBody>
      </p:sp>
      <p:sp>
        <p:nvSpPr>
          <p:cNvPr id="47" name="Freeform 5">
            <a:extLst>
              <a:ext uri="{FF2B5EF4-FFF2-40B4-BE49-F238E27FC236}">
                <a16:creationId xmlns:a16="http://schemas.microsoft.com/office/drawing/2014/main" id="{A0B49ECA-F969-8177-4026-B7C0CA0583C7}"/>
              </a:ext>
            </a:extLst>
          </p:cNvPr>
          <p:cNvSpPr>
            <a:spLocks/>
          </p:cNvSpPr>
          <p:nvPr/>
        </p:nvSpPr>
        <p:spPr bwMode="auto">
          <a:xfrm>
            <a:off x="6233619" y="2956402"/>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Rounded Rectangle 9">
            <a:extLst>
              <a:ext uri="{FF2B5EF4-FFF2-40B4-BE49-F238E27FC236}">
                <a16:creationId xmlns:a16="http://schemas.microsoft.com/office/drawing/2014/main" id="{6158ABBB-6058-2637-5B43-B999DC5A039F}"/>
              </a:ext>
            </a:extLst>
          </p:cNvPr>
          <p:cNvSpPr/>
          <p:nvPr/>
        </p:nvSpPr>
        <p:spPr>
          <a:xfrm>
            <a:off x="6096000" y="3462135"/>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49" name="TextBox 48">
            <a:extLst>
              <a:ext uri="{FF2B5EF4-FFF2-40B4-BE49-F238E27FC236}">
                <a16:creationId xmlns:a16="http://schemas.microsoft.com/office/drawing/2014/main" id="{E12FE35B-5AD8-58D6-52FA-3D7152FF3945}"/>
              </a:ext>
            </a:extLst>
          </p:cNvPr>
          <p:cNvSpPr txBox="1"/>
          <p:nvPr/>
        </p:nvSpPr>
        <p:spPr>
          <a:xfrm>
            <a:off x="6504211" y="3565352"/>
            <a:ext cx="4810405" cy="307777"/>
          </a:xfrm>
          <a:prstGeom prst="rect">
            <a:avLst/>
          </a:prstGeom>
          <a:noFill/>
        </p:spPr>
        <p:txBody>
          <a:bodyPr wrap="square" rtlCol="0">
            <a:spAutoFit/>
          </a:bodyPr>
          <a:lstStyle/>
          <a:p>
            <a:r>
              <a:rPr lang="en-GB" sz="1400" dirty="0">
                <a:solidFill>
                  <a:schemeClr val="bg2"/>
                </a:solidFill>
                <a:latin typeface="+mj-lt"/>
              </a:rPr>
              <a:t>Processing over 300GB of data a month</a:t>
            </a:r>
          </a:p>
        </p:txBody>
      </p:sp>
      <p:sp>
        <p:nvSpPr>
          <p:cNvPr id="50" name="Freeform 5">
            <a:extLst>
              <a:ext uri="{FF2B5EF4-FFF2-40B4-BE49-F238E27FC236}">
                <a16:creationId xmlns:a16="http://schemas.microsoft.com/office/drawing/2014/main" id="{C81BD508-2C65-2694-7228-42973DBFA2EA}"/>
              </a:ext>
            </a:extLst>
          </p:cNvPr>
          <p:cNvSpPr>
            <a:spLocks/>
          </p:cNvSpPr>
          <p:nvPr/>
        </p:nvSpPr>
        <p:spPr bwMode="auto">
          <a:xfrm>
            <a:off x="6233619" y="3634072"/>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Rounded Rectangle 9">
            <a:extLst>
              <a:ext uri="{FF2B5EF4-FFF2-40B4-BE49-F238E27FC236}">
                <a16:creationId xmlns:a16="http://schemas.microsoft.com/office/drawing/2014/main" id="{44239A52-F458-1B76-FBE4-DEFE771E2CD4}"/>
              </a:ext>
            </a:extLst>
          </p:cNvPr>
          <p:cNvSpPr/>
          <p:nvPr/>
        </p:nvSpPr>
        <p:spPr>
          <a:xfrm>
            <a:off x="6096000" y="4136372"/>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52" name="TextBox 51">
            <a:extLst>
              <a:ext uri="{FF2B5EF4-FFF2-40B4-BE49-F238E27FC236}">
                <a16:creationId xmlns:a16="http://schemas.microsoft.com/office/drawing/2014/main" id="{D01E1B21-AA2D-CB3E-6415-21B31BA4546F}"/>
              </a:ext>
            </a:extLst>
          </p:cNvPr>
          <p:cNvSpPr txBox="1"/>
          <p:nvPr/>
        </p:nvSpPr>
        <p:spPr>
          <a:xfrm>
            <a:off x="6504211" y="4239589"/>
            <a:ext cx="4810405" cy="307777"/>
          </a:xfrm>
          <a:prstGeom prst="rect">
            <a:avLst/>
          </a:prstGeom>
          <a:noFill/>
        </p:spPr>
        <p:txBody>
          <a:bodyPr wrap="square" rtlCol="0">
            <a:spAutoFit/>
          </a:bodyPr>
          <a:lstStyle/>
          <a:p>
            <a:r>
              <a:rPr lang="en-GB" sz="1400" dirty="0">
                <a:solidFill>
                  <a:schemeClr val="bg2"/>
                </a:solidFill>
                <a:latin typeface="+mj-lt"/>
              </a:rPr>
              <a:t>Nearly 200 officers onboarded</a:t>
            </a:r>
          </a:p>
        </p:txBody>
      </p:sp>
      <p:sp>
        <p:nvSpPr>
          <p:cNvPr id="53" name="Freeform 5">
            <a:extLst>
              <a:ext uri="{FF2B5EF4-FFF2-40B4-BE49-F238E27FC236}">
                <a16:creationId xmlns:a16="http://schemas.microsoft.com/office/drawing/2014/main" id="{2B0E7568-B3DB-F5E2-55BD-275DEA9FDB25}"/>
              </a:ext>
            </a:extLst>
          </p:cNvPr>
          <p:cNvSpPr>
            <a:spLocks/>
          </p:cNvSpPr>
          <p:nvPr/>
        </p:nvSpPr>
        <p:spPr bwMode="auto">
          <a:xfrm>
            <a:off x="6233619" y="4308309"/>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Rounded Rectangle 9">
            <a:extLst>
              <a:ext uri="{FF2B5EF4-FFF2-40B4-BE49-F238E27FC236}">
                <a16:creationId xmlns:a16="http://schemas.microsoft.com/office/drawing/2014/main" id="{EBB301B9-1376-E651-C725-561D48E6FEC8}"/>
              </a:ext>
            </a:extLst>
          </p:cNvPr>
          <p:cNvSpPr/>
          <p:nvPr/>
        </p:nvSpPr>
        <p:spPr>
          <a:xfrm>
            <a:off x="6096000" y="4810609"/>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55" name="TextBox 54">
            <a:extLst>
              <a:ext uri="{FF2B5EF4-FFF2-40B4-BE49-F238E27FC236}">
                <a16:creationId xmlns:a16="http://schemas.microsoft.com/office/drawing/2014/main" id="{2C7EA5FE-A5BC-FF52-10DE-FFF6959DEC1E}"/>
              </a:ext>
            </a:extLst>
          </p:cNvPr>
          <p:cNvSpPr txBox="1"/>
          <p:nvPr/>
        </p:nvSpPr>
        <p:spPr>
          <a:xfrm>
            <a:off x="6504211" y="4913826"/>
            <a:ext cx="4810405" cy="307777"/>
          </a:xfrm>
          <a:prstGeom prst="rect">
            <a:avLst/>
          </a:prstGeom>
          <a:noFill/>
        </p:spPr>
        <p:txBody>
          <a:bodyPr wrap="square" rtlCol="0">
            <a:spAutoFit/>
          </a:bodyPr>
          <a:lstStyle/>
          <a:p>
            <a:r>
              <a:rPr lang="en-GB" sz="1400" dirty="0">
                <a:solidFill>
                  <a:schemeClr val="bg2"/>
                </a:solidFill>
                <a:latin typeface="+mj-lt"/>
              </a:rPr>
              <a:t>Managing over 540,000 State Lease bills</a:t>
            </a:r>
          </a:p>
        </p:txBody>
      </p:sp>
      <p:sp>
        <p:nvSpPr>
          <p:cNvPr id="56" name="Freeform 5">
            <a:extLst>
              <a:ext uri="{FF2B5EF4-FFF2-40B4-BE49-F238E27FC236}">
                <a16:creationId xmlns:a16="http://schemas.microsoft.com/office/drawing/2014/main" id="{87B3E5F2-048A-2F67-5E0B-05EC91FA9670}"/>
              </a:ext>
            </a:extLst>
          </p:cNvPr>
          <p:cNvSpPr>
            <a:spLocks/>
          </p:cNvSpPr>
          <p:nvPr/>
        </p:nvSpPr>
        <p:spPr bwMode="auto">
          <a:xfrm>
            <a:off x="6233619" y="4982546"/>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Rounded Rectangle 9">
            <a:extLst>
              <a:ext uri="{FF2B5EF4-FFF2-40B4-BE49-F238E27FC236}">
                <a16:creationId xmlns:a16="http://schemas.microsoft.com/office/drawing/2014/main" id="{85C35258-843E-E783-2D5A-FD7B177ADA10}"/>
              </a:ext>
            </a:extLst>
          </p:cNvPr>
          <p:cNvSpPr/>
          <p:nvPr/>
        </p:nvSpPr>
        <p:spPr>
          <a:xfrm>
            <a:off x="6096000" y="5484846"/>
            <a:ext cx="5311774" cy="523221"/>
          </a:xfrm>
          <a:prstGeom prst="roundRect">
            <a:avLst>
              <a:gd name="adj" fmla="val 32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58" name="TextBox 57">
            <a:extLst>
              <a:ext uri="{FF2B5EF4-FFF2-40B4-BE49-F238E27FC236}">
                <a16:creationId xmlns:a16="http://schemas.microsoft.com/office/drawing/2014/main" id="{F02F3D39-DBF1-07A3-B1F5-919616A25729}"/>
              </a:ext>
            </a:extLst>
          </p:cNvPr>
          <p:cNvSpPr txBox="1"/>
          <p:nvPr/>
        </p:nvSpPr>
        <p:spPr>
          <a:xfrm>
            <a:off x="6504211" y="5588063"/>
            <a:ext cx="4810405" cy="307777"/>
          </a:xfrm>
          <a:prstGeom prst="rect">
            <a:avLst/>
          </a:prstGeom>
          <a:noFill/>
        </p:spPr>
        <p:txBody>
          <a:bodyPr wrap="square" rtlCol="0">
            <a:spAutoFit/>
          </a:bodyPr>
          <a:lstStyle/>
          <a:p>
            <a:r>
              <a:rPr lang="en-GB" sz="1400" dirty="0">
                <a:solidFill>
                  <a:schemeClr val="bg2"/>
                </a:solidFill>
                <a:latin typeface="+mj-lt"/>
              </a:rPr>
              <a:t>Over 15,000 back-office tasks managed digitally</a:t>
            </a:r>
          </a:p>
        </p:txBody>
      </p:sp>
      <p:sp>
        <p:nvSpPr>
          <p:cNvPr id="59" name="Freeform 5">
            <a:extLst>
              <a:ext uri="{FF2B5EF4-FFF2-40B4-BE49-F238E27FC236}">
                <a16:creationId xmlns:a16="http://schemas.microsoft.com/office/drawing/2014/main" id="{1AC2DA33-982F-C152-3C54-1E72F6C1F0BF}"/>
              </a:ext>
            </a:extLst>
          </p:cNvPr>
          <p:cNvSpPr>
            <a:spLocks/>
          </p:cNvSpPr>
          <p:nvPr/>
        </p:nvSpPr>
        <p:spPr bwMode="auto">
          <a:xfrm>
            <a:off x="6233619" y="5656783"/>
            <a:ext cx="169858" cy="17033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TextBox 62">
            <a:extLst>
              <a:ext uri="{FF2B5EF4-FFF2-40B4-BE49-F238E27FC236}">
                <a16:creationId xmlns:a16="http://schemas.microsoft.com/office/drawing/2014/main" id="{288D57E9-E096-FEED-B1BE-4096995C10DC}"/>
              </a:ext>
            </a:extLst>
          </p:cNvPr>
          <p:cNvSpPr txBox="1"/>
          <p:nvPr/>
        </p:nvSpPr>
        <p:spPr>
          <a:xfrm>
            <a:off x="916938" y="4783136"/>
            <a:ext cx="4384958" cy="1348574"/>
          </a:xfrm>
          <a:prstGeom prst="rect">
            <a:avLst/>
          </a:prstGeom>
          <a:noFill/>
        </p:spPr>
        <p:txBody>
          <a:bodyPr wrap="square" rtlCol="0">
            <a:spAutoFit/>
          </a:bodyPr>
          <a:lstStyle/>
          <a:p>
            <a:pPr>
              <a:lnSpc>
                <a:spcPct val="150000"/>
              </a:lnSpc>
            </a:pPr>
            <a:r>
              <a:rPr lang="en-GB" sz="1400" dirty="0" err="1">
                <a:solidFill>
                  <a:schemeClr val="bg2"/>
                </a:solidFill>
                <a:latin typeface="+mj-lt"/>
              </a:rPr>
              <a:t>GoLands</a:t>
            </a:r>
            <a:r>
              <a:rPr lang="en-GB" sz="1400" dirty="0">
                <a:solidFill>
                  <a:schemeClr val="bg2"/>
                </a:solidFill>
                <a:latin typeface="+mj-lt"/>
              </a:rPr>
              <a:t> is all about re-thinking what ‘building for the future’ means. Modular building blocks, leveraging cutting-edge cloud technologies.</a:t>
            </a:r>
          </a:p>
        </p:txBody>
      </p:sp>
      <p:sp>
        <p:nvSpPr>
          <p:cNvPr id="64" name="Freeform 9">
            <a:extLst>
              <a:ext uri="{FF2B5EF4-FFF2-40B4-BE49-F238E27FC236}">
                <a16:creationId xmlns:a16="http://schemas.microsoft.com/office/drawing/2014/main" id="{7E13F54D-A135-7B94-A319-10A30BBACE9A}"/>
              </a:ext>
            </a:extLst>
          </p:cNvPr>
          <p:cNvSpPr>
            <a:spLocks/>
          </p:cNvSpPr>
          <p:nvPr/>
        </p:nvSpPr>
        <p:spPr bwMode="auto">
          <a:xfrm>
            <a:off x="597506" y="4921609"/>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65" name="TextBox 64">
            <a:extLst>
              <a:ext uri="{FF2B5EF4-FFF2-40B4-BE49-F238E27FC236}">
                <a16:creationId xmlns:a16="http://schemas.microsoft.com/office/drawing/2014/main" id="{8C9AB2C5-9F18-5C6C-569E-E2902C1E9E26}"/>
              </a:ext>
            </a:extLst>
          </p:cNvPr>
          <p:cNvSpPr txBox="1"/>
          <p:nvPr/>
        </p:nvSpPr>
        <p:spPr>
          <a:xfrm>
            <a:off x="892123" y="2669686"/>
            <a:ext cx="4603286" cy="1994905"/>
          </a:xfrm>
          <a:prstGeom prst="rect">
            <a:avLst/>
          </a:prstGeom>
          <a:noFill/>
        </p:spPr>
        <p:txBody>
          <a:bodyPr wrap="square" rtlCol="0">
            <a:spAutoFit/>
          </a:bodyPr>
          <a:lstStyle/>
          <a:p>
            <a:pPr>
              <a:lnSpc>
                <a:spcPct val="150000"/>
              </a:lnSpc>
            </a:pPr>
            <a:r>
              <a:rPr lang="en-GB" sz="1400" dirty="0" err="1">
                <a:solidFill>
                  <a:schemeClr val="bg2"/>
                </a:solidFill>
                <a:latin typeface="+mj-lt"/>
              </a:rPr>
              <a:t>GoLands</a:t>
            </a:r>
            <a:r>
              <a:rPr lang="en-GB" sz="1400" dirty="0">
                <a:solidFill>
                  <a:schemeClr val="bg2"/>
                </a:solidFill>
                <a:latin typeface="+mj-lt"/>
              </a:rPr>
              <a:t> is DLPP’s extensible back-office platform developed specifically for PNG land management. Designed to save substantial man-hours associated with manual tasks through automation and workflow management.</a:t>
            </a:r>
          </a:p>
        </p:txBody>
      </p:sp>
      <p:sp>
        <p:nvSpPr>
          <p:cNvPr id="66" name="Freeform 9">
            <a:extLst>
              <a:ext uri="{FF2B5EF4-FFF2-40B4-BE49-F238E27FC236}">
                <a16:creationId xmlns:a16="http://schemas.microsoft.com/office/drawing/2014/main" id="{B97AE7F0-6E9D-D542-B7AB-CBE4C857F79E}"/>
              </a:ext>
            </a:extLst>
          </p:cNvPr>
          <p:cNvSpPr>
            <a:spLocks/>
          </p:cNvSpPr>
          <p:nvPr/>
        </p:nvSpPr>
        <p:spPr bwMode="auto">
          <a:xfrm>
            <a:off x="572691" y="2808159"/>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13370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38228" y="443223"/>
            <a:ext cx="5782199" cy="707886"/>
          </a:xfrm>
          <a:prstGeom prst="rect">
            <a:avLst/>
          </a:prstGeom>
          <a:noFill/>
        </p:spPr>
        <p:txBody>
          <a:bodyPr wrap="square" rtlCol="0">
            <a:spAutoFit/>
          </a:bodyPr>
          <a:lstStyle/>
          <a:p>
            <a:r>
              <a:rPr lang="en-GB" sz="4000" dirty="0">
                <a:solidFill>
                  <a:schemeClr val="bg2"/>
                </a:solidFill>
                <a:latin typeface="+mj-lt"/>
              </a:rPr>
              <a:t>DLPP is moving fast</a:t>
            </a:r>
          </a:p>
        </p:txBody>
      </p:sp>
      <p:sp>
        <p:nvSpPr>
          <p:cNvPr id="21" name="Rounded Rectangle 20"/>
          <p:cNvSpPr/>
          <p:nvPr/>
        </p:nvSpPr>
        <p:spPr>
          <a:xfrm>
            <a:off x="608408" y="5282361"/>
            <a:ext cx="1538289" cy="446282"/>
          </a:xfrm>
          <a:prstGeom prst="roundRect">
            <a:avLst>
              <a:gd name="adj" fmla="val 1265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ounded Rectangle 29"/>
          <p:cNvSpPr/>
          <p:nvPr/>
        </p:nvSpPr>
        <p:spPr>
          <a:xfrm>
            <a:off x="4493651" y="5282361"/>
            <a:ext cx="1538289" cy="446282"/>
          </a:xfrm>
          <a:prstGeom prst="roundRect">
            <a:avLst>
              <a:gd name="adj" fmla="val 126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ounded Rectangle 30"/>
          <p:cNvSpPr/>
          <p:nvPr/>
        </p:nvSpPr>
        <p:spPr>
          <a:xfrm>
            <a:off x="8830712" y="5282361"/>
            <a:ext cx="1538289" cy="446282"/>
          </a:xfrm>
          <a:prstGeom prst="roundRect">
            <a:avLst>
              <a:gd name="adj" fmla="val 126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TextBox 31"/>
          <p:cNvSpPr txBox="1"/>
          <p:nvPr/>
        </p:nvSpPr>
        <p:spPr>
          <a:xfrm>
            <a:off x="702692" y="5367002"/>
            <a:ext cx="1371594" cy="307777"/>
          </a:xfrm>
          <a:prstGeom prst="rect">
            <a:avLst/>
          </a:prstGeom>
          <a:noFill/>
        </p:spPr>
        <p:txBody>
          <a:bodyPr wrap="square" rtlCol="0">
            <a:spAutoFit/>
          </a:bodyPr>
          <a:lstStyle/>
          <a:p>
            <a:pPr algn="ctr"/>
            <a:r>
              <a:rPr lang="en-GB" sz="1400" dirty="0">
                <a:latin typeface="+mj-lt"/>
              </a:rPr>
              <a:t>DLPP 0.1</a:t>
            </a:r>
          </a:p>
        </p:txBody>
      </p:sp>
      <p:sp>
        <p:nvSpPr>
          <p:cNvPr id="38" name="TextBox 37"/>
          <p:cNvSpPr txBox="1"/>
          <p:nvPr/>
        </p:nvSpPr>
        <p:spPr>
          <a:xfrm>
            <a:off x="4560830" y="5367002"/>
            <a:ext cx="1393741" cy="307777"/>
          </a:xfrm>
          <a:prstGeom prst="rect">
            <a:avLst/>
          </a:prstGeom>
          <a:noFill/>
        </p:spPr>
        <p:txBody>
          <a:bodyPr wrap="square" rtlCol="0">
            <a:spAutoFit/>
          </a:bodyPr>
          <a:lstStyle/>
          <a:p>
            <a:pPr algn="ctr"/>
            <a:r>
              <a:rPr lang="en-GB" sz="1400" dirty="0">
                <a:latin typeface="+mj-lt"/>
              </a:rPr>
              <a:t>DLPP 1.0</a:t>
            </a:r>
          </a:p>
        </p:txBody>
      </p:sp>
      <p:sp>
        <p:nvSpPr>
          <p:cNvPr id="39" name="TextBox 38"/>
          <p:cNvSpPr txBox="1"/>
          <p:nvPr/>
        </p:nvSpPr>
        <p:spPr>
          <a:xfrm>
            <a:off x="8909769" y="5367002"/>
            <a:ext cx="1369348" cy="307777"/>
          </a:xfrm>
          <a:prstGeom prst="rect">
            <a:avLst/>
          </a:prstGeom>
          <a:noFill/>
        </p:spPr>
        <p:txBody>
          <a:bodyPr wrap="square" rtlCol="0">
            <a:spAutoFit/>
          </a:bodyPr>
          <a:lstStyle/>
          <a:p>
            <a:pPr algn="ctr"/>
            <a:r>
              <a:rPr lang="en-GB" sz="1400" dirty="0">
                <a:solidFill>
                  <a:schemeClr val="bg2"/>
                </a:solidFill>
                <a:latin typeface="+mj-lt"/>
              </a:rPr>
              <a:t>DLPP 2.0</a:t>
            </a:r>
          </a:p>
        </p:txBody>
      </p:sp>
      <p:sp>
        <p:nvSpPr>
          <p:cNvPr id="40" name="TextBox 39"/>
          <p:cNvSpPr txBox="1"/>
          <p:nvPr/>
        </p:nvSpPr>
        <p:spPr>
          <a:xfrm>
            <a:off x="531832" y="5804838"/>
            <a:ext cx="1854333" cy="615105"/>
          </a:xfrm>
          <a:prstGeom prst="rect">
            <a:avLst/>
          </a:prstGeom>
          <a:noFill/>
        </p:spPr>
        <p:txBody>
          <a:bodyPr wrap="square" rtlCol="0">
            <a:spAutoFit/>
          </a:bodyPr>
          <a:lstStyle/>
          <a:p>
            <a:pPr>
              <a:lnSpc>
                <a:spcPct val="150000"/>
              </a:lnSpc>
            </a:pPr>
            <a:r>
              <a:rPr lang="en-GB" sz="1200" dirty="0">
                <a:solidFill>
                  <a:schemeClr val="bg2"/>
                </a:solidFill>
              </a:rPr>
              <a:t>Digital vision put in place</a:t>
            </a:r>
          </a:p>
        </p:txBody>
      </p:sp>
      <p:sp>
        <p:nvSpPr>
          <p:cNvPr id="42" name="TextBox 41"/>
          <p:cNvSpPr txBox="1"/>
          <p:nvPr/>
        </p:nvSpPr>
        <p:spPr>
          <a:xfrm>
            <a:off x="4403562" y="5804837"/>
            <a:ext cx="2283049" cy="615105"/>
          </a:xfrm>
          <a:prstGeom prst="rect">
            <a:avLst/>
          </a:prstGeom>
          <a:noFill/>
        </p:spPr>
        <p:txBody>
          <a:bodyPr wrap="square" rtlCol="0">
            <a:spAutoFit/>
          </a:bodyPr>
          <a:lstStyle/>
          <a:p>
            <a:pPr>
              <a:lnSpc>
                <a:spcPct val="150000"/>
              </a:lnSpc>
            </a:pPr>
            <a:r>
              <a:rPr lang="en-GB" sz="1200" dirty="0">
                <a:solidFill>
                  <a:schemeClr val="bg2"/>
                </a:solidFill>
              </a:rPr>
              <a:t>Digital building blocks developed and in place</a:t>
            </a:r>
          </a:p>
        </p:txBody>
      </p:sp>
      <p:sp>
        <p:nvSpPr>
          <p:cNvPr id="43" name="TextBox 42"/>
          <p:cNvSpPr txBox="1"/>
          <p:nvPr/>
        </p:nvSpPr>
        <p:spPr>
          <a:xfrm>
            <a:off x="8740624" y="5804836"/>
            <a:ext cx="2248113" cy="615105"/>
          </a:xfrm>
          <a:prstGeom prst="rect">
            <a:avLst/>
          </a:prstGeom>
          <a:noFill/>
        </p:spPr>
        <p:txBody>
          <a:bodyPr wrap="square" rtlCol="0">
            <a:spAutoFit/>
          </a:bodyPr>
          <a:lstStyle/>
          <a:p>
            <a:pPr>
              <a:lnSpc>
                <a:spcPct val="150000"/>
              </a:lnSpc>
            </a:pPr>
            <a:r>
              <a:rPr lang="en-GB" sz="1200" dirty="0">
                <a:solidFill>
                  <a:schemeClr val="bg2"/>
                </a:solidFill>
              </a:rPr>
              <a:t>100% digital-first workflows &amp; client services</a:t>
            </a:r>
          </a:p>
        </p:txBody>
      </p:sp>
      <p:sp>
        <p:nvSpPr>
          <p:cNvPr id="45" name="Freeform 9"/>
          <p:cNvSpPr>
            <a:spLocks/>
          </p:cNvSpPr>
          <p:nvPr/>
        </p:nvSpPr>
        <p:spPr bwMode="auto">
          <a:xfrm>
            <a:off x="5972462" y="71339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9"/>
          <p:cNvSpPr>
            <a:spLocks/>
          </p:cNvSpPr>
          <p:nvPr/>
        </p:nvSpPr>
        <p:spPr bwMode="auto">
          <a:xfrm>
            <a:off x="6201421" y="71339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Oval 26"/>
          <p:cNvSpPr/>
          <p:nvPr/>
        </p:nvSpPr>
        <p:spPr>
          <a:xfrm>
            <a:off x="3038001" y="5222182"/>
            <a:ext cx="582654" cy="582654"/>
          </a:xfrm>
          <a:prstGeom prst="ellipse">
            <a:avLst/>
          </a:prstGeom>
          <a:solidFill>
            <a:srgbClr val="FFFF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5"/>
          <p:cNvSpPr>
            <a:spLocks/>
          </p:cNvSpPr>
          <p:nvPr/>
        </p:nvSpPr>
        <p:spPr bwMode="auto">
          <a:xfrm>
            <a:off x="3175807" y="5359556"/>
            <a:ext cx="307042" cy="30790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TextBox 2">
            <a:extLst>
              <a:ext uri="{FF2B5EF4-FFF2-40B4-BE49-F238E27FC236}">
                <a16:creationId xmlns:a16="http://schemas.microsoft.com/office/drawing/2014/main" id="{F37E1EB3-4169-AAAA-3811-09358E73B046}"/>
              </a:ext>
            </a:extLst>
          </p:cNvPr>
          <p:cNvSpPr txBox="1"/>
          <p:nvPr/>
        </p:nvSpPr>
        <p:spPr>
          <a:xfrm>
            <a:off x="498247" y="1885883"/>
            <a:ext cx="2875574" cy="1994905"/>
          </a:xfrm>
          <a:prstGeom prst="rect">
            <a:avLst/>
          </a:prstGeom>
          <a:noFill/>
        </p:spPr>
        <p:txBody>
          <a:bodyPr wrap="square" rtlCol="0">
            <a:spAutoFit/>
          </a:bodyPr>
          <a:lstStyle/>
          <a:p>
            <a:pPr>
              <a:lnSpc>
                <a:spcPct val="150000"/>
              </a:lnSpc>
            </a:pPr>
            <a:r>
              <a:rPr lang="en-GB" sz="1400" dirty="0">
                <a:solidFill>
                  <a:schemeClr val="bg2"/>
                </a:solidFill>
                <a:latin typeface="+mj-lt"/>
              </a:rPr>
              <a:t>Paper-based processes</a:t>
            </a:r>
          </a:p>
          <a:p>
            <a:pPr>
              <a:lnSpc>
                <a:spcPct val="150000"/>
              </a:lnSpc>
            </a:pPr>
            <a:r>
              <a:rPr lang="en-GB" sz="1400" dirty="0">
                <a:solidFill>
                  <a:schemeClr val="bg2"/>
                </a:solidFill>
                <a:latin typeface="+mj-lt"/>
              </a:rPr>
              <a:t>No automation</a:t>
            </a:r>
          </a:p>
          <a:p>
            <a:pPr>
              <a:lnSpc>
                <a:spcPct val="150000"/>
              </a:lnSpc>
            </a:pPr>
            <a:r>
              <a:rPr lang="en-GB" sz="1400" dirty="0">
                <a:solidFill>
                  <a:schemeClr val="bg2"/>
                </a:solidFill>
                <a:latin typeface="+mj-lt"/>
              </a:rPr>
              <a:t>Manual billing</a:t>
            </a:r>
          </a:p>
          <a:p>
            <a:pPr>
              <a:lnSpc>
                <a:spcPct val="150000"/>
              </a:lnSpc>
            </a:pPr>
            <a:r>
              <a:rPr lang="en-GB" sz="1400" dirty="0">
                <a:solidFill>
                  <a:schemeClr val="bg2"/>
                </a:solidFill>
                <a:latin typeface="+mj-lt"/>
              </a:rPr>
              <a:t>No data oversight</a:t>
            </a:r>
          </a:p>
          <a:p>
            <a:pPr>
              <a:lnSpc>
                <a:spcPct val="150000"/>
              </a:lnSpc>
            </a:pPr>
            <a:r>
              <a:rPr lang="en-GB" sz="1400" dirty="0">
                <a:solidFill>
                  <a:schemeClr val="bg2"/>
                </a:solidFill>
                <a:latin typeface="+mj-lt"/>
              </a:rPr>
              <a:t>No self-service tools</a:t>
            </a:r>
          </a:p>
          <a:p>
            <a:pPr>
              <a:lnSpc>
                <a:spcPct val="150000"/>
              </a:lnSpc>
            </a:pPr>
            <a:r>
              <a:rPr lang="en-GB" sz="1400" dirty="0">
                <a:solidFill>
                  <a:schemeClr val="bg2"/>
                </a:solidFill>
                <a:latin typeface="+mj-lt"/>
              </a:rPr>
              <a:t>Antiquated payment process</a:t>
            </a:r>
          </a:p>
        </p:txBody>
      </p:sp>
      <p:sp>
        <p:nvSpPr>
          <p:cNvPr id="4" name="TextBox 3">
            <a:extLst>
              <a:ext uri="{FF2B5EF4-FFF2-40B4-BE49-F238E27FC236}">
                <a16:creationId xmlns:a16="http://schemas.microsoft.com/office/drawing/2014/main" id="{6487B6D7-8172-8DDC-ECAA-92F30C96B0C1}"/>
              </a:ext>
            </a:extLst>
          </p:cNvPr>
          <p:cNvSpPr txBox="1"/>
          <p:nvPr/>
        </p:nvSpPr>
        <p:spPr>
          <a:xfrm>
            <a:off x="4403562" y="1885883"/>
            <a:ext cx="2875574" cy="2964401"/>
          </a:xfrm>
          <a:prstGeom prst="rect">
            <a:avLst/>
          </a:prstGeom>
          <a:noFill/>
        </p:spPr>
        <p:txBody>
          <a:bodyPr wrap="square" rtlCol="0">
            <a:spAutoFit/>
          </a:bodyPr>
          <a:lstStyle/>
          <a:p>
            <a:pPr>
              <a:lnSpc>
                <a:spcPct val="150000"/>
              </a:lnSpc>
            </a:pPr>
            <a:r>
              <a:rPr lang="en-GB" sz="1400" dirty="0">
                <a:solidFill>
                  <a:schemeClr val="bg2"/>
                </a:solidFill>
                <a:latin typeface="+mj-lt"/>
              </a:rPr>
              <a:t>Debt recovery tools</a:t>
            </a:r>
          </a:p>
          <a:p>
            <a:pPr>
              <a:lnSpc>
                <a:spcPct val="150000"/>
              </a:lnSpc>
            </a:pPr>
            <a:r>
              <a:rPr lang="en-GB" sz="1400" dirty="0">
                <a:solidFill>
                  <a:schemeClr val="bg2"/>
                </a:solidFill>
                <a:latin typeface="+mj-lt"/>
              </a:rPr>
              <a:t>Digital valuations</a:t>
            </a:r>
          </a:p>
          <a:p>
            <a:pPr>
              <a:lnSpc>
                <a:spcPct val="150000"/>
              </a:lnSpc>
            </a:pPr>
            <a:r>
              <a:rPr lang="en-GB" sz="1400" dirty="0">
                <a:solidFill>
                  <a:schemeClr val="bg2"/>
                </a:solidFill>
                <a:latin typeface="+mj-lt"/>
              </a:rPr>
              <a:t>Data cleansing</a:t>
            </a:r>
          </a:p>
          <a:p>
            <a:pPr>
              <a:lnSpc>
                <a:spcPct val="150000"/>
              </a:lnSpc>
            </a:pPr>
            <a:r>
              <a:rPr lang="en-GB" sz="1400" dirty="0">
                <a:solidFill>
                  <a:schemeClr val="bg2"/>
                </a:solidFill>
                <a:latin typeface="+mj-lt"/>
              </a:rPr>
              <a:t>Automated billing</a:t>
            </a:r>
          </a:p>
          <a:p>
            <a:pPr>
              <a:lnSpc>
                <a:spcPct val="150000"/>
              </a:lnSpc>
            </a:pPr>
            <a:r>
              <a:rPr lang="en-GB" sz="1400" dirty="0">
                <a:solidFill>
                  <a:schemeClr val="bg2"/>
                </a:solidFill>
                <a:latin typeface="+mj-lt"/>
              </a:rPr>
              <a:t>Digital front counter</a:t>
            </a:r>
          </a:p>
          <a:p>
            <a:pPr>
              <a:lnSpc>
                <a:spcPct val="150000"/>
              </a:lnSpc>
            </a:pPr>
            <a:r>
              <a:rPr lang="en-GB" sz="1400" dirty="0">
                <a:solidFill>
                  <a:schemeClr val="bg2"/>
                </a:solidFill>
                <a:latin typeface="+mj-lt"/>
              </a:rPr>
              <a:t>Online payments</a:t>
            </a:r>
          </a:p>
          <a:p>
            <a:pPr>
              <a:lnSpc>
                <a:spcPct val="150000"/>
              </a:lnSpc>
            </a:pPr>
            <a:r>
              <a:rPr lang="en-GB" sz="1400" dirty="0">
                <a:solidFill>
                  <a:schemeClr val="bg2"/>
                </a:solidFill>
                <a:latin typeface="+mj-lt"/>
              </a:rPr>
              <a:t>Automatic reconciliation</a:t>
            </a:r>
          </a:p>
          <a:p>
            <a:pPr>
              <a:lnSpc>
                <a:spcPct val="150000"/>
              </a:lnSpc>
            </a:pPr>
            <a:r>
              <a:rPr lang="en-GB" sz="1400" dirty="0">
                <a:solidFill>
                  <a:schemeClr val="bg2"/>
                </a:solidFill>
                <a:latin typeface="+mj-lt"/>
              </a:rPr>
              <a:t>Digital audit chains</a:t>
            </a:r>
          </a:p>
          <a:p>
            <a:pPr>
              <a:lnSpc>
                <a:spcPct val="150000"/>
              </a:lnSpc>
            </a:pPr>
            <a:r>
              <a:rPr lang="en-GB" sz="1400" dirty="0">
                <a:solidFill>
                  <a:schemeClr val="bg2"/>
                </a:solidFill>
                <a:latin typeface="+mj-lt"/>
              </a:rPr>
              <a:t>Digital case management</a:t>
            </a:r>
          </a:p>
        </p:txBody>
      </p:sp>
      <p:sp>
        <p:nvSpPr>
          <p:cNvPr id="5" name="TextBox 4">
            <a:extLst>
              <a:ext uri="{FF2B5EF4-FFF2-40B4-BE49-F238E27FC236}">
                <a16:creationId xmlns:a16="http://schemas.microsoft.com/office/drawing/2014/main" id="{CA3D7C87-F74E-9B3B-5587-BA5F8BF925CA}"/>
              </a:ext>
            </a:extLst>
          </p:cNvPr>
          <p:cNvSpPr txBox="1"/>
          <p:nvPr/>
        </p:nvSpPr>
        <p:spPr>
          <a:xfrm>
            <a:off x="8740624" y="1883600"/>
            <a:ext cx="2875574" cy="3287567"/>
          </a:xfrm>
          <a:prstGeom prst="rect">
            <a:avLst/>
          </a:prstGeom>
          <a:noFill/>
        </p:spPr>
        <p:txBody>
          <a:bodyPr wrap="square" rtlCol="0">
            <a:spAutoFit/>
          </a:bodyPr>
          <a:lstStyle/>
          <a:p>
            <a:pPr>
              <a:lnSpc>
                <a:spcPct val="150000"/>
              </a:lnSpc>
            </a:pPr>
            <a:r>
              <a:rPr lang="en-GB" sz="1400" dirty="0" err="1">
                <a:solidFill>
                  <a:schemeClr val="bg2"/>
                </a:solidFill>
                <a:latin typeface="+mj-lt"/>
              </a:rPr>
              <a:t>eTitles</a:t>
            </a:r>
            <a:r>
              <a:rPr lang="en-GB" sz="1400" dirty="0">
                <a:solidFill>
                  <a:schemeClr val="bg2"/>
                </a:solidFill>
                <a:latin typeface="+mj-lt"/>
              </a:rPr>
              <a:t> &amp; Strata Titles</a:t>
            </a:r>
          </a:p>
          <a:p>
            <a:pPr>
              <a:lnSpc>
                <a:spcPct val="150000"/>
              </a:lnSpc>
            </a:pPr>
            <a:r>
              <a:rPr lang="en-GB" sz="1400" dirty="0">
                <a:solidFill>
                  <a:schemeClr val="bg2"/>
                </a:solidFill>
                <a:latin typeface="+mj-lt"/>
              </a:rPr>
              <a:t>Self-service Title transfers</a:t>
            </a:r>
          </a:p>
          <a:p>
            <a:pPr>
              <a:lnSpc>
                <a:spcPct val="150000"/>
              </a:lnSpc>
            </a:pPr>
            <a:r>
              <a:rPr lang="en-GB" sz="1400" dirty="0">
                <a:solidFill>
                  <a:schemeClr val="bg2"/>
                </a:solidFill>
                <a:latin typeface="+mj-lt"/>
              </a:rPr>
              <a:t>Introduction of AI (Artificial Intelligence)/ML (Machine Learning) tools</a:t>
            </a:r>
          </a:p>
          <a:p>
            <a:pPr>
              <a:lnSpc>
                <a:spcPct val="150000"/>
              </a:lnSpc>
            </a:pPr>
            <a:r>
              <a:rPr lang="en-GB" sz="1400" dirty="0">
                <a:solidFill>
                  <a:schemeClr val="bg2"/>
                </a:solidFill>
                <a:latin typeface="+mj-lt"/>
              </a:rPr>
              <a:t>Fully deployed MS365</a:t>
            </a:r>
          </a:p>
          <a:p>
            <a:pPr>
              <a:lnSpc>
                <a:spcPct val="150000"/>
              </a:lnSpc>
            </a:pPr>
            <a:r>
              <a:rPr lang="en-GB" sz="1400" dirty="0">
                <a:solidFill>
                  <a:schemeClr val="bg2"/>
                </a:solidFill>
                <a:latin typeface="+mj-lt"/>
              </a:rPr>
              <a:t>Digital signature workflows</a:t>
            </a:r>
          </a:p>
          <a:p>
            <a:pPr>
              <a:lnSpc>
                <a:spcPct val="150000"/>
              </a:lnSpc>
            </a:pPr>
            <a:r>
              <a:rPr lang="en-GB" sz="1400" dirty="0">
                <a:solidFill>
                  <a:schemeClr val="bg2"/>
                </a:solidFill>
                <a:latin typeface="+mj-lt"/>
              </a:rPr>
              <a:t>External G2G integrations </a:t>
            </a:r>
          </a:p>
          <a:p>
            <a:pPr>
              <a:lnSpc>
                <a:spcPct val="150000"/>
              </a:lnSpc>
            </a:pPr>
            <a:r>
              <a:rPr lang="en-GB" sz="1400" dirty="0">
                <a:solidFill>
                  <a:schemeClr val="bg2"/>
                </a:solidFill>
                <a:latin typeface="+mj-lt"/>
              </a:rPr>
              <a:t>Title searches</a:t>
            </a:r>
          </a:p>
          <a:p>
            <a:pPr>
              <a:lnSpc>
                <a:spcPct val="150000"/>
              </a:lnSpc>
            </a:pPr>
            <a:r>
              <a:rPr lang="en-GB" sz="1400" dirty="0">
                <a:solidFill>
                  <a:schemeClr val="bg2"/>
                </a:solidFill>
                <a:latin typeface="+mj-lt"/>
              </a:rPr>
              <a:t>Self-service kiosk rollout</a:t>
            </a:r>
          </a:p>
        </p:txBody>
      </p:sp>
      <p:sp>
        <p:nvSpPr>
          <p:cNvPr id="6" name="Oval 5">
            <a:extLst>
              <a:ext uri="{FF2B5EF4-FFF2-40B4-BE49-F238E27FC236}">
                <a16:creationId xmlns:a16="http://schemas.microsoft.com/office/drawing/2014/main" id="{739C0B80-A429-ABA5-F4D0-4E537F863D24}"/>
              </a:ext>
            </a:extLst>
          </p:cNvPr>
          <p:cNvSpPr/>
          <p:nvPr/>
        </p:nvSpPr>
        <p:spPr>
          <a:xfrm>
            <a:off x="7128229" y="5222182"/>
            <a:ext cx="582654" cy="582654"/>
          </a:xfrm>
          <a:prstGeom prst="ellipse">
            <a:avLst/>
          </a:prstGeom>
          <a:solidFill>
            <a:srgbClr val="FFFF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5">
            <a:extLst>
              <a:ext uri="{FF2B5EF4-FFF2-40B4-BE49-F238E27FC236}">
                <a16:creationId xmlns:a16="http://schemas.microsoft.com/office/drawing/2014/main" id="{B30F45CC-EB90-F3CF-7B8B-8E052ACED086}"/>
              </a:ext>
            </a:extLst>
          </p:cNvPr>
          <p:cNvSpPr>
            <a:spLocks/>
          </p:cNvSpPr>
          <p:nvPr/>
        </p:nvSpPr>
        <p:spPr bwMode="auto">
          <a:xfrm>
            <a:off x="7266035" y="5359556"/>
            <a:ext cx="307042" cy="30790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TextBox 7">
            <a:extLst>
              <a:ext uri="{FF2B5EF4-FFF2-40B4-BE49-F238E27FC236}">
                <a16:creationId xmlns:a16="http://schemas.microsoft.com/office/drawing/2014/main" id="{EBC9FD27-93AD-9024-85C7-8A0EBEA4D612}"/>
              </a:ext>
            </a:extLst>
          </p:cNvPr>
          <p:cNvSpPr txBox="1"/>
          <p:nvPr/>
        </p:nvSpPr>
        <p:spPr>
          <a:xfrm>
            <a:off x="498247" y="1334732"/>
            <a:ext cx="1713430" cy="369332"/>
          </a:xfrm>
          <a:prstGeom prst="rect">
            <a:avLst/>
          </a:prstGeom>
          <a:noFill/>
        </p:spPr>
        <p:txBody>
          <a:bodyPr wrap="square" rtlCol="0">
            <a:spAutoFit/>
          </a:bodyPr>
          <a:lstStyle/>
          <a:p>
            <a:r>
              <a:rPr lang="en-GB" dirty="0">
                <a:solidFill>
                  <a:schemeClr val="bg2"/>
                </a:solidFill>
                <a:latin typeface="+mj-lt"/>
              </a:rPr>
              <a:t>Pre 2020</a:t>
            </a:r>
          </a:p>
        </p:txBody>
      </p:sp>
      <p:sp>
        <p:nvSpPr>
          <p:cNvPr id="9" name="TextBox 8">
            <a:extLst>
              <a:ext uri="{FF2B5EF4-FFF2-40B4-BE49-F238E27FC236}">
                <a16:creationId xmlns:a16="http://schemas.microsoft.com/office/drawing/2014/main" id="{371A6772-88E9-665E-2C9B-3DFC8374493B}"/>
              </a:ext>
            </a:extLst>
          </p:cNvPr>
          <p:cNvSpPr txBox="1"/>
          <p:nvPr/>
        </p:nvSpPr>
        <p:spPr>
          <a:xfrm>
            <a:off x="4403562" y="1334732"/>
            <a:ext cx="2198509" cy="369332"/>
          </a:xfrm>
          <a:prstGeom prst="rect">
            <a:avLst/>
          </a:prstGeom>
          <a:noFill/>
        </p:spPr>
        <p:txBody>
          <a:bodyPr wrap="square" rtlCol="0">
            <a:spAutoFit/>
          </a:bodyPr>
          <a:lstStyle/>
          <a:p>
            <a:r>
              <a:rPr lang="en-GB" dirty="0">
                <a:solidFill>
                  <a:schemeClr val="bg2"/>
                </a:solidFill>
                <a:latin typeface="+mj-lt"/>
              </a:rPr>
              <a:t>2020 - 2024</a:t>
            </a:r>
          </a:p>
        </p:txBody>
      </p:sp>
      <p:sp>
        <p:nvSpPr>
          <p:cNvPr id="10" name="TextBox 9">
            <a:extLst>
              <a:ext uri="{FF2B5EF4-FFF2-40B4-BE49-F238E27FC236}">
                <a16:creationId xmlns:a16="http://schemas.microsoft.com/office/drawing/2014/main" id="{87F82BEE-4865-014E-44A8-61929B238567}"/>
              </a:ext>
            </a:extLst>
          </p:cNvPr>
          <p:cNvSpPr txBox="1"/>
          <p:nvPr/>
        </p:nvSpPr>
        <p:spPr>
          <a:xfrm>
            <a:off x="8740624" y="1333343"/>
            <a:ext cx="1862812" cy="369332"/>
          </a:xfrm>
          <a:prstGeom prst="rect">
            <a:avLst/>
          </a:prstGeom>
          <a:noFill/>
        </p:spPr>
        <p:txBody>
          <a:bodyPr wrap="square" rtlCol="0">
            <a:spAutoFit/>
          </a:bodyPr>
          <a:lstStyle/>
          <a:p>
            <a:r>
              <a:rPr lang="en-GB" dirty="0">
                <a:solidFill>
                  <a:schemeClr val="bg2"/>
                </a:solidFill>
                <a:latin typeface="+mj-lt"/>
              </a:rPr>
              <a:t>2025</a:t>
            </a:r>
          </a:p>
        </p:txBody>
      </p:sp>
      <p:cxnSp>
        <p:nvCxnSpPr>
          <p:cNvPr id="12" name="Straight Connector 11">
            <a:extLst>
              <a:ext uri="{FF2B5EF4-FFF2-40B4-BE49-F238E27FC236}">
                <a16:creationId xmlns:a16="http://schemas.microsoft.com/office/drawing/2014/main" id="{551A4319-B81B-8EEB-A4D9-C7F533A9CE83}"/>
              </a:ext>
            </a:extLst>
          </p:cNvPr>
          <p:cNvCxnSpPr/>
          <p:nvPr/>
        </p:nvCxnSpPr>
        <p:spPr>
          <a:xfrm>
            <a:off x="8824524" y="1735847"/>
            <a:ext cx="21084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CAA55A-0D4C-9939-EE74-AFD556CEB157}"/>
              </a:ext>
            </a:extLst>
          </p:cNvPr>
          <p:cNvCxnSpPr/>
          <p:nvPr/>
        </p:nvCxnSpPr>
        <p:spPr>
          <a:xfrm>
            <a:off x="4493651" y="1735847"/>
            <a:ext cx="21084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C69DFE-4BDB-2261-513E-CB9648F5FE3B}"/>
              </a:ext>
            </a:extLst>
          </p:cNvPr>
          <p:cNvCxnSpPr/>
          <p:nvPr/>
        </p:nvCxnSpPr>
        <p:spPr>
          <a:xfrm>
            <a:off x="590392" y="1711681"/>
            <a:ext cx="210842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705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63425" y="682811"/>
            <a:ext cx="5370710" cy="707886"/>
          </a:xfrm>
          <a:prstGeom prst="rect">
            <a:avLst/>
          </a:prstGeom>
          <a:noFill/>
        </p:spPr>
        <p:txBody>
          <a:bodyPr wrap="square" rtlCol="0">
            <a:spAutoFit/>
          </a:bodyPr>
          <a:lstStyle/>
          <a:p>
            <a:r>
              <a:rPr lang="en-GB" sz="4000" dirty="0">
                <a:solidFill>
                  <a:schemeClr val="bg2"/>
                </a:solidFill>
                <a:latin typeface="+mj-lt"/>
              </a:rPr>
              <a:t>Data is gold</a:t>
            </a:r>
          </a:p>
        </p:txBody>
      </p:sp>
      <p:sp>
        <p:nvSpPr>
          <p:cNvPr id="13" name="TextBox 12"/>
          <p:cNvSpPr txBox="1"/>
          <p:nvPr/>
        </p:nvSpPr>
        <p:spPr>
          <a:xfrm>
            <a:off x="822884" y="2084577"/>
            <a:ext cx="5321163" cy="1025409"/>
          </a:xfrm>
          <a:prstGeom prst="rect">
            <a:avLst/>
          </a:prstGeom>
          <a:noFill/>
        </p:spPr>
        <p:txBody>
          <a:bodyPr wrap="square" rtlCol="0">
            <a:spAutoFit/>
          </a:bodyPr>
          <a:lstStyle/>
          <a:p>
            <a:pPr>
              <a:lnSpc>
                <a:spcPct val="150000"/>
              </a:lnSpc>
            </a:pPr>
            <a:r>
              <a:rPr lang="en-GB" sz="1400" dirty="0">
                <a:solidFill>
                  <a:schemeClr val="bg2"/>
                </a:solidFill>
              </a:rPr>
              <a:t>Moving to real-time systems has allowed DLPP to automate reporting processes which often took days, weeks or months.</a:t>
            </a:r>
          </a:p>
        </p:txBody>
      </p:sp>
      <p:sp>
        <p:nvSpPr>
          <p:cNvPr id="19" name="Freeform 5"/>
          <p:cNvSpPr>
            <a:spLocks/>
          </p:cNvSpPr>
          <p:nvPr/>
        </p:nvSpPr>
        <p:spPr bwMode="auto">
          <a:xfrm>
            <a:off x="6385518" y="1195089"/>
            <a:ext cx="666750" cy="665964"/>
          </a:xfrm>
          <a:custGeom>
            <a:avLst/>
            <a:gdLst>
              <a:gd name="T0" fmla="*/ 715 w 715"/>
              <a:gd name="T1" fmla="*/ 357 h 714"/>
              <a:gd name="T2" fmla="*/ 358 w 715"/>
              <a:gd name="T3" fmla="*/ 714 h 714"/>
              <a:gd name="T4" fmla="*/ 0 w 715"/>
              <a:gd name="T5" fmla="*/ 357 h 714"/>
              <a:gd name="T6" fmla="*/ 358 w 715"/>
              <a:gd name="T7" fmla="*/ 0 h 714"/>
              <a:gd name="T8" fmla="*/ 715 w 715"/>
              <a:gd name="T9" fmla="*/ 357 h 714"/>
            </a:gdLst>
            <a:ahLst/>
            <a:cxnLst>
              <a:cxn ang="0">
                <a:pos x="T0" y="T1"/>
              </a:cxn>
              <a:cxn ang="0">
                <a:pos x="T2" y="T3"/>
              </a:cxn>
              <a:cxn ang="0">
                <a:pos x="T4" y="T5"/>
              </a:cxn>
              <a:cxn ang="0">
                <a:pos x="T6" y="T7"/>
              </a:cxn>
              <a:cxn ang="0">
                <a:pos x="T8" y="T9"/>
              </a:cxn>
            </a:cxnLst>
            <a:rect l="0" t="0" r="r" b="b"/>
            <a:pathLst>
              <a:path w="715" h="714">
                <a:moveTo>
                  <a:pt x="715" y="357"/>
                </a:moveTo>
                <a:cubicBezTo>
                  <a:pt x="411" y="386"/>
                  <a:pt x="387" y="410"/>
                  <a:pt x="358" y="714"/>
                </a:cubicBezTo>
                <a:cubicBezTo>
                  <a:pt x="328" y="410"/>
                  <a:pt x="304" y="386"/>
                  <a:pt x="0" y="357"/>
                </a:cubicBezTo>
                <a:cubicBezTo>
                  <a:pt x="304" y="327"/>
                  <a:pt x="328" y="304"/>
                  <a:pt x="358" y="0"/>
                </a:cubicBezTo>
                <a:cubicBezTo>
                  <a:pt x="387" y="304"/>
                  <a:pt x="411" y="327"/>
                  <a:pt x="715" y="3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cxnSp>
        <p:nvCxnSpPr>
          <p:cNvPr id="20" name="Straight Connector 19"/>
          <p:cNvCxnSpPr>
            <a:cxnSpLocks/>
          </p:cNvCxnSpPr>
          <p:nvPr/>
        </p:nvCxnSpPr>
        <p:spPr>
          <a:xfrm>
            <a:off x="932881" y="1528071"/>
            <a:ext cx="4929716"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descr="A paper with a clip and a picture of a building&#10;&#10;Description automatically generated">
            <a:extLst>
              <a:ext uri="{FF2B5EF4-FFF2-40B4-BE49-F238E27FC236}">
                <a16:creationId xmlns:a16="http://schemas.microsoft.com/office/drawing/2014/main" id="{E88933E9-66EE-D6DE-F451-5DF33A2FAF66}"/>
              </a:ext>
            </a:extLst>
          </p:cNvPr>
          <p:cNvPicPr>
            <a:picLocks noChangeAspect="1"/>
          </p:cNvPicPr>
          <p:nvPr/>
        </p:nvPicPr>
        <p:blipFill>
          <a:blip r:embed="rId2" cstate="print">
            <a:extLst>
              <a:ext uri="{28A0092B-C50C-407E-A947-70E740481C1C}">
                <a14:useLocalDpi xmlns:a14="http://schemas.microsoft.com/office/drawing/2010/main" val="0"/>
              </a:ext>
            </a:extLst>
          </a:blip>
          <a:srcRect l="15699" t="6166" r="6833" b="6592"/>
          <a:stretch/>
        </p:blipFill>
        <p:spPr>
          <a:xfrm>
            <a:off x="7624739" y="0"/>
            <a:ext cx="4567261" cy="6858000"/>
          </a:xfrm>
          <a:prstGeom prst="rect">
            <a:avLst/>
          </a:prstGeom>
        </p:spPr>
      </p:pic>
      <p:sp>
        <p:nvSpPr>
          <p:cNvPr id="4" name="Oval 3">
            <a:extLst>
              <a:ext uri="{FF2B5EF4-FFF2-40B4-BE49-F238E27FC236}">
                <a16:creationId xmlns:a16="http://schemas.microsoft.com/office/drawing/2014/main" id="{DC4DCBA1-A036-48CA-57B6-A556A50D2916}"/>
              </a:ext>
            </a:extLst>
          </p:cNvPr>
          <p:cNvSpPr/>
          <p:nvPr/>
        </p:nvSpPr>
        <p:spPr>
          <a:xfrm>
            <a:off x="7333411" y="2846346"/>
            <a:ext cx="582654" cy="582654"/>
          </a:xfrm>
          <a:prstGeom prst="ellipse">
            <a:avLst/>
          </a:prstGeom>
          <a:solidFill>
            <a:schemeClr val="accent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5">
            <a:extLst>
              <a:ext uri="{FF2B5EF4-FFF2-40B4-BE49-F238E27FC236}">
                <a16:creationId xmlns:a16="http://schemas.microsoft.com/office/drawing/2014/main" id="{D2FE6E00-60C8-EBB5-6398-950E982331C5}"/>
              </a:ext>
            </a:extLst>
          </p:cNvPr>
          <p:cNvSpPr>
            <a:spLocks/>
          </p:cNvSpPr>
          <p:nvPr/>
        </p:nvSpPr>
        <p:spPr bwMode="auto">
          <a:xfrm>
            <a:off x="7471217" y="2983720"/>
            <a:ext cx="307042" cy="307906"/>
          </a:xfrm>
          <a:custGeom>
            <a:avLst/>
            <a:gdLst>
              <a:gd name="T0" fmla="*/ 176 w 355"/>
              <a:gd name="T1" fmla="*/ 0 h 356"/>
              <a:gd name="T2" fmla="*/ 164 w 355"/>
              <a:gd name="T3" fmla="*/ 14 h 356"/>
              <a:gd name="T4" fmla="*/ 318 w 355"/>
              <a:gd name="T5" fmla="*/ 169 h 356"/>
              <a:gd name="T6" fmla="*/ 0 w 355"/>
              <a:gd name="T7" fmla="*/ 169 h 356"/>
              <a:gd name="T8" fmla="*/ 0 w 355"/>
              <a:gd name="T9" fmla="*/ 188 h 356"/>
              <a:gd name="T10" fmla="*/ 318 w 355"/>
              <a:gd name="T11" fmla="*/ 188 h 356"/>
              <a:gd name="T12" fmla="*/ 164 w 355"/>
              <a:gd name="T13" fmla="*/ 342 h 356"/>
              <a:gd name="T14" fmla="*/ 176 w 355"/>
              <a:gd name="T15" fmla="*/ 356 h 356"/>
              <a:gd name="T16" fmla="*/ 355 w 355"/>
              <a:gd name="T17" fmla="*/ 178 h 356"/>
              <a:gd name="T18" fmla="*/ 176 w 355"/>
              <a:gd name="T19"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6">
                <a:moveTo>
                  <a:pt x="176" y="0"/>
                </a:moveTo>
                <a:lnTo>
                  <a:pt x="164" y="14"/>
                </a:lnTo>
                <a:lnTo>
                  <a:pt x="318" y="169"/>
                </a:lnTo>
                <a:lnTo>
                  <a:pt x="0" y="169"/>
                </a:lnTo>
                <a:lnTo>
                  <a:pt x="0" y="188"/>
                </a:lnTo>
                <a:lnTo>
                  <a:pt x="318" y="188"/>
                </a:lnTo>
                <a:lnTo>
                  <a:pt x="164" y="342"/>
                </a:lnTo>
                <a:lnTo>
                  <a:pt x="176" y="356"/>
                </a:lnTo>
                <a:lnTo>
                  <a:pt x="355" y="178"/>
                </a:lnTo>
                <a:lnTo>
                  <a:pt x="17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TextBox 7">
            <a:extLst>
              <a:ext uri="{FF2B5EF4-FFF2-40B4-BE49-F238E27FC236}">
                <a16:creationId xmlns:a16="http://schemas.microsoft.com/office/drawing/2014/main" id="{CC36537F-39FD-5689-B151-664A5FF3D24B}"/>
              </a:ext>
            </a:extLst>
          </p:cNvPr>
          <p:cNvSpPr txBox="1"/>
          <p:nvPr/>
        </p:nvSpPr>
        <p:spPr>
          <a:xfrm>
            <a:off x="822884" y="3548376"/>
            <a:ext cx="5821450" cy="1025409"/>
          </a:xfrm>
          <a:prstGeom prst="rect">
            <a:avLst/>
          </a:prstGeom>
          <a:noFill/>
        </p:spPr>
        <p:txBody>
          <a:bodyPr wrap="square" rtlCol="0">
            <a:spAutoFit/>
          </a:bodyPr>
          <a:lstStyle/>
          <a:p>
            <a:pPr>
              <a:lnSpc>
                <a:spcPct val="150000"/>
              </a:lnSpc>
            </a:pPr>
            <a:r>
              <a:rPr lang="en-GB" sz="1400" dirty="0">
                <a:solidFill>
                  <a:schemeClr val="bg2"/>
                </a:solidFill>
              </a:rPr>
              <a:t>DLPP has put its officers in the driving seat – those who need to know are provided with automated, point-in-time reports on the performance of its data platforms.</a:t>
            </a:r>
          </a:p>
        </p:txBody>
      </p:sp>
      <p:sp>
        <p:nvSpPr>
          <p:cNvPr id="9" name="TextBox 8">
            <a:extLst>
              <a:ext uri="{FF2B5EF4-FFF2-40B4-BE49-F238E27FC236}">
                <a16:creationId xmlns:a16="http://schemas.microsoft.com/office/drawing/2014/main" id="{66DCF88D-83A9-B0FE-383B-07BF1FA81F7A}"/>
              </a:ext>
            </a:extLst>
          </p:cNvPr>
          <p:cNvSpPr txBox="1"/>
          <p:nvPr/>
        </p:nvSpPr>
        <p:spPr>
          <a:xfrm>
            <a:off x="822882" y="5012175"/>
            <a:ext cx="6087959" cy="1025409"/>
          </a:xfrm>
          <a:prstGeom prst="rect">
            <a:avLst/>
          </a:prstGeom>
          <a:noFill/>
        </p:spPr>
        <p:txBody>
          <a:bodyPr wrap="square" rtlCol="0">
            <a:spAutoFit/>
          </a:bodyPr>
          <a:lstStyle/>
          <a:p>
            <a:pPr>
              <a:lnSpc>
                <a:spcPct val="150000"/>
              </a:lnSpc>
            </a:pPr>
            <a:r>
              <a:rPr lang="en-GB" sz="1400" dirty="0">
                <a:solidFill>
                  <a:schemeClr val="bg2"/>
                </a:solidFill>
              </a:rPr>
              <a:t>Data-driven decisions are only as good as the quality and speed at which the data is made available. Starting each day with the latest performance metrics makes for informed decision making.</a:t>
            </a:r>
          </a:p>
        </p:txBody>
      </p:sp>
    </p:spTree>
    <p:extLst>
      <p:ext uri="{BB962C8B-B14F-4D97-AF65-F5344CB8AC3E}">
        <p14:creationId xmlns:p14="http://schemas.microsoft.com/office/powerpoint/2010/main" val="4119791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3C7FF645-65AA-9057-A7AE-A63AD44E0F6B}"/>
              </a:ext>
            </a:extLst>
          </p:cNvPr>
          <p:cNvSpPr/>
          <p:nvPr/>
        </p:nvSpPr>
        <p:spPr>
          <a:xfrm>
            <a:off x="2112614" y="4374589"/>
            <a:ext cx="3851067" cy="80791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9D8B43C9-A0CD-81CA-4094-DACED9F21E6A}"/>
              </a:ext>
            </a:extLst>
          </p:cNvPr>
          <p:cNvSpPr/>
          <p:nvPr/>
        </p:nvSpPr>
        <p:spPr>
          <a:xfrm>
            <a:off x="635638" y="3917803"/>
            <a:ext cx="1728000" cy="1729051"/>
          </a:xfrm>
          <a:prstGeom prst="ellipse">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p:cNvSpPr txBox="1"/>
          <p:nvPr/>
        </p:nvSpPr>
        <p:spPr>
          <a:xfrm>
            <a:off x="495711" y="492175"/>
            <a:ext cx="7941093" cy="707886"/>
          </a:xfrm>
          <a:prstGeom prst="rect">
            <a:avLst/>
          </a:prstGeom>
          <a:noFill/>
        </p:spPr>
        <p:txBody>
          <a:bodyPr wrap="square" rtlCol="0">
            <a:spAutoFit/>
          </a:bodyPr>
          <a:lstStyle/>
          <a:p>
            <a:r>
              <a:rPr lang="en-GB" sz="4000" dirty="0">
                <a:solidFill>
                  <a:schemeClr val="bg2"/>
                </a:solidFill>
                <a:latin typeface="+mj-lt"/>
              </a:rPr>
              <a:t>Data integration and sharing</a:t>
            </a:r>
          </a:p>
        </p:txBody>
      </p:sp>
      <p:sp>
        <p:nvSpPr>
          <p:cNvPr id="68" name="TextBox 67"/>
          <p:cNvSpPr txBox="1"/>
          <p:nvPr/>
        </p:nvSpPr>
        <p:spPr>
          <a:xfrm>
            <a:off x="526919" y="2127573"/>
            <a:ext cx="5060570" cy="1169103"/>
          </a:xfrm>
          <a:prstGeom prst="rect">
            <a:avLst/>
          </a:prstGeom>
          <a:noFill/>
        </p:spPr>
        <p:txBody>
          <a:bodyPr wrap="square" rtlCol="0">
            <a:spAutoFit/>
          </a:bodyPr>
          <a:lstStyle/>
          <a:p>
            <a:pPr>
              <a:lnSpc>
                <a:spcPct val="150000"/>
              </a:lnSpc>
            </a:pPr>
            <a:r>
              <a:rPr lang="en-GB" sz="1200" dirty="0">
                <a:solidFill>
                  <a:schemeClr val="bg2"/>
                </a:solidFill>
              </a:rPr>
              <a:t>Our digital platforms are eagerly waiting on other Government entities to develop system-to-system integration capabilities</a:t>
            </a:r>
          </a:p>
          <a:p>
            <a:pPr>
              <a:lnSpc>
                <a:spcPct val="150000"/>
              </a:lnSpc>
            </a:pPr>
            <a:endParaRPr lang="en-GB" sz="1200" dirty="0">
              <a:solidFill>
                <a:schemeClr val="bg2"/>
              </a:solidFill>
            </a:endParaRPr>
          </a:p>
          <a:p>
            <a:pPr>
              <a:lnSpc>
                <a:spcPct val="150000"/>
              </a:lnSpc>
            </a:pPr>
            <a:r>
              <a:rPr lang="en-GB" sz="1200" dirty="0">
                <a:solidFill>
                  <a:schemeClr val="bg2"/>
                </a:solidFill>
              </a:rPr>
              <a:t>Come chat to DLPP!</a:t>
            </a:r>
          </a:p>
        </p:txBody>
      </p:sp>
      <p:sp>
        <p:nvSpPr>
          <p:cNvPr id="69" name="TextBox 68"/>
          <p:cNvSpPr txBox="1"/>
          <p:nvPr/>
        </p:nvSpPr>
        <p:spPr>
          <a:xfrm>
            <a:off x="526918" y="1783185"/>
            <a:ext cx="3328266" cy="307777"/>
          </a:xfrm>
          <a:prstGeom prst="rect">
            <a:avLst/>
          </a:prstGeom>
          <a:noFill/>
        </p:spPr>
        <p:txBody>
          <a:bodyPr wrap="square" rtlCol="0">
            <a:spAutoFit/>
          </a:bodyPr>
          <a:lstStyle/>
          <a:p>
            <a:r>
              <a:rPr lang="en-GB" sz="1400" dirty="0">
                <a:solidFill>
                  <a:schemeClr val="bg2"/>
                </a:solidFill>
                <a:latin typeface="+mj-lt"/>
              </a:rPr>
              <a:t>DLPP is waiting to integrate…</a:t>
            </a:r>
          </a:p>
        </p:txBody>
      </p:sp>
      <p:sp>
        <p:nvSpPr>
          <p:cNvPr id="17" name="Rounded Rectangle 16"/>
          <p:cNvSpPr/>
          <p:nvPr/>
        </p:nvSpPr>
        <p:spPr>
          <a:xfrm>
            <a:off x="8914682" y="1936374"/>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20" name="TextBox 19"/>
          <p:cNvSpPr txBox="1"/>
          <p:nvPr/>
        </p:nvSpPr>
        <p:spPr>
          <a:xfrm>
            <a:off x="9005947" y="2021258"/>
            <a:ext cx="2351164" cy="307777"/>
          </a:xfrm>
          <a:prstGeom prst="rect">
            <a:avLst/>
          </a:prstGeom>
          <a:noFill/>
        </p:spPr>
        <p:txBody>
          <a:bodyPr wrap="square" rtlCol="0">
            <a:spAutoFit/>
          </a:bodyPr>
          <a:lstStyle/>
          <a:p>
            <a:r>
              <a:rPr lang="en-GB" sz="1400" dirty="0">
                <a:latin typeface="+mj-lt"/>
              </a:rPr>
              <a:t>Gov. Data Warehouse</a:t>
            </a:r>
          </a:p>
        </p:txBody>
      </p:sp>
      <p:sp>
        <p:nvSpPr>
          <p:cNvPr id="31" name="Freeform 9"/>
          <p:cNvSpPr>
            <a:spLocks/>
          </p:cNvSpPr>
          <p:nvPr/>
        </p:nvSpPr>
        <p:spPr bwMode="auto">
          <a:xfrm>
            <a:off x="611290" y="120233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2" name="Freeform 9"/>
          <p:cNvSpPr>
            <a:spLocks/>
          </p:cNvSpPr>
          <p:nvPr/>
        </p:nvSpPr>
        <p:spPr bwMode="auto">
          <a:xfrm>
            <a:off x="840249" y="120233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Rounded Rectangle 16">
            <a:extLst>
              <a:ext uri="{FF2B5EF4-FFF2-40B4-BE49-F238E27FC236}">
                <a16:creationId xmlns:a16="http://schemas.microsoft.com/office/drawing/2014/main" id="{6C097747-6457-4CF3-3B33-B838922764B5}"/>
              </a:ext>
            </a:extLst>
          </p:cNvPr>
          <p:cNvSpPr/>
          <p:nvPr/>
        </p:nvSpPr>
        <p:spPr>
          <a:xfrm>
            <a:off x="8914682" y="2632321"/>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3" name="TextBox 2">
            <a:extLst>
              <a:ext uri="{FF2B5EF4-FFF2-40B4-BE49-F238E27FC236}">
                <a16:creationId xmlns:a16="http://schemas.microsoft.com/office/drawing/2014/main" id="{B7F8B6CC-B9B5-B2D8-DFFB-4A349DDCCDC0}"/>
              </a:ext>
            </a:extLst>
          </p:cNvPr>
          <p:cNvSpPr txBox="1"/>
          <p:nvPr/>
        </p:nvSpPr>
        <p:spPr>
          <a:xfrm>
            <a:off x="9005947" y="2717205"/>
            <a:ext cx="2351164" cy="307777"/>
          </a:xfrm>
          <a:prstGeom prst="rect">
            <a:avLst/>
          </a:prstGeom>
          <a:noFill/>
        </p:spPr>
        <p:txBody>
          <a:bodyPr wrap="square" rtlCol="0">
            <a:spAutoFit/>
          </a:bodyPr>
          <a:lstStyle/>
          <a:p>
            <a:r>
              <a:rPr lang="en-GB" sz="1400" dirty="0">
                <a:latin typeface="+mj-lt"/>
              </a:rPr>
              <a:t>IPA</a:t>
            </a:r>
          </a:p>
        </p:txBody>
      </p:sp>
      <p:sp>
        <p:nvSpPr>
          <p:cNvPr id="4" name="Rounded Rectangle 16">
            <a:extLst>
              <a:ext uri="{FF2B5EF4-FFF2-40B4-BE49-F238E27FC236}">
                <a16:creationId xmlns:a16="http://schemas.microsoft.com/office/drawing/2014/main" id="{679496A7-0E9D-CF01-CB70-731D6A8671A0}"/>
              </a:ext>
            </a:extLst>
          </p:cNvPr>
          <p:cNvSpPr/>
          <p:nvPr/>
        </p:nvSpPr>
        <p:spPr>
          <a:xfrm>
            <a:off x="8914682" y="3328268"/>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5" name="TextBox 4">
            <a:extLst>
              <a:ext uri="{FF2B5EF4-FFF2-40B4-BE49-F238E27FC236}">
                <a16:creationId xmlns:a16="http://schemas.microsoft.com/office/drawing/2014/main" id="{CA7F91A6-39B6-5CA3-9D0F-365CC7E4B48F}"/>
              </a:ext>
            </a:extLst>
          </p:cNvPr>
          <p:cNvSpPr txBox="1"/>
          <p:nvPr/>
        </p:nvSpPr>
        <p:spPr>
          <a:xfrm>
            <a:off x="9005947" y="3413152"/>
            <a:ext cx="2351164" cy="307777"/>
          </a:xfrm>
          <a:prstGeom prst="rect">
            <a:avLst/>
          </a:prstGeom>
          <a:noFill/>
        </p:spPr>
        <p:txBody>
          <a:bodyPr wrap="square" rtlCol="0">
            <a:spAutoFit/>
          </a:bodyPr>
          <a:lstStyle/>
          <a:p>
            <a:r>
              <a:rPr lang="en-GB" sz="1400" dirty="0">
                <a:latin typeface="+mj-lt"/>
              </a:rPr>
              <a:t>IRC</a:t>
            </a:r>
          </a:p>
        </p:txBody>
      </p:sp>
      <p:sp>
        <p:nvSpPr>
          <p:cNvPr id="6" name="Rounded Rectangle 16">
            <a:extLst>
              <a:ext uri="{FF2B5EF4-FFF2-40B4-BE49-F238E27FC236}">
                <a16:creationId xmlns:a16="http://schemas.microsoft.com/office/drawing/2014/main" id="{24762E96-37D9-E4F5-2339-09403E6FD834}"/>
              </a:ext>
            </a:extLst>
          </p:cNvPr>
          <p:cNvSpPr/>
          <p:nvPr/>
        </p:nvSpPr>
        <p:spPr>
          <a:xfrm>
            <a:off x="8914682" y="4024215"/>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7" name="TextBox 6">
            <a:extLst>
              <a:ext uri="{FF2B5EF4-FFF2-40B4-BE49-F238E27FC236}">
                <a16:creationId xmlns:a16="http://schemas.microsoft.com/office/drawing/2014/main" id="{9E6D575D-0908-2272-1A42-746ED0F1A9CE}"/>
              </a:ext>
            </a:extLst>
          </p:cNvPr>
          <p:cNvSpPr txBox="1"/>
          <p:nvPr/>
        </p:nvSpPr>
        <p:spPr>
          <a:xfrm>
            <a:off x="9005947" y="4109099"/>
            <a:ext cx="2351164" cy="307777"/>
          </a:xfrm>
          <a:prstGeom prst="rect">
            <a:avLst/>
          </a:prstGeom>
          <a:noFill/>
        </p:spPr>
        <p:txBody>
          <a:bodyPr wrap="square" rtlCol="0">
            <a:spAutoFit/>
          </a:bodyPr>
          <a:lstStyle/>
          <a:p>
            <a:r>
              <a:rPr lang="en-GB" sz="1400" dirty="0">
                <a:latin typeface="+mj-lt"/>
              </a:rPr>
              <a:t>ICSA</a:t>
            </a:r>
          </a:p>
        </p:txBody>
      </p:sp>
      <p:sp>
        <p:nvSpPr>
          <p:cNvPr id="8" name="Rounded Rectangle 16">
            <a:extLst>
              <a:ext uri="{FF2B5EF4-FFF2-40B4-BE49-F238E27FC236}">
                <a16:creationId xmlns:a16="http://schemas.microsoft.com/office/drawing/2014/main" id="{811FBA47-3821-CCE1-5F83-AF75FCD3994A}"/>
              </a:ext>
            </a:extLst>
          </p:cNvPr>
          <p:cNvSpPr/>
          <p:nvPr/>
        </p:nvSpPr>
        <p:spPr>
          <a:xfrm>
            <a:off x="8914682" y="4720162"/>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9" name="TextBox 8">
            <a:extLst>
              <a:ext uri="{FF2B5EF4-FFF2-40B4-BE49-F238E27FC236}">
                <a16:creationId xmlns:a16="http://schemas.microsoft.com/office/drawing/2014/main" id="{F7DF028A-EBCC-790F-8E06-D9FE4515BE8F}"/>
              </a:ext>
            </a:extLst>
          </p:cNvPr>
          <p:cNvSpPr txBox="1"/>
          <p:nvPr/>
        </p:nvSpPr>
        <p:spPr>
          <a:xfrm>
            <a:off x="9005947" y="4805046"/>
            <a:ext cx="2351164" cy="307777"/>
          </a:xfrm>
          <a:prstGeom prst="rect">
            <a:avLst/>
          </a:prstGeom>
          <a:noFill/>
        </p:spPr>
        <p:txBody>
          <a:bodyPr wrap="square" rtlCol="0">
            <a:spAutoFit/>
          </a:bodyPr>
          <a:lstStyle/>
          <a:p>
            <a:r>
              <a:rPr lang="en-GB" sz="1400" dirty="0" err="1">
                <a:latin typeface="+mj-lt"/>
              </a:rPr>
              <a:t>GovID</a:t>
            </a:r>
            <a:r>
              <a:rPr lang="en-GB" sz="1400" dirty="0">
                <a:latin typeface="+mj-lt"/>
              </a:rPr>
              <a:t> / Citizen SSO</a:t>
            </a:r>
          </a:p>
        </p:txBody>
      </p:sp>
      <p:pic>
        <p:nvPicPr>
          <p:cNvPr id="10" name="Picture 9" descr="A white triangle with a letter u&#10;&#10;Description automatically generated">
            <a:extLst>
              <a:ext uri="{FF2B5EF4-FFF2-40B4-BE49-F238E27FC236}">
                <a16:creationId xmlns:a16="http://schemas.microsoft.com/office/drawing/2014/main" id="{4EE84E54-72E6-9ADB-770C-3B8BF07B3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3042" y="4326311"/>
            <a:ext cx="853192" cy="882654"/>
          </a:xfrm>
          <a:prstGeom prst="rect">
            <a:avLst/>
          </a:prstGeom>
        </p:spPr>
      </p:pic>
      <p:sp>
        <p:nvSpPr>
          <p:cNvPr id="12" name="Rounded Rectangle 16">
            <a:extLst>
              <a:ext uri="{FF2B5EF4-FFF2-40B4-BE49-F238E27FC236}">
                <a16:creationId xmlns:a16="http://schemas.microsoft.com/office/drawing/2014/main" id="{CFEAC332-286F-143E-9729-300AA310145C}"/>
              </a:ext>
            </a:extLst>
          </p:cNvPr>
          <p:cNvSpPr/>
          <p:nvPr/>
        </p:nvSpPr>
        <p:spPr>
          <a:xfrm>
            <a:off x="8914682" y="5416109"/>
            <a:ext cx="2641680" cy="488803"/>
          </a:xfrm>
          <a:prstGeom prst="roundRect">
            <a:avLst>
              <a:gd name="adj" fmla="val 31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13" name="TextBox 12">
            <a:extLst>
              <a:ext uri="{FF2B5EF4-FFF2-40B4-BE49-F238E27FC236}">
                <a16:creationId xmlns:a16="http://schemas.microsoft.com/office/drawing/2014/main" id="{36C2A883-9463-5004-C570-C1A4763CCCD1}"/>
              </a:ext>
            </a:extLst>
          </p:cNvPr>
          <p:cNvSpPr txBox="1"/>
          <p:nvPr/>
        </p:nvSpPr>
        <p:spPr>
          <a:xfrm>
            <a:off x="9005947" y="5500993"/>
            <a:ext cx="2351164" cy="307777"/>
          </a:xfrm>
          <a:prstGeom prst="rect">
            <a:avLst/>
          </a:prstGeom>
          <a:noFill/>
        </p:spPr>
        <p:txBody>
          <a:bodyPr wrap="square" rtlCol="0">
            <a:spAutoFit/>
          </a:bodyPr>
          <a:lstStyle/>
          <a:p>
            <a:r>
              <a:rPr lang="en-GB" sz="1400" dirty="0">
                <a:latin typeface="+mj-lt"/>
              </a:rPr>
              <a:t>Others</a:t>
            </a:r>
          </a:p>
        </p:txBody>
      </p:sp>
      <p:sp>
        <p:nvSpPr>
          <p:cNvPr id="42" name="TextBox 41">
            <a:extLst>
              <a:ext uri="{FF2B5EF4-FFF2-40B4-BE49-F238E27FC236}">
                <a16:creationId xmlns:a16="http://schemas.microsoft.com/office/drawing/2014/main" id="{FF790684-68E5-4A0D-3957-773166318A8C}"/>
              </a:ext>
            </a:extLst>
          </p:cNvPr>
          <p:cNvSpPr txBox="1"/>
          <p:nvPr/>
        </p:nvSpPr>
        <p:spPr>
          <a:xfrm>
            <a:off x="4628556" y="4516935"/>
            <a:ext cx="1181506" cy="523220"/>
          </a:xfrm>
          <a:prstGeom prst="rect">
            <a:avLst/>
          </a:prstGeom>
          <a:noFill/>
        </p:spPr>
        <p:txBody>
          <a:bodyPr wrap="square">
            <a:spAutoFit/>
          </a:bodyPr>
          <a:lstStyle/>
          <a:p>
            <a:pPr algn="ctr"/>
            <a:r>
              <a:rPr lang="en-GB" sz="1400" dirty="0" err="1">
                <a:solidFill>
                  <a:schemeClr val="bg2"/>
                </a:solidFill>
              </a:rPr>
              <a:t>OpenAPI</a:t>
            </a:r>
            <a:endParaRPr lang="en-GB" sz="1400" dirty="0">
              <a:solidFill>
                <a:schemeClr val="bg2"/>
              </a:solidFill>
            </a:endParaRPr>
          </a:p>
          <a:p>
            <a:pPr algn="ctr"/>
            <a:r>
              <a:rPr lang="en-GB" sz="1400" dirty="0">
                <a:solidFill>
                  <a:schemeClr val="bg2"/>
                </a:solidFill>
              </a:rPr>
              <a:t>Standard </a:t>
            </a:r>
            <a:endParaRPr lang="en-AU" sz="1400" dirty="0"/>
          </a:p>
        </p:txBody>
      </p:sp>
      <p:cxnSp>
        <p:nvCxnSpPr>
          <p:cNvPr id="53" name="Straight Arrow Connector 52">
            <a:extLst>
              <a:ext uri="{FF2B5EF4-FFF2-40B4-BE49-F238E27FC236}">
                <a16:creationId xmlns:a16="http://schemas.microsoft.com/office/drawing/2014/main" id="{01FCCBAF-9880-C89B-C824-A44DE3BB72E2}"/>
              </a:ext>
            </a:extLst>
          </p:cNvPr>
          <p:cNvCxnSpPr>
            <a:cxnSpLocks/>
            <a:endCxn id="17" idx="1"/>
          </p:cNvCxnSpPr>
          <p:nvPr/>
        </p:nvCxnSpPr>
        <p:spPr>
          <a:xfrm flipV="1">
            <a:off x="5963681" y="2180776"/>
            <a:ext cx="2951001" cy="2236100"/>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E9DCC34-606B-EAF5-6B19-7D7D896955CA}"/>
              </a:ext>
            </a:extLst>
          </p:cNvPr>
          <p:cNvCxnSpPr>
            <a:cxnSpLocks/>
            <a:endCxn id="2" idx="1"/>
          </p:cNvCxnSpPr>
          <p:nvPr/>
        </p:nvCxnSpPr>
        <p:spPr>
          <a:xfrm flipV="1">
            <a:off x="5996442" y="2876723"/>
            <a:ext cx="2918240" cy="1688411"/>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C36D703-34B7-E2F2-A304-06AB277B3464}"/>
              </a:ext>
            </a:extLst>
          </p:cNvPr>
          <p:cNvCxnSpPr>
            <a:cxnSpLocks/>
            <a:endCxn id="4" idx="1"/>
          </p:cNvCxnSpPr>
          <p:nvPr/>
        </p:nvCxnSpPr>
        <p:spPr>
          <a:xfrm flipV="1">
            <a:off x="6009313" y="3572670"/>
            <a:ext cx="2905369" cy="1119980"/>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AF38079-376F-154E-8537-7BE0B5F3EB90}"/>
              </a:ext>
            </a:extLst>
          </p:cNvPr>
          <p:cNvCxnSpPr>
            <a:cxnSpLocks/>
            <a:endCxn id="6" idx="1"/>
          </p:cNvCxnSpPr>
          <p:nvPr/>
        </p:nvCxnSpPr>
        <p:spPr>
          <a:xfrm flipV="1">
            <a:off x="6009313" y="4268617"/>
            <a:ext cx="2905369" cy="570083"/>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D66973B2-F005-6063-C7E9-267543CB1CBC}"/>
              </a:ext>
            </a:extLst>
          </p:cNvPr>
          <p:cNvCxnSpPr>
            <a:cxnSpLocks/>
            <a:endCxn id="8" idx="1"/>
          </p:cNvCxnSpPr>
          <p:nvPr/>
        </p:nvCxnSpPr>
        <p:spPr>
          <a:xfrm flipV="1">
            <a:off x="6009313" y="4964564"/>
            <a:ext cx="2905369" cy="39236"/>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D2BF4CB-A5D5-C0F7-CEEB-1705F782A0B2}"/>
              </a:ext>
            </a:extLst>
          </p:cNvPr>
          <p:cNvCxnSpPr>
            <a:cxnSpLocks/>
            <a:endCxn id="12" idx="1"/>
          </p:cNvCxnSpPr>
          <p:nvPr/>
        </p:nvCxnSpPr>
        <p:spPr>
          <a:xfrm>
            <a:off x="5996442" y="5153025"/>
            <a:ext cx="2918240" cy="507486"/>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792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128549" y="533756"/>
            <a:ext cx="5803774" cy="707886"/>
          </a:xfrm>
          <a:prstGeom prst="rect">
            <a:avLst/>
          </a:prstGeom>
          <a:noFill/>
        </p:spPr>
        <p:txBody>
          <a:bodyPr wrap="square" rtlCol="0">
            <a:spAutoFit/>
          </a:bodyPr>
          <a:lstStyle/>
          <a:p>
            <a:r>
              <a:rPr lang="en-GB" sz="4000" dirty="0">
                <a:solidFill>
                  <a:schemeClr val="bg2"/>
                </a:solidFill>
                <a:latin typeface="+mj-lt"/>
              </a:rPr>
              <a:t>Lessons for others.</a:t>
            </a:r>
          </a:p>
        </p:txBody>
      </p:sp>
      <p:sp>
        <p:nvSpPr>
          <p:cNvPr id="20" name="TextBox 19"/>
          <p:cNvSpPr txBox="1"/>
          <p:nvPr/>
        </p:nvSpPr>
        <p:spPr>
          <a:xfrm>
            <a:off x="1132278" y="2238073"/>
            <a:ext cx="5845089" cy="1348574"/>
          </a:xfrm>
          <a:prstGeom prst="rect">
            <a:avLst/>
          </a:prstGeom>
          <a:noFill/>
        </p:spPr>
        <p:txBody>
          <a:bodyPr wrap="square" rtlCol="0">
            <a:spAutoFit/>
          </a:bodyPr>
          <a:lstStyle/>
          <a:p>
            <a:pPr>
              <a:lnSpc>
                <a:spcPct val="150000"/>
              </a:lnSpc>
            </a:pPr>
            <a:r>
              <a:rPr lang="en-US" sz="1400" dirty="0">
                <a:solidFill>
                  <a:schemeClr val="bg2"/>
                </a:solidFill>
              </a:rPr>
              <a:t>Even the most advanced technology is ineffective without equal attention to human resources. Significant investment in upskilling and change management is essential—humans naturally resist change.</a:t>
            </a:r>
            <a:endParaRPr lang="en-GB" sz="1400" dirty="0">
              <a:solidFill>
                <a:schemeClr val="bg2"/>
              </a:solidFill>
            </a:endParaRPr>
          </a:p>
        </p:txBody>
      </p:sp>
      <p:sp>
        <p:nvSpPr>
          <p:cNvPr id="21" name="TextBox 20"/>
          <p:cNvSpPr txBox="1"/>
          <p:nvPr/>
        </p:nvSpPr>
        <p:spPr>
          <a:xfrm>
            <a:off x="803668" y="1776651"/>
            <a:ext cx="489762" cy="307777"/>
          </a:xfrm>
          <a:prstGeom prst="rect">
            <a:avLst/>
          </a:prstGeom>
          <a:noFill/>
        </p:spPr>
        <p:txBody>
          <a:bodyPr wrap="square" rtlCol="0">
            <a:spAutoFit/>
          </a:bodyPr>
          <a:lstStyle/>
          <a:p>
            <a:r>
              <a:rPr lang="en-GB" sz="1400" dirty="0">
                <a:solidFill>
                  <a:schemeClr val="bg2"/>
                </a:solidFill>
                <a:latin typeface="+mj-lt"/>
              </a:rPr>
              <a:t>1.</a:t>
            </a:r>
          </a:p>
        </p:txBody>
      </p:sp>
      <p:sp>
        <p:nvSpPr>
          <p:cNvPr id="22" name="TextBox 21"/>
          <p:cNvSpPr txBox="1"/>
          <p:nvPr/>
        </p:nvSpPr>
        <p:spPr>
          <a:xfrm>
            <a:off x="1132278" y="1730485"/>
            <a:ext cx="6547781" cy="400110"/>
          </a:xfrm>
          <a:prstGeom prst="rect">
            <a:avLst/>
          </a:prstGeom>
          <a:noFill/>
        </p:spPr>
        <p:txBody>
          <a:bodyPr wrap="square" rtlCol="0">
            <a:spAutoFit/>
          </a:bodyPr>
          <a:lstStyle/>
          <a:p>
            <a:r>
              <a:rPr lang="en-GB" sz="2000" dirty="0">
                <a:solidFill>
                  <a:schemeClr val="bg2"/>
                </a:solidFill>
                <a:latin typeface="+mj-lt"/>
              </a:rPr>
              <a:t>Digital tools are only a part of the solution</a:t>
            </a:r>
          </a:p>
        </p:txBody>
      </p:sp>
      <p:sp>
        <p:nvSpPr>
          <p:cNvPr id="27" name="Freeform 9"/>
          <p:cNvSpPr>
            <a:spLocks/>
          </p:cNvSpPr>
          <p:nvPr/>
        </p:nvSpPr>
        <p:spPr bwMode="auto">
          <a:xfrm>
            <a:off x="574709" y="801258"/>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9"/>
          <p:cNvSpPr>
            <a:spLocks/>
          </p:cNvSpPr>
          <p:nvPr/>
        </p:nvSpPr>
        <p:spPr bwMode="auto">
          <a:xfrm>
            <a:off x="803668" y="801258"/>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TextBox 3">
            <a:extLst>
              <a:ext uri="{FF2B5EF4-FFF2-40B4-BE49-F238E27FC236}">
                <a16:creationId xmlns:a16="http://schemas.microsoft.com/office/drawing/2014/main" id="{027E1B0D-90D3-5576-EAF0-3645C57C22B6}"/>
              </a:ext>
            </a:extLst>
          </p:cNvPr>
          <p:cNvSpPr txBox="1"/>
          <p:nvPr/>
        </p:nvSpPr>
        <p:spPr>
          <a:xfrm>
            <a:off x="1089637" y="4552601"/>
            <a:ext cx="6225564" cy="1671740"/>
          </a:xfrm>
          <a:prstGeom prst="rect">
            <a:avLst/>
          </a:prstGeom>
          <a:noFill/>
        </p:spPr>
        <p:txBody>
          <a:bodyPr wrap="square" rtlCol="0">
            <a:spAutoFit/>
          </a:bodyPr>
          <a:lstStyle/>
          <a:p>
            <a:pPr>
              <a:lnSpc>
                <a:spcPct val="150000"/>
              </a:lnSpc>
            </a:pPr>
            <a:r>
              <a:rPr lang="en-US" sz="1400" dirty="0">
                <a:solidFill>
                  <a:schemeClr val="bg2"/>
                </a:solidFill>
              </a:rPr>
              <a:t>If your services face the public, substantial investment in public training is crucial. After decades of relying on paper-based processes, citizens are as resistant to change as Government entities. Simply making processes "easier" often isn’t enough to drive digital adoption.</a:t>
            </a:r>
            <a:endParaRPr lang="en-GB" sz="1400" dirty="0">
              <a:solidFill>
                <a:schemeClr val="bg2"/>
              </a:solidFill>
            </a:endParaRPr>
          </a:p>
        </p:txBody>
      </p:sp>
      <p:sp>
        <p:nvSpPr>
          <p:cNvPr id="5" name="TextBox 4">
            <a:extLst>
              <a:ext uri="{FF2B5EF4-FFF2-40B4-BE49-F238E27FC236}">
                <a16:creationId xmlns:a16="http://schemas.microsoft.com/office/drawing/2014/main" id="{F4275D32-C652-CBB5-62BD-2368DF4505C0}"/>
              </a:ext>
            </a:extLst>
          </p:cNvPr>
          <p:cNvSpPr txBox="1"/>
          <p:nvPr/>
        </p:nvSpPr>
        <p:spPr>
          <a:xfrm>
            <a:off x="761026" y="4091179"/>
            <a:ext cx="489762" cy="307777"/>
          </a:xfrm>
          <a:prstGeom prst="rect">
            <a:avLst/>
          </a:prstGeom>
          <a:noFill/>
        </p:spPr>
        <p:txBody>
          <a:bodyPr wrap="square" rtlCol="0">
            <a:spAutoFit/>
          </a:bodyPr>
          <a:lstStyle/>
          <a:p>
            <a:r>
              <a:rPr lang="en-GB" sz="1400" dirty="0">
                <a:solidFill>
                  <a:schemeClr val="bg2"/>
                </a:solidFill>
                <a:latin typeface="+mj-lt"/>
              </a:rPr>
              <a:t>2.</a:t>
            </a:r>
          </a:p>
        </p:txBody>
      </p:sp>
      <p:sp>
        <p:nvSpPr>
          <p:cNvPr id="6" name="TextBox 5">
            <a:extLst>
              <a:ext uri="{FF2B5EF4-FFF2-40B4-BE49-F238E27FC236}">
                <a16:creationId xmlns:a16="http://schemas.microsoft.com/office/drawing/2014/main" id="{F75CF781-1DC7-7520-A8B4-DF8F5937770B}"/>
              </a:ext>
            </a:extLst>
          </p:cNvPr>
          <p:cNvSpPr txBox="1"/>
          <p:nvPr/>
        </p:nvSpPr>
        <p:spPr>
          <a:xfrm>
            <a:off x="1089636" y="4045013"/>
            <a:ext cx="6547781" cy="400110"/>
          </a:xfrm>
          <a:prstGeom prst="rect">
            <a:avLst/>
          </a:prstGeom>
          <a:noFill/>
        </p:spPr>
        <p:txBody>
          <a:bodyPr wrap="square" rtlCol="0">
            <a:spAutoFit/>
          </a:bodyPr>
          <a:lstStyle/>
          <a:p>
            <a:r>
              <a:rPr lang="en-GB" sz="2000" dirty="0">
                <a:solidFill>
                  <a:schemeClr val="bg2"/>
                </a:solidFill>
                <a:latin typeface="+mj-lt"/>
              </a:rPr>
              <a:t>Change management isn’t just for Government</a:t>
            </a:r>
          </a:p>
        </p:txBody>
      </p:sp>
      <p:sp>
        <p:nvSpPr>
          <p:cNvPr id="10" name="Rounded Rectangle 16">
            <a:extLst>
              <a:ext uri="{FF2B5EF4-FFF2-40B4-BE49-F238E27FC236}">
                <a16:creationId xmlns:a16="http://schemas.microsoft.com/office/drawing/2014/main" id="{3BC45046-304A-8F3D-3FC2-10BB27B88BCC}"/>
              </a:ext>
            </a:extLst>
          </p:cNvPr>
          <p:cNvSpPr/>
          <p:nvPr/>
        </p:nvSpPr>
        <p:spPr>
          <a:xfrm>
            <a:off x="8166343" y="2238073"/>
            <a:ext cx="3301818" cy="3351180"/>
          </a:xfrm>
          <a:prstGeom prst="roundRect">
            <a:avLst>
              <a:gd name="adj" fmla="val 31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solidFill>
            </a:endParaRPr>
          </a:p>
          <a:p>
            <a:pPr algn="ctr"/>
            <a:endParaRPr lang="en-GB" dirty="0"/>
          </a:p>
        </p:txBody>
      </p:sp>
      <p:sp>
        <p:nvSpPr>
          <p:cNvPr id="11" name="TextBox 10">
            <a:extLst>
              <a:ext uri="{FF2B5EF4-FFF2-40B4-BE49-F238E27FC236}">
                <a16:creationId xmlns:a16="http://schemas.microsoft.com/office/drawing/2014/main" id="{7500880E-03B0-EAFE-37C4-5BE23F411E3C}"/>
              </a:ext>
            </a:extLst>
          </p:cNvPr>
          <p:cNvSpPr txBox="1"/>
          <p:nvPr/>
        </p:nvSpPr>
        <p:spPr>
          <a:xfrm>
            <a:off x="8684942" y="3277991"/>
            <a:ext cx="2351164" cy="2000099"/>
          </a:xfrm>
          <a:prstGeom prst="rect">
            <a:avLst/>
          </a:prstGeom>
          <a:noFill/>
        </p:spPr>
        <p:txBody>
          <a:bodyPr wrap="square" rtlCol="0">
            <a:spAutoFit/>
          </a:bodyPr>
          <a:lstStyle/>
          <a:p>
            <a:pPr>
              <a:lnSpc>
                <a:spcPct val="150000"/>
              </a:lnSpc>
            </a:pPr>
            <a:r>
              <a:rPr lang="en-GB" sz="1200" dirty="0">
                <a:solidFill>
                  <a:schemeClr val="bg2"/>
                </a:solidFill>
              </a:rPr>
              <a:t>Digital change is not straightforward. Work with partners that are willing to adapt to evolving requirements. Continually challenge them to provide value.</a:t>
            </a:r>
          </a:p>
        </p:txBody>
      </p:sp>
      <p:sp>
        <p:nvSpPr>
          <p:cNvPr id="12" name="TextBox 11">
            <a:extLst>
              <a:ext uri="{FF2B5EF4-FFF2-40B4-BE49-F238E27FC236}">
                <a16:creationId xmlns:a16="http://schemas.microsoft.com/office/drawing/2014/main" id="{5FAABFBF-20B4-EC42-C2FD-CEF5B251C7F8}"/>
              </a:ext>
            </a:extLst>
          </p:cNvPr>
          <p:cNvSpPr txBox="1"/>
          <p:nvPr/>
        </p:nvSpPr>
        <p:spPr>
          <a:xfrm>
            <a:off x="8356330" y="2448454"/>
            <a:ext cx="386775" cy="307777"/>
          </a:xfrm>
          <a:prstGeom prst="rect">
            <a:avLst/>
          </a:prstGeom>
          <a:noFill/>
        </p:spPr>
        <p:txBody>
          <a:bodyPr wrap="square" rtlCol="0">
            <a:spAutoFit/>
          </a:bodyPr>
          <a:lstStyle/>
          <a:p>
            <a:r>
              <a:rPr lang="en-GB" sz="1400" dirty="0">
                <a:solidFill>
                  <a:schemeClr val="bg2"/>
                </a:solidFill>
                <a:latin typeface="+mj-lt"/>
              </a:rPr>
              <a:t>3.</a:t>
            </a:r>
          </a:p>
        </p:txBody>
      </p:sp>
      <p:sp>
        <p:nvSpPr>
          <p:cNvPr id="13" name="TextBox 12">
            <a:extLst>
              <a:ext uri="{FF2B5EF4-FFF2-40B4-BE49-F238E27FC236}">
                <a16:creationId xmlns:a16="http://schemas.microsoft.com/office/drawing/2014/main" id="{7B1A6585-C59C-F74B-9B87-7D5460C8D045}"/>
              </a:ext>
            </a:extLst>
          </p:cNvPr>
          <p:cNvSpPr txBox="1"/>
          <p:nvPr/>
        </p:nvSpPr>
        <p:spPr>
          <a:xfrm>
            <a:off x="8684941" y="2448454"/>
            <a:ext cx="2351164" cy="738664"/>
          </a:xfrm>
          <a:prstGeom prst="rect">
            <a:avLst/>
          </a:prstGeom>
          <a:noFill/>
        </p:spPr>
        <p:txBody>
          <a:bodyPr wrap="square" rtlCol="0">
            <a:spAutoFit/>
          </a:bodyPr>
          <a:lstStyle/>
          <a:p>
            <a:r>
              <a:rPr lang="en-GB" sz="1400" dirty="0">
                <a:solidFill>
                  <a:schemeClr val="bg2"/>
                </a:solidFill>
                <a:latin typeface="+mj-lt"/>
              </a:rPr>
              <a:t>Challenge your partners to provide better value</a:t>
            </a:r>
          </a:p>
        </p:txBody>
      </p:sp>
    </p:spTree>
    <p:extLst>
      <p:ext uri="{BB962C8B-B14F-4D97-AF65-F5344CB8AC3E}">
        <p14:creationId xmlns:p14="http://schemas.microsoft.com/office/powerpoint/2010/main" val="349591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79640" y="3931339"/>
            <a:ext cx="7395369" cy="923330"/>
          </a:xfrm>
          <a:prstGeom prst="rect">
            <a:avLst/>
          </a:prstGeom>
          <a:noFill/>
        </p:spPr>
        <p:txBody>
          <a:bodyPr wrap="square" rtlCol="0">
            <a:spAutoFit/>
          </a:bodyPr>
          <a:lstStyle/>
          <a:p>
            <a:pPr algn="ctr"/>
            <a:r>
              <a:rPr lang="en-GB" sz="5400" dirty="0">
                <a:solidFill>
                  <a:schemeClr val="bg2"/>
                </a:solidFill>
                <a:latin typeface="+mj-lt"/>
              </a:rPr>
              <a:t>Thank you.</a:t>
            </a:r>
            <a:endParaRPr lang="en-GB" sz="5400" dirty="0">
              <a:solidFill>
                <a:schemeClr val="bg2"/>
              </a:solidFill>
              <a:latin typeface="+mj-lt"/>
              <a:cs typeface="Poppins Medium" panose="00000600000000000000" pitchFamily="2" charset="0"/>
            </a:endParaRPr>
          </a:p>
        </p:txBody>
      </p:sp>
      <p:sp>
        <p:nvSpPr>
          <p:cNvPr id="38" name="Freeform 5"/>
          <p:cNvSpPr>
            <a:spLocks/>
          </p:cNvSpPr>
          <p:nvPr/>
        </p:nvSpPr>
        <p:spPr bwMode="auto">
          <a:xfrm>
            <a:off x="10632508" y="858710"/>
            <a:ext cx="666750" cy="665964"/>
          </a:xfrm>
          <a:custGeom>
            <a:avLst/>
            <a:gdLst>
              <a:gd name="T0" fmla="*/ 715 w 715"/>
              <a:gd name="T1" fmla="*/ 357 h 714"/>
              <a:gd name="T2" fmla="*/ 358 w 715"/>
              <a:gd name="T3" fmla="*/ 714 h 714"/>
              <a:gd name="T4" fmla="*/ 0 w 715"/>
              <a:gd name="T5" fmla="*/ 357 h 714"/>
              <a:gd name="T6" fmla="*/ 358 w 715"/>
              <a:gd name="T7" fmla="*/ 0 h 714"/>
              <a:gd name="T8" fmla="*/ 715 w 715"/>
              <a:gd name="T9" fmla="*/ 357 h 714"/>
            </a:gdLst>
            <a:ahLst/>
            <a:cxnLst>
              <a:cxn ang="0">
                <a:pos x="T0" y="T1"/>
              </a:cxn>
              <a:cxn ang="0">
                <a:pos x="T2" y="T3"/>
              </a:cxn>
              <a:cxn ang="0">
                <a:pos x="T4" y="T5"/>
              </a:cxn>
              <a:cxn ang="0">
                <a:pos x="T6" y="T7"/>
              </a:cxn>
              <a:cxn ang="0">
                <a:pos x="T8" y="T9"/>
              </a:cxn>
            </a:cxnLst>
            <a:rect l="0" t="0" r="r" b="b"/>
            <a:pathLst>
              <a:path w="715" h="714">
                <a:moveTo>
                  <a:pt x="715" y="357"/>
                </a:moveTo>
                <a:cubicBezTo>
                  <a:pt x="411" y="386"/>
                  <a:pt x="387" y="410"/>
                  <a:pt x="358" y="714"/>
                </a:cubicBezTo>
                <a:cubicBezTo>
                  <a:pt x="328" y="410"/>
                  <a:pt x="304" y="386"/>
                  <a:pt x="0" y="357"/>
                </a:cubicBezTo>
                <a:cubicBezTo>
                  <a:pt x="304" y="327"/>
                  <a:pt x="328" y="304"/>
                  <a:pt x="358" y="0"/>
                </a:cubicBezTo>
                <a:cubicBezTo>
                  <a:pt x="387" y="304"/>
                  <a:pt x="411" y="327"/>
                  <a:pt x="715" y="3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cxnSp>
        <p:nvCxnSpPr>
          <p:cNvPr id="42" name="Straight Connector 41"/>
          <p:cNvCxnSpPr/>
          <p:nvPr/>
        </p:nvCxnSpPr>
        <p:spPr>
          <a:xfrm>
            <a:off x="6498658" y="1191692"/>
            <a:ext cx="3829786"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737389" y="1797525"/>
            <a:ext cx="8239368" cy="1527982"/>
          </a:xfrm>
          <a:prstGeom prst="rect">
            <a:avLst/>
          </a:prstGeom>
          <a:noFill/>
        </p:spPr>
        <p:txBody>
          <a:bodyPr wrap="square" rtlCol="0">
            <a:spAutoFit/>
          </a:bodyPr>
          <a:lstStyle/>
          <a:p>
            <a:pPr algn="ctr">
              <a:lnSpc>
                <a:spcPct val="150000"/>
              </a:lnSpc>
            </a:pPr>
            <a:r>
              <a:rPr lang="en-US" sz="1600" dirty="0">
                <a:solidFill>
                  <a:schemeClr val="bg2"/>
                </a:solidFill>
                <a:latin typeface="+mj-lt"/>
              </a:rPr>
              <a:t>MISSION:</a:t>
            </a:r>
            <a:r>
              <a:rPr lang="en-US" sz="1600" dirty="0">
                <a:solidFill>
                  <a:schemeClr val="bg2"/>
                </a:solidFill>
              </a:rPr>
              <a:t> Promote the best use of land in PNG in the interests of all citizens, individually and collectively, by ensuring that an orderly process exists or land to be made available for sustainable economic and social development and that land rights are guaranteed.</a:t>
            </a:r>
            <a:endParaRPr lang="en-GB" sz="1600" dirty="0">
              <a:solidFill>
                <a:schemeClr val="bg2"/>
              </a:solidFill>
            </a:endParaRPr>
          </a:p>
        </p:txBody>
      </p:sp>
      <p:sp>
        <p:nvSpPr>
          <p:cNvPr id="48" name="Freeform 5"/>
          <p:cNvSpPr>
            <a:spLocks/>
          </p:cNvSpPr>
          <p:nvPr/>
        </p:nvSpPr>
        <p:spPr bwMode="auto">
          <a:xfrm>
            <a:off x="914400" y="5344220"/>
            <a:ext cx="666750" cy="665964"/>
          </a:xfrm>
          <a:custGeom>
            <a:avLst/>
            <a:gdLst>
              <a:gd name="T0" fmla="*/ 715 w 715"/>
              <a:gd name="T1" fmla="*/ 357 h 714"/>
              <a:gd name="T2" fmla="*/ 358 w 715"/>
              <a:gd name="T3" fmla="*/ 714 h 714"/>
              <a:gd name="T4" fmla="*/ 0 w 715"/>
              <a:gd name="T5" fmla="*/ 357 h 714"/>
              <a:gd name="T6" fmla="*/ 358 w 715"/>
              <a:gd name="T7" fmla="*/ 0 h 714"/>
              <a:gd name="T8" fmla="*/ 715 w 715"/>
              <a:gd name="T9" fmla="*/ 357 h 714"/>
            </a:gdLst>
            <a:ahLst/>
            <a:cxnLst>
              <a:cxn ang="0">
                <a:pos x="T0" y="T1"/>
              </a:cxn>
              <a:cxn ang="0">
                <a:pos x="T2" y="T3"/>
              </a:cxn>
              <a:cxn ang="0">
                <a:pos x="T4" y="T5"/>
              </a:cxn>
              <a:cxn ang="0">
                <a:pos x="T6" y="T7"/>
              </a:cxn>
              <a:cxn ang="0">
                <a:pos x="T8" y="T9"/>
              </a:cxn>
            </a:cxnLst>
            <a:rect l="0" t="0" r="r" b="b"/>
            <a:pathLst>
              <a:path w="715" h="714">
                <a:moveTo>
                  <a:pt x="715" y="357"/>
                </a:moveTo>
                <a:cubicBezTo>
                  <a:pt x="411" y="386"/>
                  <a:pt x="387" y="410"/>
                  <a:pt x="358" y="714"/>
                </a:cubicBezTo>
                <a:cubicBezTo>
                  <a:pt x="328" y="410"/>
                  <a:pt x="304" y="386"/>
                  <a:pt x="0" y="357"/>
                </a:cubicBezTo>
                <a:cubicBezTo>
                  <a:pt x="304" y="327"/>
                  <a:pt x="328" y="304"/>
                  <a:pt x="358" y="0"/>
                </a:cubicBezTo>
                <a:cubicBezTo>
                  <a:pt x="387" y="304"/>
                  <a:pt x="411" y="327"/>
                  <a:pt x="715" y="3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cxnSp>
        <p:nvCxnSpPr>
          <p:cNvPr id="49" name="Straight Connector 48"/>
          <p:cNvCxnSpPr/>
          <p:nvPr/>
        </p:nvCxnSpPr>
        <p:spPr>
          <a:xfrm>
            <a:off x="2147539" y="5677202"/>
            <a:ext cx="3829786"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Freeform 9"/>
          <p:cNvSpPr>
            <a:spLocks/>
          </p:cNvSpPr>
          <p:nvPr/>
        </p:nvSpPr>
        <p:spPr bwMode="auto">
          <a:xfrm>
            <a:off x="10030943" y="437520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56" name="Freeform 9"/>
          <p:cNvSpPr>
            <a:spLocks/>
          </p:cNvSpPr>
          <p:nvPr/>
        </p:nvSpPr>
        <p:spPr bwMode="auto">
          <a:xfrm>
            <a:off x="10259902" y="437520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p:nvSpPr>
        <p:spPr bwMode="auto">
          <a:xfrm>
            <a:off x="1508430" y="437520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Freeform 9"/>
          <p:cNvSpPr>
            <a:spLocks/>
          </p:cNvSpPr>
          <p:nvPr/>
        </p:nvSpPr>
        <p:spPr bwMode="auto">
          <a:xfrm>
            <a:off x="1737389" y="4375204"/>
            <a:ext cx="186317" cy="177573"/>
          </a:xfrm>
          <a:custGeom>
            <a:avLst/>
            <a:gdLst>
              <a:gd name="T0" fmla="*/ 1662 w 1662"/>
              <a:gd name="T1" fmla="*/ 791 h 1584"/>
              <a:gd name="T2" fmla="*/ 1442 w 1662"/>
              <a:gd name="T3" fmla="*/ 990 h 1584"/>
              <a:gd name="T4" fmla="*/ 1503 w 1662"/>
              <a:gd name="T5" fmla="*/ 1282 h 1584"/>
              <a:gd name="T6" fmla="*/ 1207 w 1662"/>
              <a:gd name="T7" fmla="*/ 1311 h 1584"/>
              <a:gd name="T8" fmla="*/ 1088 w 1662"/>
              <a:gd name="T9" fmla="*/ 1584 h 1584"/>
              <a:gd name="T10" fmla="*/ 832 w 1662"/>
              <a:gd name="T11" fmla="*/ 1434 h 1584"/>
              <a:gd name="T12" fmla="*/ 574 w 1662"/>
              <a:gd name="T13" fmla="*/ 1584 h 1584"/>
              <a:gd name="T14" fmla="*/ 455 w 1662"/>
              <a:gd name="T15" fmla="*/ 1311 h 1584"/>
              <a:gd name="T16" fmla="*/ 159 w 1662"/>
              <a:gd name="T17" fmla="*/ 1282 h 1584"/>
              <a:gd name="T18" fmla="*/ 220 w 1662"/>
              <a:gd name="T19" fmla="*/ 990 h 1584"/>
              <a:gd name="T20" fmla="*/ 0 w 1662"/>
              <a:gd name="T21" fmla="*/ 791 h 1584"/>
              <a:gd name="T22" fmla="*/ 220 w 1662"/>
              <a:gd name="T23" fmla="*/ 594 h 1584"/>
              <a:gd name="T24" fmla="*/ 159 w 1662"/>
              <a:gd name="T25" fmla="*/ 302 h 1584"/>
              <a:gd name="T26" fmla="*/ 455 w 1662"/>
              <a:gd name="T27" fmla="*/ 273 h 1584"/>
              <a:gd name="T28" fmla="*/ 574 w 1662"/>
              <a:gd name="T29" fmla="*/ 0 h 1584"/>
              <a:gd name="T30" fmla="*/ 832 w 1662"/>
              <a:gd name="T31" fmla="*/ 150 h 1584"/>
              <a:gd name="T32" fmla="*/ 1088 w 1662"/>
              <a:gd name="T33" fmla="*/ 0 h 1584"/>
              <a:gd name="T34" fmla="*/ 1207 w 1662"/>
              <a:gd name="T35" fmla="*/ 273 h 1584"/>
              <a:gd name="T36" fmla="*/ 1503 w 1662"/>
              <a:gd name="T37" fmla="*/ 302 h 1584"/>
              <a:gd name="T38" fmla="*/ 1442 w 1662"/>
              <a:gd name="T39" fmla="*/ 594 h 1584"/>
              <a:gd name="T40" fmla="*/ 1662 w 1662"/>
              <a:gd name="T41" fmla="*/ 791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2" h="1584">
                <a:moveTo>
                  <a:pt x="1662" y="791"/>
                </a:moveTo>
                <a:lnTo>
                  <a:pt x="1442" y="990"/>
                </a:lnTo>
                <a:lnTo>
                  <a:pt x="1503" y="1282"/>
                </a:lnTo>
                <a:lnTo>
                  <a:pt x="1207" y="1311"/>
                </a:lnTo>
                <a:lnTo>
                  <a:pt x="1088" y="1584"/>
                </a:lnTo>
                <a:lnTo>
                  <a:pt x="832" y="1434"/>
                </a:lnTo>
                <a:lnTo>
                  <a:pt x="574" y="1584"/>
                </a:lnTo>
                <a:lnTo>
                  <a:pt x="455" y="1311"/>
                </a:lnTo>
                <a:lnTo>
                  <a:pt x="159" y="1282"/>
                </a:lnTo>
                <a:lnTo>
                  <a:pt x="220" y="990"/>
                </a:lnTo>
                <a:lnTo>
                  <a:pt x="0" y="791"/>
                </a:lnTo>
                <a:lnTo>
                  <a:pt x="220" y="594"/>
                </a:lnTo>
                <a:lnTo>
                  <a:pt x="159" y="302"/>
                </a:lnTo>
                <a:lnTo>
                  <a:pt x="455" y="273"/>
                </a:lnTo>
                <a:lnTo>
                  <a:pt x="574" y="0"/>
                </a:lnTo>
                <a:lnTo>
                  <a:pt x="832" y="150"/>
                </a:lnTo>
                <a:lnTo>
                  <a:pt x="1088" y="0"/>
                </a:lnTo>
                <a:lnTo>
                  <a:pt x="1207" y="273"/>
                </a:lnTo>
                <a:lnTo>
                  <a:pt x="1503" y="302"/>
                </a:lnTo>
                <a:lnTo>
                  <a:pt x="1442" y="594"/>
                </a:lnTo>
                <a:lnTo>
                  <a:pt x="1662" y="7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104043745"/>
      </p:ext>
    </p:extLst>
  </p:cSld>
  <p:clrMapOvr>
    <a:masterClrMapping/>
  </p:clrMapOvr>
</p:sld>
</file>

<file path=ppt/theme/theme1.xml><?xml version="1.0" encoding="utf-8"?>
<a:theme xmlns:a="http://schemas.openxmlformats.org/drawingml/2006/main" name="Office Theme">
  <a:themeElements>
    <a:clrScheme name="Zerotech color">
      <a:dk1>
        <a:sysClr val="windowText" lastClr="000000"/>
      </a:dk1>
      <a:lt1>
        <a:sysClr val="window" lastClr="FFFFFF"/>
      </a:lt1>
      <a:dk2>
        <a:srgbClr val="000000"/>
      </a:dk2>
      <a:lt2>
        <a:srgbClr val="FFFFFF"/>
      </a:lt2>
      <a:accent1>
        <a:srgbClr val="42BFEF"/>
      </a:accent1>
      <a:accent2>
        <a:srgbClr val="6051B7"/>
      </a:accent2>
      <a:accent3>
        <a:srgbClr val="4472C4"/>
      </a:accent3>
      <a:accent4>
        <a:srgbClr val="0563C1"/>
      </a:accent4>
      <a:accent5>
        <a:srgbClr val="7030A0"/>
      </a:accent5>
      <a:accent6>
        <a:srgbClr val="002060"/>
      </a:accent6>
      <a:hlink>
        <a:srgbClr val="0563C1"/>
      </a:hlink>
      <a:folHlink>
        <a:srgbClr val="954F72"/>
      </a:folHlink>
    </a:clrScheme>
    <a:fontScheme name="zerotech font">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4117</TotalTime>
  <Words>664</Words>
  <Application>Microsoft Office PowerPoint</Application>
  <PresentationFormat>Widescreen</PresentationFormat>
  <Paragraphs>96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Chris Callaghan</cp:lastModifiedBy>
  <cp:revision>104</cp:revision>
  <dcterms:created xsi:type="dcterms:W3CDTF">2024-06-07T01:33:22Z</dcterms:created>
  <dcterms:modified xsi:type="dcterms:W3CDTF">2024-10-03T02:04:33Z</dcterms:modified>
</cp:coreProperties>
</file>