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Lst>
  <p:sldIdLst>
    <p:sldId id="256" r:id="rId2"/>
    <p:sldId id="298" r:id="rId3"/>
    <p:sldId id="299" r:id="rId4"/>
    <p:sldId id="257" r:id="rId5"/>
    <p:sldId id="273" r:id="rId6"/>
    <p:sldId id="274" r:id="rId7"/>
    <p:sldId id="276" r:id="rId8"/>
    <p:sldId id="277" r:id="rId9"/>
    <p:sldId id="278" r:id="rId10"/>
    <p:sldId id="279" r:id="rId11"/>
    <p:sldId id="280" r:id="rId12"/>
    <p:sldId id="281" r:id="rId13"/>
    <p:sldId id="282" r:id="rId14"/>
    <p:sldId id="284" r:id="rId15"/>
    <p:sldId id="259" r:id="rId16"/>
    <p:sldId id="300" r:id="rId17"/>
    <p:sldId id="285" r:id="rId18"/>
    <p:sldId id="286" r:id="rId19"/>
    <p:sldId id="287" r:id="rId20"/>
    <p:sldId id="288" r:id="rId21"/>
    <p:sldId id="289" r:id="rId22"/>
    <p:sldId id="290" r:id="rId23"/>
    <p:sldId id="291" r:id="rId24"/>
    <p:sldId id="292" r:id="rId25"/>
    <p:sldId id="266" r:id="rId26"/>
    <p:sldId id="268" r:id="rId27"/>
    <p:sldId id="29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5" y="5"/>
      </p:cViewPr>
      <p:guideLst/>
    </p:cSldViewPr>
  </p:slideViewPr>
  <p:notesTextViewPr>
    <p:cViewPr>
      <p:scale>
        <a:sx n="1" d="1"/>
        <a:sy n="1" d="1"/>
      </p:scale>
      <p:origin x="0" y="0"/>
    </p:cViewPr>
  </p:notesTextViewPr>
  <p:sorterViewPr>
    <p:cViewPr varScale="1">
      <p:scale>
        <a:sx n="100" d="100"/>
        <a:sy n="100" d="100"/>
      </p:scale>
      <p:origin x="0" y="-60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940470-A984-443B-833E-0703844CEA9D}"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DD2BFFE4-86F1-4DE3-962B-9404453010EE}">
      <dgm:prSet phldrT="[Text]"/>
      <dgm:spPr/>
      <dgm:t>
        <a:bodyPr/>
        <a:lstStyle/>
        <a:p>
          <a:r>
            <a:rPr lang="en-US" dirty="0"/>
            <a:t>NIP</a:t>
          </a:r>
        </a:p>
        <a:p>
          <a:r>
            <a:rPr lang="en-US" dirty="0"/>
            <a:t>40,498</a:t>
          </a:r>
        </a:p>
      </dgm:t>
    </dgm:pt>
    <dgm:pt modelId="{DAE6876A-1360-49BA-9F37-FB2DF4EB7550}" type="parTrans" cxnId="{0F197FB4-9445-4B89-8C8A-1549A186FABB}">
      <dgm:prSet/>
      <dgm:spPr/>
      <dgm:t>
        <a:bodyPr/>
        <a:lstStyle/>
        <a:p>
          <a:endParaRPr lang="en-US"/>
        </a:p>
      </dgm:t>
    </dgm:pt>
    <dgm:pt modelId="{8B4B5CE9-8660-4435-AFCD-B67159454906}" type="sibTrans" cxnId="{0F197FB4-9445-4B89-8C8A-1549A186FABB}">
      <dgm:prSet/>
      <dgm:spPr/>
      <dgm:t>
        <a:bodyPr/>
        <a:lstStyle/>
        <a:p>
          <a:endParaRPr lang="en-US"/>
        </a:p>
      </dgm:t>
    </dgm:pt>
    <dgm:pt modelId="{F165C52A-6CC8-4803-9DA9-BADD67E5D9AF}">
      <dgm:prSet phldrT="[Text]"/>
      <dgm:spPr/>
      <dgm:t>
        <a:bodyPr/>
        <a:lstStyle/>
        <a:p>
          <a:r>
            <a:rPr lang="en-US" dirty="0" err="1"/>
            <a:t>Kavieng</a:t>
          </a:r>
          <a:r>
            <a:rPr lang="en-US" dirty="0"/>
            <a:t> </a:t>
          </a:r>
        </a:p>
        <a:p>
          <a:r>
            <a:rPr lang="en-US" dirty="0"/>
            <a:t>19,500</a:t>
          </a:r>
        </a:p>
      </dgm:t>
    </dgm:pt>
    <dgm:pt modelId="{A5419CF1-EB58-48A5-BAB6-45348A9A2A27}" type="parTrans" cxnId="{874F835E-8888-4559-B794-554664989D32}">
      <dgm:prSet/>
      <dgm:spPr/>
      <dgm:t>
        <a:bodyPr/>
        <a:lstStyle/>
        <a:p>
          <a:endParaRPr lang="en-US"/>
        </a:p>
      </dgm:t>
    </dgm:pt>
    <dgm:pt modelId="{D9EDCF49-6BBD-4C7F-AB0F-8546ADB28BC0}" type="sibTrans" cxnId="{874F835E-8888-4559-B794-554664989D32}">
      <dgm:prSet/>
      <dgm:spPr/>
      <dgm:t>
        <a:bodyPr/>
        <a:lstStyle/>
        <a:p>
          <a:endParaRPr lang="en-US"/>
        </a:p>
      </dgm:t>
    </dgm:pt>
    <dgm:pt modelId="{CF83C2B3-43EA-4484-8BF8-98A9B82532C6}">
      <dgm:prSet phldrT="[Text]"/>
      <dgm:spPr/>
      <dgm:t>
        <a:bodyPr/>
        <a:lstStyle/>
        <a:p>
          <a:r>
            <a:rPr lang="en-US" dirty="0" err="1"/>
            <a:t>Namatanai</a:t>
          </a:r>
          <a:r>
            <a:rPr lang="en-US" dirty="0"/>
            <a:t> </a:t>
          </a:r>
        </a:p>
        <a:p>
          <a:r>
            <a:rPr lang="en-US" dirty="0"/>
            <a:t>20.998</a:t>
          </a:r>
        </a:p>
      </dgm:t>
    </dgm:pt>
    <dgm:pt modelId="{575900E1-41C4-4186-BC84-9947E6333A7C}" type="parTrans" cxnId="{B7574323-53AD-4478-B7B3-DDE5B2E01A93}">
      <dgm:prSet/>
      <dgm:spPr/>
      <dgm:t>
        <a:bodyPr/>
        <a:lstStyle/>
        <a:p>
          <a:endParaRPr lang="en-US"/>
        </a:p>
      </dgm:t>
    </dgm:pt>
    <dgm:pt modelId="{3E5E4B65-CF10-4024-B67F-8988D40C1559}" type="sibTrans" cxnId="{B7574323-53AD-4478-B7B3-DDE5B2E01A93}">
      <dgm:prSet/>
      <dgm:spPr/>
      <dgm:t>
        <a:bodyPr/>
        <a:lstStyle/>
        <a:p>
          <a:endParaRPr lang="en-US"/>
        </a:p>
      </dgm:t>
    </dgm:pt>
    <dgm:pt modelId="{8FDC3086-6080-4643-A1B2-9644A49D993B}" type="pres">
      <dgm:prSet presAssocID="{3D940470-A984-443B-833E-0703844CEA9D}" presName="Name0" presStyleCnt="0">
        <dgm:presLayoutVars>
          <dgm:dir/>
          <dgm:resizeHandles val="exact"/>
        </dgm:presLayoutVars>
      </dgm:prSet>
      <dgm:spPr/>
    </dgm:pt>
    <dgm:pt modelId="{C8AF54EB-A989-4048-8D4F-D09161792C2E}" type="pres">
      <dgm:prSet presAssocID="{DD2BFFE4-86F1-4DE3-962B-9404453010EE}" presName="node" presStyleLbl="node1" presStyleIdx="0" presStyleCnt="3">
        <dgm:presLayoutVars>
          <dgm:bulletEnabled val="1"/>
        </dgm:presLayoutVars>
      </dgm:prSet>
      <dgm:spPr/>
    </dgm:pt>
    <dgm:pt modelId="{387655BA-C022-4556-8081-F860F123EF18}" type="pres">
      <dgm:prSet presAssocID="{8B4B5CE9-8660-4435-AFCD-B67159454906}" presName="sibTrans" presStyleLbl="sibTrans2D1" presStyleIdx="0" presStyleCnt="3"/>
      <dgm:spPr/>
    </dgm:pt>
    <dgm:pt modelId="{761E66C2-2E92-4C44-8C9C-7B1193F5B272}" type="pres">
      <dgm:prSet presAssocID="{8B4B5CE9-8660-4435-AFCD-B67159454906}" presName="connectorText" presStyleLbl="sibTrans2D1" presStyleIdx="0" presStyleCnt="3"/>
      <dgm:spPr/>
    </dgm:pt>
    <dgm:pt modelId="{94F3E7D7-A601-4285-B408-FFE2C5522525}" type="pres">
      <dgm:prSet presAssocID="{F165C52A-6CC8-4803-9DA9-BADD67E5D9AF}" presName="node" presStyleLbl="node1" presStyleIdx="1" presStyleCnt="3">
        <dgm:presLayoutVars>
          <dgm:bulletEnabled val="1"/>
        </dgm:presLayoutVars>
      </dgm:prSet>
      <dgm:spPr/>
    </dgm:pt>
    <dgm:pt modelId="{95C8861E-AE53-482C-90B7-9FDD81E526F5}" type="pres">
      <dgm:prSet presAssocID="{D9EDCF49-6BBD-4C7F-AB0F-8546ADB28BC0}" presName="sibTrans" presStyleLbl="sibTrans2D1" presStyleIdx="1" presStyleCnt="3"/>
      <dgm:spPr/>
    </dgm:pt>
    <dgm:pt modelId="{35E6D9F4-CF12-4C4B-950D-4293CED80B33}" type="pres">
      <dgm:prSet presAssocID="{D9EDCF49-6BBD-4C7F-AB0F-8546ADB28BC0}" presName="connectorText" presStyleLbl="sibTrans2D1" presStyleIdx="1" presStyleCnt="3"/>
      <dgm:spPr/>
    </dgm:pt>
    <dgm:pt modelId="{3320D5D3-7108-44CA-9DC1-85E084787CD8}" type="pres">
      <dgm:prSet presAssocID="{CF83C2B3-43EA-4484-8BF8-98A9B82532C6}" presName="node" presStyleLbl="node1" presStyleIdx="2" presStyleCnt="3">
        <dgm:presLayoutVars>
          <dgm:bulletEnabled val="1"/>
        </dgm:presLayoutVars>
      </dgm:prSet>
      <dgm:spPr/>
    </dgm:pt>
    <dgm:pt modelId="{E83D1E9D-116B-4FD3-B042-09F7F78248A2}" type="pres">
      <dgm:prSet presAssocID="{3E5E4B65-CF10-4024-B67F-8988D40C1559}" presName="sibTrans" presStyleLbl="sibTrans2D1" presStyleIdx="2" presStyleCnt="3"/>
      <dgm:spPr/>
    </dgm:pt>
    <dgm:pt modelId="{FD462D19-2A95-471D-8287-82BBF88695F6}" type="pres">
      <dgm:prSet presAssocID="{3E5E4B65-CF10-4024-B67F-8988D40C1559}" presName="connectorText" presStyleLbl="sibTrans2D1" presStyleIdx="2" presStyleCnt="3"/>
      <dgm:spPr/>
    </dgm:pt>
  </dgm:ptLst>
  <dgm:cxnLst>
    <dgm:cxn modelId="{49506F14-A363-45BE-AD3D-38D8DDBA86A1}" type="presOf" srcId="{D9EDCF49-6BBD-4C7F-AB0F-8546ADB28BC0}" destId="{35E6D9F4-CF12-4C4B-950D-4293CED80B33}" srcOrd="1" destOrd="0" presId="urn:microsoft.com/office/officeart/2005/8/layout/cycle7"/>
    <dgm:cxn modelId="{5732A91C-C864-4068-BEBE-BE505EF3D9D0}" type="presOf" srcId="{F165C52A-6CC8-4803-9DA9-BADD67E5D9AF}" destId="{94F3E7D7-A601-4285-B408-FFE2C5522525}" srcOrd="0" destOrd="0" presId="urn:microsoft.com/office/officeart/2005/8/layout/cycle7"/>
    <dgm:cxn modelId="{B7574323-53AD-4478-B7B3-DDE5B2E01A93}" srcId="{3D940470-A984-443B-833E-0703844CEA9D}" destId="{CF83C2B3-43EA-4484-8BF8-98A9B82532C6}" srcOrd="2" destOrd="0" parTransId="{575900E1-41C4-4186-BC84-9947E6333A7C}" sibTransId="{3E5E4B65-CF10-4024-B67F-8988D40C1559}"/>
    <dgm:cxn modelId="{0266BB3E-8444-4D28-B6E9-E938CAF744A0}" type="presOf" srcId="{D9EDCF49-6BBD-4C7F-AB0F-8546ADB28BC0}" destId="{95C8861E-AE53-482C-90B7-9FDD81E526F5}" srcOrd="0" destOrd="0" presId="urn:microsoft.com/office/officeart/2005/8/layout/cycle7"/>
    <dgm:cxn modelId="{874F835E-8888-4559-B794-554664989D32}" srcId="{3D940470-A984-443B-833E-0703844CEA9D}" destId="{F165C52A-6CC8-4803-9DA9-BADD67E5D9AF}" srcOrd="1" destOrd="0" parTransId="{A5419CF1-EB58-48A5-BAB6-45348A9A2A27}" sibTransId="{D9EDCF49-6BBD-4C7F-AB0F-8546ADB28BC0}"/>
    <dgm:cxn modelId="{48C1A352-37FE-43BC-BCDC-C1201384D5FD}" type="presOf" srcId="{3E5E4B65-CF10-4024-B67F-8988D40C1559}" destId="{E83D1E9D-116B-4FD3-B042-09F7F78248A2}" srcOrd="0" destOrd="0" presId="urn:microsoft.com/office/officeart/2005/8/layout/cycle7"/>
    <dgm:cxn modelId="{E57BDAAA-A5ED-42D2-8F80-761B2CBEB7BE}" type="presOf" srcId="{8B4B5CE9-8660-4435-AFCD-B67159454906}" destId="{387655BA-C022-4556-8081-F860F123EF18}" srcOrd="0" destOrd="0" presId="urn:microsoft.com/office/officeart/2005/8/layout/cycle7"/>
    <dgm:cxn modelId="{253C97AD-4D96-49E1-894A-7F79118227B5}" type="presOf" srcId="{3E5E4B65-CF10-4024-B67F-8988D40C1559}" destId="{FD462D19-2A95-471D-8287-82BBF88695F6}" srcOrd="1" destOrd="0" presId="urn:microsoft.com/office/officeart/2005/8/layout/cycle7"/>
    <dgm:cxn modelId="{0F197FB4-9445-4B89-8C8A-1549A186FABB}" srcId="{3D940470-A984-443B-833E-0703844CEA9D}" destId="{DD2BFFE4-86F1-4DE3-962B-9404453010EE}" srcOrd="0" destOrd="0" parTransId="{DAE6876A-1360-49BA-9F37-FB2DF4EB7550}" sibTransId="{8B4B5CE9-8660-4435-AFCD-B67159454906}"/>
    <dgm:cxn modelId="{AFD8D7D4-A2E9-4A68-8966-60067E0157F6}" type="presOf" srcId="{CF83C2B3-43EA-4484-8BF8-98A9B82532C6}" destId="{3320D5D3-7108-44CA-9DC1-85E084787CD8}" srcOrd="0" destOrd="0" presId="urn:microsoft.com/office/officeart/2005/8/layout/cycle7"/>
    <dgm:cxn modelId="{3D63A3E5-C48A-4A37-9824-E6451B6FFAE5}" type="presOf" srcId="{3D940470-A984-443B-833E-0703844CEA9D}" destId="{8FDC3086-6080-4643-A1B2-9644A49D993B}" srcOrd="0" destOrd="0" presId="urn:microsoft.com/office/officeart/2005/8/layout/cycle7"/>
    <dgm:cxn modelId="{1AECB6E5-CD9C-494D-BA20-F7C0C1C43919}" type="presOf" srcId="{8B4B5CE9-8660-4435-AFCD-B67159454906}" destId="{761E66C2-2E92-4C44-8C9C-7B1193F5B272}" srcOrd="1" destOrd="0" presId="urn:microsoft.com/office/officeart/2005/8/layout/cycle7"/>
    <dgm:cxn modelId="{D068A2F6-EC00-438C-9AD5-36866CC25C4C}" type="presOf" srcId="{DD2BFFE4-86F1-4DE3-962B-9404453010EE}" destId="{C8AF54EB-A989-4048-8D4F-D09161792C2E}" srcOrd="0" destOrd="0" presId="urn:microsoft.com/office/officeart/2005/8/layout/cycle7"/>
    <dgm:cxn modelId="{7FD44601-9B45-45AE-A013-ED61608D9C7E}" type="presParOf" srcId="{8FDC3086-6080-4643-A1B2-9644A49D993B}" destId="{C8AF54EB-A989-4048-8D4F-D09161792C2E}" srcOrd="0" destOrd="0" presId="urn:microsoft.com/office/officeart/2005/8/layout/cycle7"/>
    <dgm:cxn modelId="{D70FC7FA-9914-49D7-BC95-1F357FA2C792}" type="presParOf" srcId="{8FDC3086-6080-4643-A1B2-9644A49D993B}" destId="{387655BA-C022-4556-8081-F860F123EF18}" srcOrd="1" destOrd="0" presId="urn:microsoft.com/office/officeart/2005/8/layout/cycle7"/>
    <dgm:cxn modelId="{C1DF16D9-AF12-449B-A697-6E05E078A140}" type="presParOf" srcId="{387655BA-C022-4556-8081-F860F123EF18}" destId="{761E66C2-2E92-4C44-8C9C-7B1193F5B272}" srcOrd="0" destOrd="0" presId="urn:microsoft.com/office/officeart/2005/8/layout/cycle7"/>
    <dgm:cxn modelId="{691B524A-15AF-4AC3-A7C7-055841B86E26}" type="presParOf" srcId="{8FDC3086-6080-4643-A1B2-9644A49D993B}" destId="{94F3E7D7-A601-4285-B408-FFE2C5522525}" srcOrd="2" destOrd="0" presId="urn:microsoft.com/office/officeart/2005/8/layout/cycle7"/>
    <dgm:cxn modelId="{041BF67B-CD4E-46C0-9A5F-C5AB0D808424}" type="presParOf" srcId="{8FDC3086-6080-4643-A1B2-9644A49D993B}" destId="{95C8861E-AE53-482C-90B7-9FDD81E526F5}" srcOrd="3" destOrd="0" presId="urn:microsoft.com/office/officeart/2005/8/layout/cycle7"/>
    <dgm:cxn modelId="{B23DD69F-E197-41CF-A9D8-5274308BE5D0}" type="presParOf" srcId="{95C8861E-AE53-482C-90B7-9FDD81E526F5}" destId="{35E6D9F4-CF12-4C4B-950D-4293CED80B33}" srcOrd="0" destOrd="0" presId="urn:microsoft.com/office/officeart/2005/8/layout/cycle7"/>
    <dgm:cxn modelId="{1219CFB2-DD56-472D-B52F-8412FBD1608D}" type="presParOf" srcId="{8FDC3086-6080-4643-A1B2-9644A49D993B}" destId="{3320D5D3-7108-44CA-9DC1-85E084787CD8}" srcOrd="4" destOrd="0" presId="urn:microsoft.com/office/officeart/2005/8/layout/cycle7"/>
    <dgm:cxn modelId="{66AA4B93-AFAC-4A01-BC2E-05E1B61C62E4}" type="presParOf" srcId="{8FDC3086-6080-4643-A1B2-9644A49D993B}" destId="{E83D1E9D-116B-4FD3-B042-09F7F78248A2}" srcOrd="5" destOrd="0" presId="urn:microsoft.com/office/officeart/2005/8/layout/cycle7"/>
    <dgm:cxn modelId="{06D97205-711D-4092-93FA-D2300F6BAAD9}" type="presParOf" srcId="{E83D1E9D-116B-4FD3-B042-09F7F78248A2}" destId="{FD462D19-2A95-471D-8287-82BBF88695F6}"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F54EB-A989-4048-8D4F-D09161792C2E}">
      <dsp:nvSpPr>
        <dsp:cNvPr id="0" name=""/>
        <dsp:cNvSpPr/>
      </dsp:nvSpPr>
      <dsp:spPr>
        <a:xfrm>
          <a:off x="3562024" y="996"/>
          <a:ext cx="1791351" cy="89567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NIP</a:t>
          </a:r>
        </a:p>
        <a:p>
          <a:pPr marL="0" lvl="0" indent="0" algn="ctr" defTabSz="889000">
            <a:lnSpc>
              <a:spcPct val="90000"/>
            </a:lnSpc>
            <a:spcBef>
              <a:spcPct val="0"/>
            </a:spcBef>
            <a:spcAft>
              <a:spcPct val="35000"/>
            </a:spcAft>
            <a:buNone/>
          </a:pPr>
          <a:r>
            <a:rPr lang="en-US" sz="2000" kern="1200" dirty="0"/>
            <a:t>40,498</a:t>
          </a:r>
        </a:p>
      </dsp:txBody>
      <dsp:txXfrm>
        <a:off x="3588257" y="27229"/>
        <a:ext cx="1738885" cy="843209"/>
      </dsp:txXfrm>
    </dsp:sp>
    <dsp:sp modelId="{387655BA-C022-4556-8081-F860F123EF18}">
      <dsp:nvSpPr>
        <dsp:cNvPr id="0" name=""/>
        <dsp:cNvSpPr/>
      </dsp:nvSpPr>
      <dsp:spPr>
        <a:xfrm rot="3600000">
          <a:off x="4730521" y="1572996"/>
          <a:ext cx="933419" cy="313486"/>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824567" y="1635693"/>
        <a:ext cx="745327" cy="188092"/>
      </dsp:txXfrm>
    </dsp:sp>
    <dsp:sp modelId="{94F3E7D7-A601-4285-B408-FFE2C5522525}">
      <dsp:nvSpPr>
        <dsp:cNvPr id="0" name=""/>
        <dsp:cNvSpPr/>
      </dsp:nvSpPr>
      <dsp:spPr>
        <a:xfrm>
          <a:off x="5041086" y="2562807"/>
          <a:ext cx="1791351" cy="89567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Kavieng</a:t>
          </a:r>
          <a:r>
            <a:rPr lang="en-US" sz="2000" kern="1200" dirty="0"/>
            <a:t> </a:t>
          </a:r>
        </a:p>
        <a:p>
          <a:pPr marL="0" lvl="0" indent="0" algn="ctr" defTabSz="889000">
            <a:lnSpc>
              <a:spcPct val="90000"/>
            </a:lnSpc>
            <a:spcBef>
              <a:spcPct val="0"/>
            </a:spcBef>
            <a:spcAft>
              <a:spcPct val="35000"/>
            </a:spcAft>
            <a:buNone/>
          </a:pPr>
          <a:r>
            <a:rPr lang="en-US" sz="2000" kern="1200" dirty="0"/>
            <a:t>19,500</a:t>
          </a:r>
        </a:p>
      </dsp:txBody>
      <dsp:txXfrm>
        <a:off x="5067319" y="2589040"/>
        <a:ext cx="1738885" cy="843209"/>
      </dsp:txXfrm>
    </dsp:sp>
    <dsp:sp modelId="{95C8861E-AE53-482C-90B7-9FDD81E526F5}">
      <dsp:nvSpPr>
        <dsp:cNvPr id="0" name=""/>
        <dsp:cNvSpPr/>
      </dsp:nvSpPr>
      <dsp:spPr>
        <a:xfrm rot="10800000">
          <a:off x="3990990" y="2853902"/>
          <a:ext cx="933419" cy="313486"/>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4085036" y="2916599"/>
        <a:ext cx="745327" cy="188092"/>
      </dsp:txXfrm>
    </dsp:sp>
    <dsp:sp modelId="{3320D5D3-7108-44CA-9DC1-85E084787CD8}">
      <dsp:nvSpPr>
        <dsp:cNvPr id="0" name=""/>
        <dsp:cNvSpPr/>
      </dsp:nvSpPr>
      <dsp:spPr>
        <a:xfrm>
          <a:off x="2082961" y="2562807"/>
          <a:ext cx="1791351" cy="89567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Namatanai</a:t>
          </a:r>
          <a:r>
            <a:rPr lang="en-US" sz="2000" kern="1200" dirty="0"/>
            <a:t> </a:t>
          </a:r>
        </a:p>
        <a:p>
          <a:pPr marL="0" lvl="0" indent="0" algn="ctr" defTabSz="889000">
            <a:lnSpc>
              <a:spcPct val="90000"/>
            </a:lnSpc>
            <a:spcBef>
              <a:spcPct val="0"/>
            </a:spcBef>
            <a:spcAft>
              <a:spcPct val="35000"/>
            </a:spcAft>
            <a:buNone/>
          </a:pPr>
          <a:r>
            <a:rPr lang="en-US" sz="2000" kern="1200" dirty="0"/>
            <a:t>20.998</a:t>
          </a:r>
        </a:p>
      </dsp:txBody>
      <dsp:txXfrm>
        <a:off x="2109194" y="2589040"/>
        <a:ext cx="1738885" cy="843209"/>
      </dsp:txXfrm>
    </dsp:sp>
    <dsp:sp modelId="{E83D1E9D-116B-4FD3-B042-09F7F78248A2}">
      <dsp:nvSpPr>
        <dsp:cNvPr id="0" name=""/>
        <dsp:cNvSpPr/>
      </dsp:nvSpPr>
      <dsp:spPr>
        <a:xfrm rot="18000000">
          <a:off x="3251459" y="1572996"/>
          <a:ext cx="933419" cy="313486"/>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345505" y="1635693"/>
        <a:ext cx="745327" cy="18809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299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099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8827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661906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2950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9745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53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59228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8422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600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45337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1218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00149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2351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403405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4965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10/1/2024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165567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C942DE-FD41-E654-4352-83560A9C46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65" y="42842"/>
            <a:ext cx="11555135" cy="6772316"/>
          </a:xfrm>
          <a:prstGeom prst="rect">
            <a:avLst/>
          </a:prstGeom>
        </p:spPr>
      </p:pic>
      <p:sp>
        <p:nvSpPr>
          <p:cNvPr id="2" name="Title 1">
            <a:extLst>
              <a:ext uri="{FF2B5EF4-FFF2-40B4-BE49-F238E27FC236}">
                <a16:creationId xmlns:a16="http://schemas.microsoft.com/office/drawing/2014/main" id="{095F19ED-7C89-D6E2-4F42-654B5E7D4C5E}"/>
              </a:ext>
            </a:extLst>
          </p:cNvPr>
          <p:cNvSpPr>
            <a:spLocks noGrp="1"/>
          </p:cNvSpPr>
          <p:nvPr>
            <p:ph type="ctrTitle"/>
          </p:nvPr>
        </p:nvSpPr>
        <p:spPr>
          <a:xfrm>
            <a:off x="484465" y="1040129"/>
            <a:ext cx="11555135" cy="567692"/>
          </a:xfrm>
          <a:solidFill>
            <a:schemeClr val="tx1"/>
          </a:solidFill>
        </p:spPr>
        <p:txBody>
          <a:bodyPr>
            <a:normAutofit fontScale="90000"/>
          </a:bodyPr>
          <a:lstStyle/>
          <a:p>
            <a:pPr algn="ctr"/>
            <a:br>
              <a:rPr lang="en-US" sz="3600" b="1" dirty="0">
                <a:solidFill>
                  <a:srgbClr val="FFFF00"/>
                </a:solidFill>
              </a:rPr>
            </a:br>
            <a:br>
              <a:rPr lang="en-US" sz="3600" b="1" dirty="0">
                <a:solidFill>
                  <a:srgbClr val="FFFF00"/>
                </a:solidFill>
              </a:rPr>
            </a:br>
            <a:br>
              <a:rPr lang="en-US" sz="3600" b="1" dirty="0">
                <a:solidFill>
                  <a:srgbClr val="FFFF00"/>
                </a:solidFill>
              </a:rPr>
            </a:br>
            <a:br>
              <a:rPr lang="en-US" sz="3600" b="1" dirty="0">
                <a:solidFill>
                  <a:srgbClr val="FFFF00"/>
                </a:solidFill>
              </a:rPr>
            </a:br>
            <a:r>
              <a:rPr lang="en-US" sz="3600" b="1" dirty="0">
                <a:solidFill>
                  <a:srgbClr val="FFFF00"/>
                </a:solidFill>
              </a:rPr>
              <a:t>VILLAGE RECORD BOOK &amp; DATA MANAGEMENT SYSTEM</a:t>
            </a:r>
            <a:endParaRPr lang="en-PG" sz="3600" b="1" dirty="0">
              <a:solidFill>
                <a:srgbClr val="FFFF00"/>
              </a:solidFill>
            </a:endParaRPr>
          </a:p>
        </p:txBody>
      </p:sp>
      <p:sp>
        <p:nvSpPr>
          <p:cNvPr id="3" name="Subtitle 2">
            <a:extLst>
              <a:ext uri="{FF2B5EF4-FFF2-40B4-BE49-F238E27FC236}">
                <a16:creationId xmlns:a16="http://schemas.microsoft.com/office/drawing/2014/main" id="{6FC2482E-E3D1-CFF9-893C-DF93579F57C8}"/>
              </a:ext>
            </a:extLst>
          </p:cNvPr>
          <p:cNvSpPr>
            <a:spLocks noGrp="1"/>
          </p:cNvSpPr>
          <p:nvPr>
            <p:ph type="subTitle" idx="1"/>
          </p:nvPr>
        </p:nvSpPr>
        <p:spPr>
          <a:xfrm>
            <a:off x="1348065" y="5335862"/>
            <a:ext cx="9715500" cy="732173"/>
          </a:xfrm>
          <a:solidFill>
            <a:schemeClr val="tx1"/>
          </a:solidFill>
        </p:spPr>
        <p:txBody>
          <a:bodyPr/>
          <a:lstStyle/>
          <a:p>
            <a:pPr algn="just"/>
            <a:r>
              <a:rPr lang="en-US" b="1" dirty="0">
                <a:solidFill>
                  <a:srgbClr val="FFFF00"/>
                </a:solidFill>
              </a:rPr>
              <a:t>A JOINT PROJECT OF THE NEW IRELAND PROVINCIAL GOVERNMENT AND DEPARTMENT OF PROVINCIAL AND LOCAL GOVERNMENT AFFAIRS</a:t>
            </a:r>
            <a:endParaRPr lang="en-PG" b="1" dirty="0">
              <a:solidFill>
                <a:srgbClr val="FFFF00"/>
              </a:solidFill>
            </a:endParaRPr>
          </a:p>
        </p:txBody>
      </p:sp>
      <p:pic>
        <p:nvPicPr>
          <p:cNvPr id="4" name="Picture 3" descr="Logo2">
            <a:extLst>
              <a:ext uri="{FF2B5EF4-FFF2-40B4-BE49-F238E27FC236}">
                <a16:creationId xmlns:a16="http://schemas.microsoft.com/office/drawing/2014/main" id="{CFF4655A-BA83-DE6D-84FA-724F3A06EAD2}"/>
              </a:ext>
            </a:extLst>
          </p:cNvPr>
          <p:cNvPicPr>
            <a:picLocks noChangeAspect="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10647028" y="0"/>
            <a:ext cx="1392572" cy="1040129"/>
          </a:xfrm>
          <a:prstGeom prst="rect">
            <a:avLst/>
          </a:prstGeom>
          <a:noFill/>
          <a:ln>
            <a:noFill/>
          </a:ln>
        </p:spPr>
      </p:pic>
      <p:pic>
        <p:nvPicPr>
          <p:cNvPr id="5" name="Picture 4">
            <a:extLst>
              <a:ext uri="{FF2B5EF4-FFF2-40B4-BE49-F238E27FC236}">
                <a16:creationId xmlns:a16="http://schemas.microsoft.com/office/drawing/2014/main" id="{3228B4F9-B757-F3DA-F48E-FFF03E80DD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465" y="85684"/>
            <a:ext cx="1466050" cy="954446"/>
          </a:xfrm>
          <a:prstGeom prst="rect">
            <a:avLst/>
          </a:prstGeom>
          <a:noFill/>
          <a:ln>
            <a:noFill/>
          </a:ln>
        </p:spPr>
      </p:pic>
      <p:sp>
        <p:nvSpPr>
          <p:cNvPr id="7" name="Title 1"/>
          <p:cNvSpPr txBox="1">
            <a:spLocks/>
          </p:cNvSpPr>
          <p:nvPr/>
        </p:nvSpPr>
        <p:spPr>
          <a:xfrm>
            <a:off x="2480230" y="284121"/>
            <a:ext cx="7451170" cy="698500"/>
          </a:xfrm>
          <a:prstGeom prst="rect">
            <a:avLst/>
          </a:prstGeom>
          <a:solidFill>
            <a:schemeClr val="tx1"/>
          </a:solidFill>
        </p:spPr>
        <p:txBody>
          <a:bodyPr vert="horz" lIns="91440" tIns="45720" rIns="91440" bIns="45720" rtlCol="0" anchor="b">
            <a:normAutofit fontScale="67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6600" b="1" dirty="0">
                <a:solidFill>
                  <a:srgbClr val="FFFF00"/>
                </a:solidFill>
              </a:rPr>
              <a:t>NEW IRELAND PROVINCE</a:t>
            </a:r>
            <a:endParaRPr lang="en-US" sz="6600" b="1" dirty="0">
              <a:solidFill>
                <a:srgbClr val="FFFF00"/>
              </a:solidFill>
            </a:endParaRPr>
          </a:p>
        </p:txBody>
      </p:sp>
      <p:sp>
        <p:nvSpPr>
          <p:cNvPr id="8" name="TextBox 7">
            <a:extLst>
              <a:ext uri="{FF2B5EF4-FFF2-40B4-BE49-F238E27FC236}">
                <a16:creationId xmlns:a16="http://schemas.microsoft.com/office/drawing/2014/main" id="{D3F497AE-55C2-4838-A501-DFEDDB4D44A5}"/>
              </a:ext>
            </a:extLst>
          </p:cNvPr>
          <p:cNvSpPr txBox="1"/>
          <p:nvPr/>
        </p:nvSpPr>
        <p:spPr>
          <a:xfrm>
            <a:off x="1348065" y="6204547"/>
            <a:ext cx="9715500" cy="369332"/>
          </a:xfrm>
          <a:prstGeom prst="rect">
            <a:avLst/>
          </a:prstGeom>
          <a:solidFill>
            <a:schemeClr val="bg1"/>
          </a:solidFill>
        </p:spPr>
        <p:txBody>
          <a:bodyPr wrap="square" rtlCol="0">
            <a:spAutoFit/>
          </a:bodyPr>
          <a:lstStyle/>
          <a:p>
            <a:r>
              <a:rPr lang="en-US" dirty="0"/>
              <a:t>By Ricky </a:t>
            </a:r>
            <a:r>
              <a:rPr lang="en-US" dirty="0" err="1"/>
              <a:t>Fugonto</a:t>
            </a:r>
            <a:r>
              <a:rPr lang="en-US" dirty="0"/>
              <a:t> – Director for Autonomy, District and LLG Affairs - NIP Administration</a:t>
            </a:r>
          </a:p>
        </p:txBody>
      </p:sp>
    </p:spTree>
    <p:extLst>
      <p:ext uri="{BB962C8B-B14F-4D97-AF65-F5344CB8AC3E}">
        <p14:creationId xmlns:p14="http://schemas.microsoft.com/office/powerpoint/2010/main" val="2997782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C95AF-DE2E-4246-B984-F39DD359A638}"/>
              </a:ext>
            </a:extLst>
          </p:cNvPr>
          <p:cNvSpPr>
            <a:spLocks noGrp="1"/>
          </p:cNvSpPr>
          <p:nvPr>
            <p:ph type="title"/>
          </p:nvPr>
        </p:nvSpPr>
        <p:spPr/>
        <p:txBody>
          <a:bodyPr/>
          <a:lstStyle/>
          <a:p>
            <a:r>
              <a:rPr lang="en-US" dirty="0"/>
              <a:t>OUTLINE OF PRESENTATION</a:t>
            </a:r>
          </a:p>
        </p:txBody>
      </p:sp>
      <p:sp>
        <p:nvSpPr>
          <p:cNvPr id="3" name="Content Placeholder 2">
            <a:extLst>
              <a:ext uri="{FF2B5EF4-FFF2-40B4-BE49-F238E27FC236}">
                <a16:creationId xmlns:a16="http://schemas.microsoft.com/office/drawing/2014/main" id="{9C32D23A-550A-49BF-A234-9EE12B437466}"/>
              </a:ext>
            </a:extLst>
          </p:cNvPr>
          <p:cNvSpPr>
            <a:spLocks noGrp="1"/>
          </p:cNvSpPr>
          <p:nvPr>
            <p:ph idx="1"/>
          </p:nvPr>
        </p:nvSpPr>
        <p:spPr>
          <a:xfrm>
            <a:off x="2124509" y="1844770"/>
            <a:ext cx="8911687" cy="4389120"/>
          </a:xfrm>
        </p:spPr>
        <p:txBody>
          <a:bodyPr>
            <a:normAutofit/>
          </a:bodyPr>
          <a:lstStyle/>
          <a:p>
            <a:r>
              <a:rPr lang="en-US" sz="2000" b="1" dirty="0"/>
              <a:t>NEW IRELAND IN BRIEF</a:t>
            </a:r>
          </a:p>
          <a:p>
            <a:r>
              <a:rPr lang="en-US" sz="2000" b="1" dirty="0"/>
              <a:t>BRIEF HISTORY OF THE VILLAGE RECORD BOOK IN PNG</a:t>
            </a:r>
          </a:p>
          <a:p>
            <a:r>
              <a:rPr lang="en-US" sz="2000" b="1" dirty="0"/>
              <a:t>LEGAL MANDATE </a:t>
            </a:r>
          </a:p>
          <a:p>
            <a:r>
              <a:rPr lang="en-US" sz="2000" b="1" dirty="0"/>
              <a:t>IMPORTANCE OF VILLAGE RECORD BOOK</a:t>
            </a:r>
          </a:p>
          <a:p>
            <a:r>
              <a:rPr lang="en-US" sz="2000" b="1" dirty="0">
                <a:ln w="10160">
                  <a:solidFill>
                    <a:schemeClr val="accent5"/>
                  </a:solidFill>
                  <a:prstDash val="solid"/>
                </a:ln>
                <a:solidFill>
                  <a:srgbClr val="002060"/>
                </a:solidFill>
                <a:latin typeface="+mj-lt"/>
              </a:rPr>
              <a:t>FEATURES OF PNG VILLAGE RECORD BOOK</a:t>
            </a:r>
          </a:p>
          <a:p>
            <a:r>
              <a:rPr lang="en-US" sz="2000" b="1" dirty="0">
                <a:ln w="10160">
                  <a:solidFill>
                    <a:schemeClr val="accent5"/>
                  </a:solidFill>
                  <a:prstDash val="solid"/>
                </a:ln>
                <a:solidFill>
                  <a:srgbClr val="002060"/>
                </a:solidFill>
                <a:latin typeface="+mj-lt"/>
              </a:rPr>
              <a:t>VILLAGE RECORD BOOK - SYSTEM OVERVIEW</a:t>
            </a:r>
          </a:p>
          <a:p>
            <a:r>
              <a:rPr lang="en-US" sz="2000" b="1" dirty="0">
                <a:ln w="10160">
                  <a:solidFill>
                    <a:schemeClr val="accent5"/>
                  </a:solidFill>
                  <a:prstDash val="solid"/>
                </a:ln>
                <a:solidFill>
                  <a:srgbClr val="002060"/>
                </a:solidFill>
                <a:latin typeface="+mj-lt"/>
              </a:rPr>
              <a:t>SUCCESS STORY OF NIP VRB SYSTEM</a:t>
            </a:r>
          </a:p>
          <a:p>
            <a:endParaRPr lang="en-US" sz="2000" b="1" dirty="0">
              <a:ln w="10160">
                <a:solidFill>
                  <a:schemeClr val="accent5"/>
                </a:solidFill>
                <a:prstDash val="solid"/>
              </a:ln>
              <a:solidFill>
                <a:srgbClr val="002060"/>
              </a:solidFill>
              <a:latin typeface="Arial Rounded MT Bold" panose="020F0704030504030204" pitchFamily="34" charset="0"/>
            </a:endParaRPr>
          </a:p>
          <a:p>
            <a:endParaRPr lang="en-US" sz="2000" b="1" dirty="0">
              <a:ln w="10160">
                <a:solidFill>
                  <a:schemeClr val="accent5"/>
                </a:solidFill>
                <a:prstDash val="solid"/>
              </a:ln>
              <a:solidFill>
                <a:srgbClr val="002060"/>
              </a:solidFill>
              <a:latin typeface="Arial Rounded MT Bold" panose="020F0704030504030204" pitchFamily="34" charset="0"/>
            </a:endParaRPr>
          </a:p>
          <a:p>
            <a:endParaRPr lang="en-US" sz="2000" b="1" dirty="0"/>
          </a:p>
          <a:p>
            <a:endParaRPr lang="en-US" sz="2000" b="1" dirty="0"/>
          </a:p>
          <a:p>
            <a:endParaRPr lang="en-US" sz="2000" b="1" dirty="0"/>
          </a:p>
        </p:txBody>
      </p:sp>
    </p:spTree>
    <p:extLst>
      <p:ext uri="{BB962C8B-B14F-4D97-AF65-F5344CB8AC3E}">
        <p14:creationId xmlns:p14="http://schemas.microsoft.com/office/powerpoint/2010/main" val="3504092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354F-538B-47BF-9D67-88A138D53A61}"/>
              </a:ext>
            </a:extLst>
          </p:cNvPr>
          <p:cNvSpPr>
            <a:spLocks noGrp="1"/>
          </p:cNvSpPr>
          <p:nvPr>
            <p:ph type="title"/>
          </p:nvPr>
        </p:nvSpPr>
        <p:spPr>
          <a:xfrm>
            <a:off x="2277035" y="624110"/>
            <a:ext cx="9227577" cy="953678"/>
          </a:xfrm>
        </p:spPr>
        <p:txBody>
          <a:bodyPr/>
          <a:lstStyle/>
          <a:p>
            <a:r>
              <a:rPr lang="en-US" dirty="0"/>
              <a:t>NEW IRELAND IN BRIEF</a:t>
            </a:r>
          </a:p>
        </p:txBody>
      </p:sp>
      <p:sp>
        <p:nvSpPr>
          <p:cNvPr id="3" name="Content Placeholder 2">
            <a:extLst>
              <a:ext uri="{FF2B5EF4-FFF2-40B4-BE49-F238E27FC236}">
                <a16:creationId xmlns:a16="http://schemas.microsoft.com/office/drawing/2014/main" id="{6357F22D-AEA4-4B56-8FD7-CDD2C06A7ACE}"/>
              </a:ext>
            </a:extLst>
          </p:cNvPr>
          <p:cNvSpPr>
            <a:spLocks noGrp="1"/>
          </p:cNvSpPr>
          <p:nvPr>
            <p:ph idx="1"/>
          </p:nvPr>
        </p:nvSpPr>
        <p:spPr>
          <a:xfrm>
            <a:off x="1988820" y="1691640"/>
            <a:ext cx="8884920" cy="4542250"/>
          </a:xfrm>
        </p:spPr>
        <p:txBody>
          <a:bodyPr>
            <a:normAutofit lnSpcReduction="10000"/>
          </a:bodyPr>
          <a:lstStyle/>
          <a:p>
            <a:r>
              <a:rPr lang="en-US" b="1" dirty="0">
                <a:solidFill>
                  <a:srgbClr val="0070C0"/>
                </a:solidFill>
              </a:rPr>
              <a:t>Total Area = </a:t>
            </a:r>
            <a:r>
              <a:rPr lang="en-US" b="1" dirty="0">
                <a:solidFill>
                  <a:schemeClr val="tx1"/>
                </a:solidFill>
              </a:rPr>
              <a:t>137,760.75 sq. km</a:t>
            </a:r>
          </a:p>
          <a:p>
            <a:pPr marL="0" indent="0">
              <a:buNone/>
            </a:pPr>
            <a:r>
              <a:rPr lang="en-US" b="1" dirty="0">
                <a:solidFill>
                  <a:srgbClr val="0070C0"/>
                </a:solidFill>
              </a:rPr>
              <a:t>	 (Land Area = </a:t>
            </a:r>
            <a:r>
              <a:rPr lang="en-US" b="1" dirty="0">
                <a:solidFill>
                  <a:schemeClr val="tx1"/>
                </a:solidFill>
              </a:rPr>
              <a:t>9,577.83 sq.km</a:t>
            </a:r>
            <a:r>
              <a:rPr lang="en-US" b="1" dirty="0">
                <a:solidFill>
                  <a:srgbClr val="0070C0"/>
                </a:solidFill>
              </a:rPr>
              <a:t>, Sea Area = </a:t>
            </a:r>
            <a:r>
              <a:rPr lang="en-US" b="1" dirty="0">
                <a:solidFill>
                  <a:schemeClr val="tx1"/>
                </a:solidFill>
              </a:rPr>
              <a:t>128,182.92 Sq. km</a:t>
            </a:r>
            <a:r>
              <a:rPr lang="en-US" b="1" dirty="0">
                <a:solidFill>
                  <a:srgbClr val="0070C0"/>
                </a:solidFill>
              </a:rPr>
              <a:t>)</a:t>
            </a:r>
          </a:p>
          <a:p>
            <a:r>
              <a:rPr lang="en-US" b="1" dirty="0">
                <a:solidFill>
                  <a:srgbClr val="0070C0"/>
                </a:solidFill>
              </a:rPr>
              <a:t>POPULATION OF </a:t>
            </a:r>
            <a:r>
              <a:rPr lang="en-US" b="1" dirty="0">
                <a:solidFill>
                  <a:schemeClr val="tx1"/>
                </a:solidFill>
              </a:rPr>
              <a:t>194,067 (2011 CENSUS)</a:t>
            </a:r>
            <a:endParaRPr lang="en-PG" b="1" dirty="0">
              <a:solidFill>
                <a:schemeClr val="tx1"/>
              </a:solidFill>
            </a:endParaRPr>
          </a:p>
          <a:p>
            <a:r>
              <a:rPr lang="en-US" dirty="0"/>
              <a:t> </a:t>
            </a:r>
            <a:r>
              <a:rPr lang="en-US" b="1" dirty="0">
                <a:solidFill>
                  <a:srgbClr val="0070C0"/>
                </a:solidFill>
              </a:rPr>
              <a:t>TWO DISTRICTS </a:t>
            </a:r>
            <a:r>
              <a:rPr lang="en-US" dirty="0"/>
              <a:t>–</a:t>
            </a:r>
            <a:r>
              <a:rPr lang="en-US" b="1" dirty="0">
                <a:solidFill>
                  <a:schemeClr val="tx1"/>
                </a:solidFill>
              </a:rPr>
              <a:t> NAMATANAI </a:t>
            </a:r>
            <a:r>
              <a:rPr lang="en-US" b="1" dirty="0">
                <a:solidFill>
                  <a:srgbClr val="0070C0"/>
                </a:solidFill>
              </a:rPr>
              <a:t>110,905 </a:t>
            </a:r>
            <a:r>
              <a:rPr lang="en-US" b="1" dirty="0">
                <a:solidFill>
                  <a:schemeClr val="tx1"/>
                </a:solidFill>
              </a:rPr>
              <a:t>, KAVIENG</a:t>
            </a:r>
            <a:r>
              <a:rPr lang="en-US" dirty="0">
                <a:solidFill>
                  <a:schemeClr val="tx1"/>
                </a:solidFill>
              </a:rPr>
              <a:t> </a:t>
            </a:r>
            <a:r>
              <a:rPr lang="en-US" b="1" dirty="0">
                <a:solidFill>
                  <a:srgbClr val="0070C0"/>
                </a:solidFill>
              </a:rPr>
              <a:t>83,162</a:t>
            </a:r>
          </a:p>
          <a:p>
            <a:r>
              <a:rPr lang="en-US" b="1" dirty="0">
                <a:solidFill>
                  <a:srgbClr val="0070C0"/>
                </a:solidFill>
              </a:rPr>
              <a:t>10 LOCAL GOVERNMENTS, </a:t>
            </a:r>
          </a:p>
          <a:p>
            <a:r>
              <a:rPr lang="en-US" b="1" dirty="0">
                <a:solidFill>
                  <a:srgbClr val="0070C0"/>
                </a:solidFill>
              </a:rPr>
              <a:t>142 COUNCIL WARDS</a:t>
            </a:r>
          </a:p>
          <a:p>
            <a:r>
              <a:rPr lang="en-US" b="1" dirty="0">
                <a:solidFill>
                  <a:srgbClr val="0070C0"/>
                </a:solidFill>
              </a:rPr>
              <a:t>OVER 612 VILLAGES</a:t>
            </a:r>
          </a:p>
          <a:p>
            <a:r>
              <a:rPr lang="en-US" b="1" dirty="0">
                <a:solidFill>
                  <a:srgbClr val="0070C0"/>
                </a:solidFill>
              </a:rPr>
              <a:t>TWO MINING – LIHIR AND SIMBERI</a:t>
            </a:r>
          </a:p>
          <a:p>
            <a:r>
              <a:rPr lang="en-US" b="1" dirty="0">
                <a:solidFill>
                  <a:srgbClr val="0070C0"/>
                </a:solidFill>
              </a:rPr>
              <a:t>BOLUMINSKY HIGHWAY CONNECTS THE TWO DISTRICTS </a:t>
            </a:r>
          </a:p>
          <a:p>
            <a:r>
              <a:rPr lang="en-US" b="1" dirty="0">
                <a:solidFill>
                  <a:srgbClr val="0070C0"/>
                </a:solidFill>
              </a:rPr>
              <a:t>FRIENDLY PEOPLE WITH VERY RICH AND DIVERSE CULTURES AND TRADITIONS</a:t>
            </a:r>
          </a:p>
          <a:p>
            <a:r>
              <a:rPr lang="en-US" b="1" dirty="0">
                <a:solidFill>
                  <a:srgbClr val="0070C0"/>
                </a:solidFill>
              </a:rPr>
              <a:t>ONE OF THE MOST BEAUTIFUL AND SAFEST PLACES ANYWHERE IN PNG (</a:t>
            </a:r>
            <a:r>
              <a:rPr lang="en-US" b="1" dirty="0" err="1">
                <a:solidFill>
                  <a:srgbClr val="0070C0"/>
                </a:solidFill>
              </a:rPr>
              <a:t>yu</a:t>
            </a:r>
            <a:r>
              <a:rPr lang="en-US" b="1" dirty="0">
                <a:solidFill>
                  <a:srgbClr val="0070C0"/>
                </a:solidFill>
              </a:rPr>
              <a:t> yet </a:t>
            </a:r>
            <a:r>
              <a:rPr lang="en-US" b="1" dirty="0" err="1">
                <a:solidFill>
                  <a:srgbClr val="0070C0"/>
                </a:solidFill>
              </a:rPr>
              <a:t>kam</a:t>
            </a:r>
            <a:r>
              <a:rPr lang="en-US" b="1" dirty="0">
                <a:solidFill>
                  <a:srgbClr val="0070C0"/>
                </a:solidFill>
              </a:rPr>
              <a:t> </a:t>
            </a:r>
            <a:r>
              <a:rPr lang="en-US" b="1" dirty="0" err="1">
                <a:solidFill>
                  <a:srgbClr val="0070C0"/>
                </a:solidFill>
              </a:rPr>
              <a:t>pilim</a:t>
            </a:r>
            <a:r>
              <a:rPr lang="en-US" b="1" dirty="0">
                <a:solidFill>
                  <a:srgbClr val="0070C0"/>
                </a:solidFill>
              </a:rPr>
              <a:t>)</a:t>
            </a:r>
          </a:p>
          <a:p>
            <a:pPr marL="0" indent="0">
              <a:buNone/>
            </a:pPr>
            <a:endParaRPr lang="en-US" b="1" dirty="0">
              <a:solidFill>
                <a:srgbClr val="0070C0"/>
              </a:solidFill>
            </a:endParaRPr>
          </a:p>
        </p:txBody>
      </p:sp>
    </p:spTree>
    <p:extLst>
      <p:ext uri="{BB962C8B-B14F-4D97-AF65-F5344CB8AC3E}">
        <p14:creationId xmlns:p14="http://schemas.microsoft.com/office/powerpoint/2010/main" val="1320909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B409-013D-F83E-CF16-7CB7E1AA17C1}"/>
              </a:ext>
            </a:extLst>
          </p:cNvPr>
          <p:cNvSpPr>
            <a:spLocks noGrp="1"/>
          </p:cNvSpPr>
          <p:nvPr>
            <p:ph type="title"/>
          </p:nvPr>
        </p:nvSpPr>
        <p:spPr>
          <a:xfrm>
            <a:off x="1821138" y="405443"/>
            <a:ext cx="9608862" cy="667795"/>
          </a:xfrm>
        </p:spPr>
        <p:txBody>
          <a:bodyPr>
            <a:normAutofit fontScale="90000"/>
          </a:bodyPr>
          <a:lstStyle/>
          <a:p>
            <a:r>
              <a:rPr lang="en-US" dirty="0"/>
              <a:t>BRIEF HISTORY OF VILLAGE RECORD BOOK (VRB) </a:t>
            </a:r>
            <a:endParaRPr lang="en-PG" dirty="0"/>
          </a:p>
        </p:txBody>
      </p:sp>
      <p:sp>
        <p:nvSpPr>
          <p:cNvPr id="3" name="Content Placeholder 2">
            <a:extLst>
              <a:ext uri="{FF2B5EF4-FFF2-40B4-BE49-F238E27FC236}">
                <a16:creationId xmlns:a16="http://schemas.microsoft.com/office/drawing/2014/main" id="{1FCC4792-6208-4B46-5C61-73C936A6FE7D}"/>
              </a:ext>
            </a:extLst>
          </p:cNvPr>
          <p:cNvSpPr>
            <a:spLocks noGrp="1"/>
          </p:cNvSpPr>
          <p:nvPr>
            <p:ph idx="1"/>
          </p:nvPr>
        </p:nvSpPr>
        <p:spPr>
          <a:xfrm>
            <a:off x="1342239" y="1073238"/>
            <a:ext cx="10268124" cy="5784762"/>
          </a:xfrm>
        </p:spPr>
        <p:txBody>
          <a:bodyPr>
            <a:noAutofit/>
          </a:bodyPr>
          <a:lstStyle/>
          <a:p>
            <a:pPr algn="just"/>
            <a:r>
              <a:rPr lang="en-US" sz="2000" dirty="0"/>
              <a:t>A data recording system was first introduced by the Colonial Administration to record demographic and socio-economic data for the purpose of planning and administering the local areas and villages during the colonial era and up to early post-independence period. </a:t>
            </a:r>
          </a:p>
          <a:p>
            <a:pPr algn="just"/>
            <a:r>
              <a:rPr lang="en-US" sz="2000" dirty="0"/>
              <a:t>Baseline data was collected at the village and household level and recorded in a book  which was known as “Village Record Book” (VRB)</a:t>
            </a:r>
          </a:p>
          <a:p>
            <a:pPr algn="just"/>
            <a:r>
              <a:rPr lang="en-US" sz="2000" dirty="0"/>
              <a:t>In those days the Kiap would lined up people in the village, call their name from the roll and physically count the people. Also they tract movement of people (migration/immigration) from one place to another.</a:t>
            </a:r>
          </a:p>
          <a:p>
            <a:pPr algn="just"/>
            <a:r>
              <a:rPr lang="en-US" sz="2000" dirty="0"/>
              <a:t>Social and economic activities were recorded in the VRB and kept safe in the government administration office. </a:t>
            </a:r>
          </a:p>
          <a:p>
            <a:pPr algn="just"/>
            <a:r>
              <a:rPr lang="en-US" sz="2000" dirty="0"/>
              <a:t>A manual recording, very simple, easy and effective way to record and keep data and updated on a regular base.</a:t>
            </a:r>
          </a:p>
          <a:p>
            <a:pPr algn="just"/>
            <a:r>
              <a:rPr lang="en-US" sz="2000" dirty="0"/>
              <a:t>This simple VRB system helped the Kiaps to use the data to plan and implement village based projects and programs in the communities in those days.</a:t>
            </a:r>
          </a:p>
        </p:txBody>
      </p:sp>
    </p:spTree>
    <p:extLst>
      <p:ext uri="{BB962C8B-B14F-4D97-AF65-F5344CB8AC3E}">
        <p14:creationId xmlns:p14="http://schemas.microsoft.com/office/powerpoint/2010/main" val="1420152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D946-19B5-5CD8-4D54-216547A595D4}"/>
              </a:ext>
            </a:extLst>
          </p:cNvPr>
          <p:cNvSpPr>
            <a:spLocks noGrp="1"/>
          </p:cNvSpPr>
          <p:nvPr>
            <p:ph type="title"/>
          </p:nvPr>
        </p:nvSpPr>
        <p:spPr>
          <a:xfrm>
            <a:off x="1652630" y="220616"/>
            <a:ext cx="8317289" cy="455800"/>
          </a:xfrm>
        </p:spPr>
        <p:txBody>
          <a:bodyPr>
            <a:normAutofit fontScale="90000"/>
          </a:bodyPr>
          <a:lstStyle/>
          <a:p>
            <a:r>
              <a:rPr lang="en-US" dirty="0">
                <a:solidFill>
                  <a:schemeClr val="tx1"/>
                </a:solidFill>
              </a:rPr>
              <a:t>LEGAL MANDATE</a:t>
            </a:r>
            <a:endParaRPr lang="en-PG" dirty="0">
              <a:solidFill>
                <a:schemeClr val="tx1"/>
              </a:solidFill>
            </a:endParaRPr>
          </a:p>
        </p:txBody>
      </p:sp>
      <p:sp>
        <p:nvSpPr>
          <p:cNvPr id="3" name="Content Placeholder 2">
            <a:extLst>
              <a:ext uri="{FF2B5EF4-FFF2-40B4-BE49-F238E27FC236}">
                <a16:creationId xmlns:a16="http://schemas.microsoft.com/office/drawing/2014/main" id="{EA637DF7-181F-9B73-98FB-43168DC7FAF3}"/>
              </a:ext>
            </a:extLst>
          </p:cNvPr>
          <p:cNvSpPr>
            <a:spLocks noGrp="1"/>
          </p:cNvSpPr>
          <p:nvPr>
            <p:ph idx="1"/>
          </p:nvPr>
        </p:nvSpPr>
        <p:spPr>
          <a:xfrm>
            <a:off x="1744910" y="788565"/>
            <a:ext cx="9211112" cy="5914239"/>
          </a:xfrm>
          <a:solidFill>
            <a:schemeClr val="bg1"/>
          </a:solidFill>
        </p:spPr>
        <p:txBody>
          <a:bodyPr>
            <a:noAutofit/>
          </a:bodyPr>
          <a:lstStyle/>
          <a:p>
            <a:pPr marL="0" indent="0" algn="just" fontAlgn="auto" hangingPunct="1">
              <a:spcBef>
                <a:spcPts val="1200"/>
              </a:spcBef>
              <a:spcAft>
                <a:spcPts val="600"/>
              </a:spcAft>
              <a:buNone/>
            </a:pPr>
            <a:r>
              <a:rPr lang="en-US" sz="2400" dirty="0">
                <a:highlight>
                  <a:srgbClr val="FFFF00"/>
                </a:highlight>
              </a:rPr>
              <a:t>1. ORGANIC LAW ON PGLLG</a:t>
            </a:r>
            <a:endParaRPr lang="en-AU" sz="2400" cap="all" dirty="0">
              <a:solidFill>
                <a:srgbClr val="0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fontAlgn="auto" hangingPunct="1">
              <a:spcBef>
                <a:spcPts val="1200"/>
              </a:spcBef>
              <a:spcAft>
                <a:spcPts val="600"/>
              </a:spcAft>
              <a:buNone/>
            </a:pPr>
            <a:r>
              <a:rPr lang="en-AU" sz="2000" cap="all" dirty="0">
                <a:solidFill>
                  <a:srgbClr val="0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Section 106.	</a:t>
            </a:r>
            <a:r>
              <a:rPr lang="en-AU" sz="2000" cap="all" dirty="0">
                <a:effectLst/>
                <a:highlight>
                  <a:srgbClr val="FFFF00"/>
                </a:highlight>
                <a:latin typeface="Times New Roman" panose="02020603050405020304" pitchFamily="18" charset="0"/>
                <a:ea typeface="Times New Roman" panose="02020603050405020304" pitchFamily="18" charset="0"/>
              </a:rPr>
              <a:t>Provincial Planning and Data System.</a:t>
            </a:r>
            <a:endParaRPr lang="en-PG" sz="2000" dirty="0">
              <a:effectLst/>
              <a:highlight>
                <a:srgbClr val="FFFF00"/>
              </a:highlight>
              <a:latin typeface="Times New Roman" panose="02020603050405020304" pitchFamily="18" charset="0"/>
              <a:ea typeface="Times New Roman" panose="02020603050405020304" pitchFamily="18" charset="0"/>
            </a:endParaRPr>
          </a:p>
          <a:p>
            <a:pPr indent="0" algn="just" fontAlgn="auto" hangingPunct="1">
              <a:spcAft>
                <a:spcPts val="600"/>
              </a:spcAft>
              <a:buNone/>
              <a:tabLst>
                <a:tab pos="457200" algn="l"/>
                <a:tab pos="740410" algn="l"/>
              </a:tabLst>
            </a:pPr>
            <a:r>
              <a:rPr lang="en-AU"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AU" sz="2400" dirty="0">
                <a:effectLst/>
                <a:latin typeface="Times New Roman" panose="02020603050405020304" pitchFamily="18" charset="0"/>
                <a:ea typeface="Times New Roman" panose="02020603050405020304" pitchFamily="18" charset="0"/>
              </a:rPr>
              <a:t>There shall be established in each province an extended service of 		the </a:t>
            </a:r>
            <a:r>
              <a:rPr lang="en-AU" sz="2400" dirty="0">
                <a:effectLst/>
                <a:highlight>
                  <a:srgbClr val="FFFF00"/>
                </a:highlight>
                <a:latin typeface="Times New Roman" panose="02020603050405020304" pitchFamily="18" charset="0"/>
                <a:ea typeface="Times New Roman" panose="02020603050405020304" pitchFamily="18" charset="0"/>
              </a:rPr>
              <a:t>Department responsible for planning matters </a:t>
            </a:r>
            <a:r>
              <a:rPr lang="en-AU" sz="2400" dirty="0">
                <a:effectLst/>
                <a:latin typeface="Times New Roman" panose="02020603050405020304" pitchFamily="18" charset="0"/>
                <a:ea typeface="Times New Roman" panose="02020603050405020304" pitchFamily="18" charset="0"/>
              </a:rPr>
              <a:t> and of the 				</a:t>
            </a:r>
            <a:r>
              <a:rPr lang="en-AU" sz="2400" dirty="0">
                <a:effectLst/>
                <a:highlight>
                  <a:srgbClr val="FFFF00"/>
                </a:highlight>
                <a:latin typeface="Times New Roman" panose="02020603050405020304" pitchFamily="18" charset="0"/>
                <a:ea typeface="Times New Roman" panose="02020603050405020304" pitchFamily="18" charset="0"/>
              </a:rPr>
              <a:t>National Statistical Office</a:t>
            </a:r>
            <a:r>
              <a:rPr lang="en-AU" sz="2400" dirty="0">
                <a:effectLst/>
                <a:latin typeface="Times New Roman" panose="02020603050405020304" pitchFamily="18" charset="0"/>
                <a:ea typeface="Times New Roman" panose="02020603050405020304" pitchFamily="18" charset="0"/>
              </a:rPr>
              <a:t>.</a:t>
            </a:r>
            <a:endParaRPr lang="en-PG" sz="2400" dirty="0">
              <a:effectLst/>
              <a:latin typeface="Times New Roman" panose="02020603050405020304" pitchFamily="18" charset="0"/>
              <a:ea typeface="Times New Roman" panose="02020603050405020304" pitchFamily="18" charset="0"/>
            </a:endParaRPr>
          </a:p>
          <a:p>
            <a:pPr indent="0" algn="just" fontAlgn="auto" hangingPunct="1">
              <a:spcAft>
                <a:spcPts val="600"/>
              </a:spcAft>
              <a:buNone/>
              <a:tabLst>
                <a:tab pos="742950" algn="l"/>
              </a:tabLst>
            </a:pPr>
            <a:r>
              <a:rPr lang="en-AU"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AU" sz="2400" dirty="0">
                <a:effectLst/>
                <a:latin typeface="Times New Roman" panose="02020603050405020304" pitchFamily="18" charset="0"/>
                <a:ea typeface="Times New Roman" panose="02020603050405020304" pitchFamily="18" charset="0"/>
              </a:rPr>
              <a:t>The functions of these services are to establish and maintain an 		effective and efficient 	provincial and local-level planning and 	data system.</a:t>
            </a:r>
            <a:endParaRPr lang="en-PG" sz="2400" dirty="0">
              <a:effectLst/>
              <a:latin typeface="Times New Roman" panose="02020603050405020304" pitchFamily="18" charset="0"/>
              <a:ea typeface="Times New Roman" panose="02020603050405020304" pitchFamily="18" charset="0"/>
            </a:endParaRPr>
          </a:p>
          <a:p>
            <a:pPr indent="0" algn="just" fontAlgn="auto" hangingPunct="1">
              <a:spcAft>
                <a:spcPts val="600"/>
              </a:spcAft>
              <a:buNone/>
              <a:tabLst>
                <a:tab pos="742950" algn="l"/>
              </a:tabLst>
            </a:pPr>
            <a:r>
              <a:rPr lang="en-AU"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a:t>
            </a:r>
            <a:r>
              <a:rPr lang="en-AU" sz="2400" dirty="0">
                <a:effectLst/>
                <a:latin typeface="Times New Roman" panose="02020603050405020304" pitchFamily="18" charset="0"/>
                <a:ea typeface="Times New Roman" panose="02020603050405020304" pitchFamily="18" charset="0"/>
              </a:rPr>
              <a:t>There shall be a census or the count of all natural persons in each 		province in the year proceeding a general election, </a:t>
            </a:r>
            <a:endParaRPr lang="en-US" sz="2400" dirty="0">
              <a:effectLst/>
              <a:latin typeface="Times New Roman" panose="02020603050405020304" pitchFamily="18" charset="0"/>
              <a:ea typeface="Times New Roman" panose="02020603050405020304" pitchFamily="18" charset="0"/>
            </a:endParaRPr>
          </a:p>
          <a:p>
            <a:pPr indent="0" algn="just" fontAlgn="auto" hangingPunct="1">
              <a:spcAft>
                <a:spcPts val="600"/>
              </a:spcAft>
              <a:buNone/>
              <a:tabLst>
                <a:tab pos="742950" algn="l"/>
              </a:tabLst>
            </a:pPr>
            <a:r>
              <a:rPr lang="en-AU"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a:t>
            </a:r>
            <a:r>
              <a:rPr lang="en-AU" sz="2400" dirty="0">
                <a:effectLst/>
                <a:latin typeface="Times New Roman" panose="02020603050405020304" pitchFamily="18" charset="0"/>
                <a:ea typeface="Times New Roman" panose="02020603050405020304" pitchFamily="18" charset="0"/>
              </a:rPr>
              <a:t>An Act of the Parliament shall prescribe the types of records or 		data to be kept and 	details of </a:t>
            </a:r>
            <a:r>
              <a:rPr lang="en-AU" sz="2400" dirty="0">
                <a:latin typeface="Times New Roman" panose="02020603050405020304" pitchFamily="18" charset="0"/>
                <a:ea typeface="Times New Roman" panose="02020603050405020304" pitchFamily="18" charset="0"/>
              </a:rPr>
              <a:t> </a:t>
            </a:r>
            <a:r>
              <a:rPr lang="en-AU" sz="2400" dirty="0">
                <a:effectLst/>
                <a:latin typeface="Times New Roman" panose="02020603050405020304" pitchFamily="18" charset="0"/>
                <a:ea typeface="Times New Roman" panose="02020603050405020304" pitchFamily="18" charset="0"/>
              </a:rPr>
              <a:t>the planning and data control system 		for the Provincial governments and 	Local-level Governments.</a:t>
            </a:r>
            <a:endParaRPr lang="en-PG" sz="2400" dirty="0">
              <a:effectLst/>
              <a:latin typeface="Times New Roman" panose="02020603050405020304" pitchFamily="18" charset="0"/>
              <a:ea typeface="Times New Roman" panose="02020603050405020304" pitchFamily="18" charset="0"/>
            </a:endParaRPr>
          </a:p>
          <a:p>
            <a:endParaRPr lang="en-PG" sz="1600" dirty="0"/>
          </a:p>
        </p:txBody>
      </p:sp>
    </p:spTree>
    <p:extLst>
      <p:ext uri="{BB962C8B-B14F-4D97-AF65-F5344CB8AC3E}">
        <p14:creationId xmlns:p14="http://schemas.microsoft.com/office/powerpoint/2010/main" val="13580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9D51-F137-472B-8538-CB177D882732}"/>
              </a:ext>
            </a:extLst>
          </p:cNvPr>
          <p:cNvSpPr>
            <a:spLocks noGrp="1"/>
          </p:cNvSpPr>
          <p:nvPr>
            <p:ph type="title"/>
          </p:nvPr>
        </p:nvSpPr>
        <p:spPr>
          <a:xfrm>
            <a:off x="1715589" y="289420"/>
            <a:ext cx="7558412" cy="511769"/>
          </a:xfrm>
          <a:noFill/>
          <a:ln>
            <a:noFill/>
          </a:ln>
        </p:spPr>
        <p:txBody>
          <a:bodyPr>
            <a:normAutofit fontScale="90000"/>
          </a:bodyPr>
          <a:lstStyle/>
          <a:p>
            <a:r>
              <a:rPr lang="en-AU"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LEGAL MANDATE </a:t>
            </a:r>
            <a:br>
              <a:rPr lang="en-AU"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endParaRPr lang="en-PG" dirty="0">
              <a:solidFill>
                <a:schemeClr val="tx1"/>
              </a:solidFill>
            </a:endParaRPr>
          </a:p>
        </p:txBody>
      </p:sp>
      <p:sp>
        <p:nvSpPr>
          <p:cNvPr id="3" name="Content Placeholder 2">
            <a:extLst>
              <a:ext uri="{FF2B5EF4-FFF2-40B4-BE49-F238E27FC236}">
                <a16:creationId xmlns:a16="http://schemas.microsoft.com/office/drawing/2014/main" id="{3D82F272-D73B-D89B-63B3-7FE6AC18B85C}"/>
              </a:ext>
            </a:extLst>
          </p:cNvPr>
          <p:cNvSpPr>
            <a:spLocks noGrp="1"/>
          </p:cNvSpPr>
          <p:nvPr>
            <p:ph idx="1"/>
          </p:nvPr>
        </p:nvSpPr>
        <p:spPr>
          <a:xfrm>
            <a:off x="1786854" y="880844"/>
            <a:ext cx="9345337" cy="5761256"/>
          </a:xfrm>
          <a:solidFill>
            <a:schemeClr val="bg1"/>
          </a:solidFill>
        </p:spPr>
        <p:txBody>
          <a:bodyPr>
            <a:noAutofit/>
          </a:bodyPr>
          <a:lstStyle/>
          <a:p>
            <a:pPr marL="0" indent="0">
              <a:lnSpc>
                <a:spcPct val="107000"/>
              </a:lnSpc>
              <a:spcAft>
                <a:spcPts val="800"/>
              </a:spcAft>
              <a:buNone/>
            </a:pPr>
            <a:r>
              <a:rPr lang="en-AU"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2. LOCAL-LEVEL GOVERNMENT ADMINISTRATION ACT 1997 </a:t>
            </a:r>
          </a:p>
          <a:p>
            <a:pPr marL="0" indent="0">
              <a:lnSpc>
                <a:spcPct val="107000"/>
              </a:lnSpc>
              <a:spcAft>
                <a:spcPts val="800"/>
              </a:spcAft>
              <a:buNone/>
            </a:pPr>
            <a:r>
              <a:rPr lang="en-AU" sz="24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SECTION </a:t>
            </a:r>
            <a:r>
              <a:rPr lang="en-AU"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57.	Village Books. </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AU" sz="2400" dirty="0">
                <a:effectLst/>
                <a:latin typeface="Times New Roman" panose="02020603050405020304" pitchFamily="18" charset="0"/>
                <a:ea typeface="Calibri" panose="020F0502020204030204" pitchFamily="34" charset="0"/>
                <a:cs typeface="Times New Roman" panose="02020603050405020304" pitchFamily="18" charset="0"/>
              </a:rPr>
              <a:t>(1)	A Local-level Government shall establish and maintain for each ward 	within the Local-level Government area a register to be known as 	the 	Village Book.</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AU" sz="2400" dirty="0">
                <a:effectLst/>
                <a:latin typeface="Times New Roman" panose="02020603050405020304" pitchFamily="18" charset="0"/>
                <a:ea typeface="Calibri" panose="020F0502020204030204" pitchFamily="34" charset="0"/>
                <a:cs typeface="Times New Roman" panose="02020603050405020304" pitchFamily="18" charset="0"/>
              </a:rPr>
              <a:t>(2)	A Village Book shall contain information as to—</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AU" sz="2400" dirty="0">
                <a:effectLst/>
                <a:latin typeface="Times New Roman" panose="02020603050405020304" pitchFamily="18" charset="0"/>
                <a:ea typeface="Calibri" panose="020F0502020204030204" pitchFamily="34" charset="0"/>
                <a:cs typeface="Times New Roman" panose="02020603050405020304" pitchFamily="18" charset="0"/>
              </a:rPr>
              <a:t>	(a) the names, clans, ethnic groups and, where applicable, addresses of 			all persons within the ward; and</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AU" sz="2400" dirty="0">
                <a:effectLst/>
                <a:latin typeface="Times New Roman" panose="02020603050405020304" pitchFamily="18" charset="0"/>
                <a:ea typeface="Calibri" panose="020F0502020204030204" pitchFamily="34" charset="0"/>
                <a:cs typeface="Times New Roman" panose="02020603050405020304" pitchFamily="18" charset="0"/>
              </a:rPr>
              <a:t>	(b) the particulars of village officials; and</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AU" sz="2400" dirty="0">
                <a:effectLst/>
                <a:latin typeface="Times New Roman" panose="02020603050405020304" pitchFamily="18" charset="0"/>
                <a:ea typeface="Calibri" panose="020F0502020204030204" pitchFamily="34" charset="0"/>
                <a:cs typeface="Times New Roman" panose="02020603050405020304" pitchFamily="18" charset="0"/>
              </a:rPr>
              <a:t>	(c) such information on assets, facilities and other matters relating to 			the ward as the Minister directs.</a:t>
            </a:r>
            <a:endParaRPr lang="en-PG"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P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30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1844082" y="464510"/>
            <a:ext cx="4943579"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INTRODUCTION  </a:t>
            </a:r>
          </a:p>
        </p:txBody>
      </p:sp>
      <p:sp>
        <p:nvSpPr>
          <p:cNvPr id="10" name="Rectangle 9">
            <a:extLst>
              <a:ext uri="{FF2B5EF4-FFF2-40B4-BE49-F238E27FC236}">
                <a16:creationId xmlns:a16="http://schemas.microsoft.com/office/drawing/2014/main" id="{E8647A32-6C2C-4DA7-9872-9E2DFF1EED17}"/>
              </a:ext>
            </a:extLst>
          </p:cNvPr>
          <p:cNvSpPr/>
          <p:nvPr/>
        </p:nvSpPr>
        <p:spPr>
          <a:xfrm>
            <a:off x="1844082" y="1026788"/>
            <a:ext cx="9185946" cy="5447645"/>
          </a:xfrm>
          <a:prstGeom prst="rect">
            <a:avLst/>
          </a:prstGeom>
          <a:noFill/>
        </p:spPr>
        <p:txBody>
          <a:bodyPr wrap="square" lIns="91440" tIns="45720" rIns="91440" bIns="45720">
            <a:spAutoFit/>
          </a:bodyPr>
          <a:lstStyle/>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PNG is a country made up of rugged terrains, vast oceans and culturally diverse people.</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Challenging for the Government to plan for effective delivery of basic goods &amp; services to the people.</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Nearly 80% of the population lives in rural areas.</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Collecting and compiling an accurate database for each and every individual citizen including their economic, social, cultural, religious and political conditions is predominantly challenging for every public policy maker and planner.</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PNG Ward Record Book was published by Department of Provincial &amp; Local Government Affairs (DPLGA)  with the aim to bridge this information gap that prevents the development of comprehensive plans both for the national and local levels. </a:t>
            </a:r>
            <a:r>
              <a:rPr lang="en-US" sz="1200" dirty="0">
                <a:ln w="10160">
                  <a:solidFill>
                    <a:schemeClr val="accent5"/>
                  </a:solidFill>
                  <a:prstDash val="solid"/>
                </a:ln>
                <a:latin typeface="Arial Rounded MT Bold" panose="020F0704030504030204" pitchFamily="34" charset="0"/>
              </a:rPr>
              <a:t>(Local Level Governments Administration Act 1997, Sections 57(1) &amp; 57(5)</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This will help in sound planning and policy making, resulting in the effective delivery of basic goods and services to the people, hence improving their living conditions.</a:t>
            </a:r>
          </a:p>
          <a:p>
            <a:pPr algn="just"/>
            <a:endParaRPr lang="en-US" sz="1600" dirty="0">
              <a:ln w="10160">
                <a:solidFill>
                  <a:schemeClr val="accent5"/>
                </a:solidFill>
                <a:prstDash val="solid"/>
              </a:ln>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latin typeface="Arial Rounded MT Bold" panose="020F0704030504030204" pitchFamily="34" charset="0"/>
              </a:rPr>
              <a:t>PNG Ward Record Book will be used to capture data at the Village and Ward levels that can be used to develop Local Level plans which can be consolidated into the District, Provincial &amp; National plans.   </a:t>
            </a:r>
          </a:p>
        </p:txBody>
      </p:sp>
    </p:spTree>
    <p:extLst>
      <p:ext uri="{BB962C8B-B14F-4D97-AF65-F5344CB8AC3E}">
        <p14:creationId xmlns:p14="http://schemas.microsoft.com/office/powerpoint/2010/main" val="294689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1761688" y="673100"/>
            <a:ext cx="9558842"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Importance of the PNG Village/ Ward Record Book – Data is Key </a:t>
            </a:r>
          </a:p>
        </p:txBody>
      </p:sp>
      <p:sp>
        <p:nvSpPr>
          <p:cNvPr id="10" name="Rectangle 9">
            <a:extLst>
              <a:ext uri="{FF2B5EF4-FFF2-40B4-BE49-F238E27FC236}">
                <a16:creationId xmlns:a16="http://schemas.microsoft.com/office/drawing/2014/main" id="{E8647A32-6C2C-4DA7-9872-9E2DFF1EED17}"/>
              </a:ext>
            </a:extLst>
          </p:cNvPr>
          <p:cNvSpPr/>
          <p:nvPr/>
        </p:nvSpPr>
        <p:spPr>
          <a:xfrm>
            <a:off x="1761688" y="1348800"/>
            <a:ext cx="9757212" cy="5509200"/>
          </a:xfrm>
          <a:prstGeom prst="rect">
            <a:avLst/>
          </a:prstGeom>
          <a:noFill/>
        </p:spPr>
        <p:txBody>
          <a:bodyPr wrap="square" lIns="91440" tIns="45720" rIns="91440" bIns="45720">
            <a:spAutoFit/>
          </a:bodyPr>
          <a:lstStyle/>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The World we live in today, Data is Key! Many world renowned economists believe that Data to this century is what Oil was for the last century – a driver for growth, change and success. </a:t>
            </a:r>
          </a:p>
          <a:p>
            <a:pPr marL="285750" indent="-285750" algn="just">
              <a:buFont typeface="Arial" panose="020B0604020202020204" pitchFamily="34" charset="0"/>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PNG Village Record Book will capture a wide range of critical data &amp; in particular Local Level Government Ward. Based on that reliable data collected,  Local Level Governments (LLGs) with their respective District Development Authorities (DDAs) and Provincial Governments will have a much better understanding of the actual development needs at their Wards. </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This will lead to efficient and effective policy and planning for development, and distribution of basic goods and services right to the Wards and villages</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The PNG village/Ward Record Book data can be used for Ward profiling, especially the projections and implementations of Government policies and programs.  </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The data from the village/Ward Record Book will help the Government with the overall planning processes around the country, as the data can be used to formulate sound policies and plans for effective service delivery to the community. </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Arial" panose="020B0604020202020204" pitchFamily="34" charset="0"/>
              <a:buChar char="•"/>
            </a:pPr>
            <a:r>
              <a:rPr lang="en-US" sz="1600" dirty="0">
                <a:ln w="10160">
                  <a:solidFill>
                    <a:schemeClr val="accent5"/>
                  </a:solidFill>
                  <a:prstDash val="solid"/>
                </a:ln>
                <a:solidFill>
                  <a:srgbClr val="002060"/>
                </a:solidFill>
                <a:latin typeface="Arial Rounded MT Bold" panose="020F0704030504030204" pitchFamily="34" charset="0"/>
              </a:rPr>
              <a:t>Based on the data from the village/Ward Record Book, LLG plans and policies can be derived and then amalgamated into District plans, Provincial plans and onto the National plans, utilizing the Bottom-Up planning process.</a:t>
            </a:r>
          </a:p>
          <a:p>
            <a:pPr marL="285750" indent="-285750" algn="just">
              <a:buFont typeface="Arial" panose="020B0604020202020204" pitchFamily="34" charset="0"/>
              <a:buChar char="•"/>
            </a:pPr>
            <a:endParaRPr lang="en-US" sz="1600" dirty="0">
              <a:ln w="10160">
                <a:solidFill>
                  <a:schemeClr val="accent5"/>
                </a:solidFill>
                <a:prstDash val="solid"/>
              </a:ln>
              <a:solidFill>
                <a:srgbClr val="002060"/>
              </a:solidFill>
              <a:latin typeface="Arial Rounded MT Bold" panose="020F0704030504030204" pitchFamily="34" charset="0"/>
            </a:endParaRPr>
          </a:p>
        </p:txBody>
      </p:sp>
    </p:spTree>
    <p:extLst>
      <p:ext uri="{BB962C8B-B14F-4D97-AF65-F5344CB8AC3E}">
        <p14:creationId xmlns:p14="http://schemas.microsoft.com/office/powerpoint/2010/main" val="2443273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2286918" y="504906"/>
            <a:ext cx="6902801"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Features of PNG Village/Ward Record Book</a:t>
            </a:r>
          </a:p>
        </p:txBody>
      </p:sp>
      <p:sp>
        <p:nvSpPr>
          <p:cNvPr id="10" name="Rectangle 9">
            <a:extLst>
              <a:ext uri="{FF2B5EF4-FFF2-40B4-BE49-F238E27FC236}">
                <a16:creationId xmlns:a16="http://schemas.microsoft.com/office/drawing/2014/main" id="{E8647A32-6C2C-4DA7-9872-9E2DFF1EED17}"/>
              </a:ext>
            </a:extLst>
          </p:cNvPr>
          <p:cNvSpPr/>
          <p:nvPr/>
        </p:nvSpPr>
        <p:spPr>
          <a:xfrm>
            <a:off x="2424418" y="1102578"/>
            <a:ext cx="7613130" cy="5755422"/>
          </a:xfrm>
          <a:prstGeom prst="rect">
            <a:avLst/>
          </a:prstGeom>
          <a:noFill/>
        </p:spPr>
        <p:txBody>
          <a:bodyPr wrap="square" lIns="91440" tIns="45720" rIns="91440" bIns="45720">
            <a:spAutoFit/>
          </a:bodyPr>
          <a:lstStyle/>
          <a:p>
            <a:pPr algn="just"/>
            <a:r>
              <a:rPr lang="en-US" sz="1600" u="sng" dirty="0">
                <a:ln w="10160">
                  <a:solidFill>
                    <a:schemeClr val="accent5"/>
                  </a:solidFill>
                  <a:prstDash val="solid"/>
                </a:ln>
                <a:solidFill>
                  <a:srgbClr val="002060"/>
                </a:solidFill>
                <a:latin typeface="Arial Rounded MT Bold" panose="020F0704030504030204" pitchFamily="34" charset="0"/>
              </a:rPr>
              <a:t>Main Section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Ward Description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Ward Officials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Population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Disable Persons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Births &amp; Marriages &amp; Deaths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Movement of Persons in Wards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Community Resourceful People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Law &amp; Order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Community Projects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A - EDUCATION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Schools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Infrastructure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Other Educational Institutions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B - HEALTH</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Health Facilities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Drinking Water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Toilet Facilities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Cemeteries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endParaRPr lang="en-US" sz="1600" dirty="0">
              <a:ln w="10160">
                <a:solidFill>
                  <a:schemeClr val="accent5"/>
                </a:solidFill>
                <a:prstDash val="solid"/>
              </a:ln>
              <a:solidFill>
                <a:srgbClr val="002060"/>
              </a:solidFill>
              <a:latin typeface="Arial Rounded MT Bold" panose="020F0704030504030204" pitchFamily="34" charset="0"/>
            </a:endParaRPr>
          </a:p>
        </p:txBody>
      </p:sp>
    </p:spTree>
    <p:extLst>
      <p:ext uri="{BB962C8B-B14F-4D97-AF65-F5344CB8AC3E}">
        <p14:creationId xmlns:p14="http://schemas.microsoft.com/office/powerpoint/2010/main" val="183400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2833114" y="504412"/>
            <a:ext cx="6813806"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Features of PNG Village/ Ward Record Book</a:t>
            </a:r>
          </a:p>
        </p:txBody>
      </p:sp>
      <p:sp>
        <p:nvSpPr>
          <p:cNvPr id="10" name="Rectangle 9">
            <a:extLst>
              <a:ext uri="{FF2B5EF4-FFF2-40B4-BE49-F238E27FC236}">
                <a16:creationId xmlns:a16="http://schemas.microsoft.com/office/drawing/2014/main" id="{E8647A32-6C2C-4DA7-9872-9E2DFF1EED17}"/>
              </a:ext>
            </a:extLst>
          </p:cNvPr>
          <p:cNvSpPr/>
          <p:nvPr/>
        </p:nvSpPr>
        <p:spPr>
          <a:xfrm>
            <a:off x="2833114" y="1102578"/>
            <a:ext cx="7179566" cy="5755422"/>
          </a:xfrm>
          <a:prstGeom prst="rect">
            <a:avLst/>
          </a:prstGeom>
          <a:noFill/>
        </p:spPr>
        <p:txBody>
          <a:bodyPr wrap="square" lIns="91440" tIns="45720" rIns="91440" bIns="45720">
            <a:spAutoFit/>
          </a:bodyPr>
          <a:lstStyle/>
          <a:p>
            <a:pPr algn="just"/>
            <a:r>
              <a:rPr lang="en-US" sz="1600" u="sng" dirty="0">
                <a:ln w="10160">
                  <a:solidFill>
                    <a:schemeClr val="accent5"/>
                  </a:solidFill>
                  <a:prstDash val="solid"/>
                </a:ln>
                <a:solidFill>
                  <a:srgbClr val="002060"/>
                </a:solidFill>
                <a:latin typeface="Arial Rounded MT Bold" panose="020F0704030504030204" pitchFamily="34" charset="0"/>
              </a:rPr>
              <a:t>Section C - TRANSPORT</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Land Transport – Motor Vehicles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Land Transport - Roads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Water Transport – Outboard Motors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Water Transport – Inboard Motors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Water Transport – Jetty/Wharf</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Water Transport – Shipping</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Air Transport – Airports </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D - COMMUNICATION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Telecommunication Facilities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Government Station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Town/City</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E - OTHER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Other Services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Ward Assets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F – ECONOMIC SECTOR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Markets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Business Activities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endParaRPr lang="en-US" sz="1600" dirty="0">
              <a:ln w="10160">
                <a:solidFill>
                  <a:schemeClr val="accent5"/>
                </a:solidFill>
                <a:prstDash val="solid"/>
              </a:ln>
              <a:solidFill>
                <a:srgbClr val="002060"/>
              </a:solidFill>
              <a:latin typeface="Arial Rounded MT Bold" panose="020F0704030504030204" pitchFamily="34" charset="0"/>
            </a:endParaRPr>
          </a:p>
        </p:txBody>
      </p:sp>
    </p:spTree>
    <p:extLst>
      <p:ext uri="{BB962C8B-B14F-4D97-AF65-F5344CB8AC3E}">
        <p14:creationId xmlns:p14="http://schemas.microsoft.com/office/powerpoint/2010/main" val="1931401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2065208" y="343785"/>
            <a:ext cx="7490272"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Features of PNG Village/Ward Record Book</a:t>
            </a:r>
          </a:p>
        </p:txBody>
      </p:sp>
      <p:sp>
        <p:nvSpPr>
          <p:cNvPr id="10" name="Rectangle 9">
            <a:extLst>
              <a:ext uri="{FF2B5EF4-FFF2-40B4-BE49-F238E27FC236}">
                <a16:creationId xmlns:a16="http://schemas.microsoft.com/office/drawing/2014/main" id="{E8647A32-6C2C-4DA7-9872-9E2DFF1EED17}"/>
              </a:ext>
            </a:extLst>
          </p:cNvPr>
          <p:cNvSpPr/>
          <p:nvPr/>
        </p:nvSpPr>
        <p:spPr>
          <a:xfrm>
            <a:off x="2065208" y="957850"/>
            <a:ext cx="8743693" cy="5755422"/>
          </a:xfrm>
          <a:prstGeom prst="rect">
            <a:avLst/>
          </a:prstGeom>
          <a:noFill/>
        </p:spPr>
        <p:txBody>
          <a:bodyPr wrap="square" lIns="91440" tIns="45720" rIns="91440" bIns="45720">
            <a:spAutoFit/>
          </a:bodyPr>
          <a:lstStyle/>
          <a:p>
            <a:pPr algn="just"/>
            <a:r>
              <a:rPr lang="en-US" sz="1600" u="sng" dirty="0">
                <a:ln w="10160">
                  <a:solidFill>
                    <a:schemeClr val="accent5"/>
                  </a:solidFill>
                  <a:prstDash val="solid"/>
                </a:ln>
                <a:solidFill>
                  <a:srgbClr val="002060"/>
                </a:solidFill>
                <a:latin typeface="Arial Rounded MT Bold" panose="020F0704030504030204" pitchFamily="34" charset="0"/>
              </a:rPr>
              <a:t>Section G - AGRICULTURE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Crops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Livestocks</a:t>
            </a:r>
          </a:p>
          <a:p>
            <a:pPr marL="285750" indent="-285750" algn="just">
              <a:buFont typeface="Wingdings" panose="05000000000000000000" pitchFamily="2" charset="2"/>
              <a:buChar char="§"/>
            </a:pPr>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H – AVAILABLE SERVICES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Government Services Available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Other Services Available</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I – SPORTS AND RECREATION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Sports</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J - TOURISM</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Tourism</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Section K – CROSS CUTTING ISSUES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Cross Cutting Issue: Gender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Cross Cutting Issue: HIV/AIDS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Cross Cutting Issue: Drug Abuse</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r>
              <a:rPr lang="en-US" sz="1600" u="sng" dirty="0">
                <a:ln w="10160">
                  <a:solidFill>
                    <a:schemeClr val="accent5"/>
                  </a:solidFill>
                  <a:prstDash val="solid"/>
                </a:ln>
                <a:solidFill>
                  <a:srgbClr val="002060"/>
                </a:solidFill>
                <a:latin typeface="Arial Rounded MT Bold" panose="020F0704030504030204" pitchFamily="34" charset="0"/>
              </a:rPr>
              <a:t>Others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Natural Disasters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Climate Change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Visitors &amp; Their Comments on the Village/Ward</a:t>
            </a:r>
          </a:p>
        </p:txBody>
      </p:sp>
    </p:spTree>
    <p:extLst>
      <p:ext uri="{BB962C8B-B14F-4D97-AF65-F5344CB8AC3E}">
        <p14:creationId xmlns:p14="http://schemas.microsoft.com/office/powerpoint/2010/main" val="850634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2002605" y="394173"/>
            <a:ext cx="4943579" cy="461665"/>
          </a:xfrm>
          <a:prstGeom prst="rect">
            <a:avLst/>
          </a:prstGeom>
          <a:noFill/>
        </p:spPr>
        <p:txBody>
          <a:bodyPr wrap="square" lIns="91440" tIns="45720" rIns="91440" bIns="45720">
            <a:spAutoFit/>
          </a:bodyPr>
          <a:lstStyle/>
          <a:p>
            <a:pPr algn="just"/>
            <a:r>
              <a:rPr lang="en-US" sz="2400" b="1" dirty="0">
                <a:ln w="10160">
                  <a:solidFill>
                    <a:schemeClr val="accent5"/>
                  </a:solidFill>
                  <a:prstDash val="solid"/>
                </a:ln>
                <a:solidFill>
                  <a:srgbClr val="002060"/>
                </a:solidFill>
                <a:latin typeface="Arial Rounded MT Bold" panose="020F0704030504030204" pitchFamily="34" charset="0"/>
              </a:rPr>
              <a:t>Summary</a:t>
            </a:r>
          </a:p>
        </p:txBody>
      </p:sp>
      <p:sp>
        <p:nvSpPr>
          <p:cNvPr id="10" name="Rectangle 9">
            <a:extLst>
              <a:ext uri="{FF2B5EF4-FFF2-40B4-BE49-F238E27FC236}">
                <a16:creationId xmlns:a16="http://schemas.microsoft.com/office/drawing/2014/main" id="{E8647A32-6C2C-4DA7-9872-9E2DFF1EED17}"/>
              </a:ext>
            </a:extLst>
          </p:cNvPr>
          <p:cNvSpPr/>
          <p:nvPr/>
        </p:nvSpPr>
        <p:spPr>
          <a:xfrm>
            <a:off x="2002605" y="1239433"/>
            <a:ext cx="7904793" cy="5016758"/>
          </a:xfrm>
          <a:prstGeom prst="rect">
            <a:avLst/>
          </a:prstGeom>
          <a:noFill/>
        </p:spPr>
        <p:txBody>
          <a:bodyPr wrap="square" lIns="91440" tIns="45720" rIns="91440" bIns="45720">
            <a:spAutoFit/>
          </a:bodyPr>
          <a:lstStyle/>
          <a:p>
            <a:pPr algn="just"/>
            <a:r>
              <a:rPr lang="en-US" sz="1600" dirty="0">
                <a:ln w="10160">
                  <a:solidFill>
                    <a:schemeClr val="accent5"/>
                  </a:solidFill>
                  <a:prstDash val="solid"/>
                </a:ln>
                <a:solidFill>
                  <a:srgbClr val="002060"/>
                </a:solidFill>
                <a:latin typeface="Arial Rounded MT Bold" panose="020F0704030504030204" pitchFamily="34" charset="0"/>
              </a:rPr>
              <a:t>PNG Village/Ward Record Book could become the Data Source for:</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Population </a:t>
            </a:r>
            <a:r>
              <a:rPr lang="en-US" sz="1400" dirty="0">
                <a:ln w="10160">
                  <a:solidFill>
                    <a:schemeClr val="accent5"/>
                  </a:solidFill>
                  <a:prstDash val="solid"/>
                </a:ln>
                <a:solidFill>
                  <a:srgbClr val="002060"/>
                </a:solidFill>
                <a:latin typeface="Arial Rounded MT Bold" panose="020F0704030504030204" pitchFamily="34" charset="0"/>
              </a:rPr>
              <a:t>(Assist NSO with Census Statistics &amp; EC with Electoral Rolls Updating)</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Education</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Health</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Finance </a:t>
            </a:r>
            <a:r>
              <a:rPr lang="en-US" sz="1400" dirty="0">
                <a:ln w="10160">
                  <a:solidFill>
                    <a:schemeClr val="accent5"/>
                  </a:solidFill>
                  <a:prstDash val="solid"/>
                </a:ln>
                <a:solidFill>
                  <a:srgbClr val="002060"/>
                </a:solidFill>
                <a:latin typeface="Arial Rounded MT Bold" panose="020F0704030504030204" pitchFamily="34" charset="0"/>
              </a:rPr>
              <a:t>(Household Income)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Transport</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Economy</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Works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Infrastructures </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Law &amp; Order</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Agriculture</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Telecommunications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Tourism</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Sports</a:t>
            </a:r>
          </a:p>
          <a:p>
            <a:pPr marL="285750" indent="-285750" algn="just">
              <a:buFont typeface="Wingdings" panose="05000000000000000000" pitchFamily="2" charset="2"/>
              <a:buChar char="§"/>
            </a:pPr>
            <a:r>
              <a:rPr lang="en-US" sz="1600" dirty="0">
                <a:ln w="10160">
                  <a:solidFill>
                    <a:schemeClr val="accent5"/>
                  </a:solidFill>
                  <a:prstDash val="solid"/>
                </a:ln>
                <a:solidFill>
                  <a:srgbClr val="002060"/>
                </a:solidFill>
                <a:latin typeface="Arial Rounded MT Bold" panose="020F0704030504030204" pitchFamily="34" charset="0"/>
              </a:rPr>
              <a:t>NID Notification Forms</a:t>
            </a: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endParaRPr lang="en-US" sz="1600" dirty="0">
              <a:ln w="10160">
                <a:solidFill>
                  <a:schemeClr val="accent5"/>
                </a:solidFill>
                <a:prstDash val="solid"/>
              </a:ln>
              <a:solidFill>
                <a:srgbClr val="002060"/>
              </a:solidFill>
              <a:latin typeface="Arial Rounded MT Bold" panose="020F0704030504030204" pitchFamily="34" charset="0"/>
            </a:endParaRPr>
          </a:p>
          <a:p>
            <a:pPr algn="just"/>
            <a:endParaRPr lang="en-US" sz="1600" dirty="0">
              <a:ln w="10160">
                <a:solidFill>
                  <a:schemeClr val="accent5"/>
                </a:solidFill>
                <a:prstDash val="solid"/>
              </a:ln>
              <a:solidFill>
                <a:srgbClr val="002060"/>
              </a:solidFill>
              <a:latin typeface="Arial Rounded MT Bold" panose="020F0704030504030204" pitchFamily="34" charset="0"/>
            </a:endParaRPr>
          </a:p>
        </p:txBody>
      </p:sp>
    </p:spTree>
    <p:extLst>
      <p:ext uri="{BB962C8B-B14F-4D97-AF65-F5344CB8AC3E}">
        <p14:creationId xmlns:p14="http://schemas.microsoft.com/office/powerpoint/2010/main" val="1788137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0CF7E2-C957-4E3A-ADB9-57BE055C8DF5}"/>
              </a:ext>
            </a:extLst>
          </p:cNvPr>
          <p:cNvSpPr/>
          <p:nvPr/>
        </p:nvSpPr>
        <p:spPr>
          <a:xfrm>
            <a:off x="1981200" y="570342"/>
            <a:ext cx="9220200" cy="584775"/>
          </a:xfrm>
          <a:prstGeom prst="rect">
            <a:avLst/>
          </a:prstGeom>
          <a:noFill/>
        </p:spPr>
        <p:txBody>
          <a:bodyPr wrap="square" lIns="91440" tIns="45720" rIns="91440" bIns="45720">
            <a:spAutoFit/>
          </a:bodyPr>
          <a:lstStyle/>
          <a:p>
            <a:pPr algn="just"/>
            <a:r>
              <a:rPr lang="en-US" sz="3200" b="1" dirty="0">
                <a:ln w="10160">
                  <a:solidFill>
                    <a:schemeClr val="accent5"/>
                  </a:solidFill>
                  <a:prstDash val="solid"/>
                </a:ln>
                <a:solidFill>
                  <a:srgbClr val="002060"/>
                </a:solidFill>
                <a:latin typeface="Arial Rounded MT Bold" panose="020F0704030504030204" pitchFamily="34" charset="0"/>
              </a:rPr>
              <a:t>Village/Ward Record Book - System Overview</a:t>
            </a:r>
          </a:p>
        </p:txBody>
      </p:sp>
      <p:pic>
        <p:nvPicPr>
          <p:cNvPr id="2" name="Picture 1">
            <a:extLst>
              <a:ext uri="{FF2B5EF4-FFF2-40B4-BE49-F238E27FC236}">
                <a16:creationId xmlns:a16="http://schemas.microsoft.com/office/drawing/2014/main" id="{A9D39757-87F6-417C-BDC2-33BB9BFE99D9}"/>
              </a:ext>
            </a:extLst>
          </p:cNvPr>
          <p:cNvPicPr>
            <a:picLocks noChangeAspect="1"/>
          </p:cNvPicPr>
          <p:nvPr/>
        </p:nvPicPr>
        <p:blipFill>
          <a:blip r:embed="rId2"/>
          <a:stretch>
            <a:fillRect/>
          </a:stretch>
        </p:blipFill>
        <p:spPr>
          <a:xfrm>
            <a:off x="1981200" y="1266738"/>
            <a:ext cx="9113520" cy="5020920"/>
          </a:xfrm>
          <a:prstGeom prst="rect">
            <a:avLst/>
          </a:prstGeom>
        </p:spPr>
      </p:pic>
    </p:spTree>
    <p:extLst>
      <p:ext uri="{BB962C8B-B14F-4D97-AF65-F5344CB8AC3E}">
        <p14:creationId xmlns:p14="http://schemas.microsoft.com/office/powerpoint/2010/main" val="4078966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735" y="502620"/>
            <a:ext cx="7840994" cy="1773564"/>
          </a:xfrm>
          <a:solidFill>
            <a:srgbClr val="FFFF00"/>
          </a:solidFill>
        </p:spPr>
        <p:txBody>
          <a:bodyPr>
            <a:noAutofit/>
          </a:bodyPr>
          <a:lstStyle/>
          <a:p>
            <a:pPr algn="ctr"/>
            <a:r>
              <a:rPr lang="en-GB" sz="3600" b="1" dirty="0"/>
              <a:t>Data Extraction from VRB and </a:t>
            </a:r>
            <a:r>
              <a:rPr lang="en-GB" b="1" dirty="0"/>
              <a:t>Geographical</a:t>
            </a:r>
            <a:r>
              <a:rPr lang="en-GB" sz="3600" b="1" dirty="0"/>
              <a:t> Information System (GIS). Information Processing</a:t>
            </a:r>
            <a:endParaRPr lang="en-US" sz="3600" b="1" dirty="0"/>
          </a:p>
        </p:txBody>
      </p:sp>
      <p:grpSp>
        <p:nvGrpSpPr>
          <p:cNvPr id="24" name="Group 23"/>
          <p:cNvGrpSpPr/>
          <p:nvPr/>
        </p:nvGrpSpPr>
        <p:grpSpPr>
          <a:xfrm>
            <a:off x="203200" y="5173941"/>
            <a:ext cx="11988800" cy="1533836"/>
            <a:chOff x="112334" y="5114947"/>
            <a:chExt cx="10532248" cy="1533836"/>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6308" y="5143143"/>
              <a:ext cx="2404723" cy="1477445"/>
            </a:xfrm>
            <a:prstGeom prst="rect">
              <a:avLst/>
            </a:prstGeom>
          </p:spPr>
        </p:pic>
        <p:pic>
          <p:nvPicPr>
            <p:cNvPr id="4" name="Picture 3"/>
            <p:cNvPicPr>
              <a:picLocks noChangeAspect="1"/>
            </p:cNvPicPr>
            <p:nvPr/>
          </p:nvPicPr>
          <p:blipFill>
            <a:blip r:embed="rId3"/>
            <a:stretch>
              <a:fillRect/>
            </a:stretch>
          </p:blipFill>
          <p:spPr>
            <a:xfrm>
              <a:off x="3684980" y="5114947"/>
              <a:ext cx="3163781" cy="151800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34" y="5143142"/>
              <a:ext cx="1972105" cy="143341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9187" y="5114947"/>
              <a:ext cx="2705395" cy="1533836"/>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0000" y="5171338"/>
              <a:ext cx="2458064" cy="1477445"/>
            </a:xfrm>
            <a:prstGeom prst="rect">
              <a:avLst/>
            </a:prstGeom>
          </p:spPr>
        </p:pic>
      </p:grpSp>
      <p:pic>
        <p:nvPicPr>
          <p:cNvPr id="3" name="Picture 2"/>
          <p:cNvPicPr>
            <a:picLocks noChangeAspect="1"/>
          </p:cNvPicPr>
          <p:nvPr/>
        </p:nvPicPr>
        <p:blipFill>
          <a:blip r:embed="rId7"/>
          <a:stretch>
            <a:fillRect/>
          </a:stretch>
        </p:blipFill>
        <p:spPr>
          <a:xfrm>
            <a:off x="632998" y="0"/>
            <a:ext cx="1709272" cy="1524000"/>
          </a:xfrm>
          <a:prstGeom prst="rect">
            <a:avLst/>
          </a:prstGeom>
        </p:spPr>
      </p:pic>
      <p:pic>
        <p:nvPicPr>
          <p:cNvPr id="7" name="Picture 6"/>
          <p:cNvPicPr>
            <a:picLocks noChangeAspect="1"/>
          </p:cNvPicPr>
          <p:nvPr/>
        </p:nvPicPr>
        <p:blipFill>
          <a:blip r:embed="rId8"/>
          <a:stretch>
            <a:fillRect/>
          </a:stretch>
        </p:blipFill>
        <p:spPr>
          <a:xfrm>
            <a:off x="10426700" y="0"/>
            <a:ext cx="1765300" cy="1346200"/>
          </a:xfrm>
          <a:prstGeom prst="rect">
            <a:avLst/>
          </a:prstGeom>
        </p:spPr>
      </p:pic>
      <p:grpSp>
        <p:nvGrpSpPr>
          <p:cNvPr id="23" name="Group 22"/>
          <p:cNvGrpSpPr/>
          <p:nvPr/>
        </p:nvGrpSpPr>
        <p:grpSpPr>
          <a:xfrm>
            <a:off x="364626" y="3380596"/>
            <a:ext cx="11433673" cy="988205"/>
            <a:chOff x="315464" y="2045109"/>
            <a:chExt cx="11433673" cy="988205"/>
          </a:xfrm>
        </p:grpSpPr>
        <p:sp>
          <p:nvSpPr>
            <p:cNvPr id="10" name="Rectangle 9"/>
            <p:cNvSpPr/>
            <p:nvPr/>
          </p:nvSpPr>
          <p:spPr>
            <a:xfrm>
              <a:off x="315464" y="2045110"/>
              <a:ext cx="1445342" cy="9882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Field Data Collection</a:t>
              </a:r>
              <a:endParaRPr lang="en-US" dirty="0"/>
            </a:p>
          </p:txBody>
        </p:sp>
        <p:sp>
          <p:nvSpPr>
            <p:cNvPr id="11" name="Rectangle 10"/>
            <p:cNvSpPr/>
            <p:nvPr/>
          </p:nvSpPr>
          <p:spPr>
            <a:xfrm>
              <a:off x="2293108" y="2045110"/>
              <a:ext cx="1445342" cy="9882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Data Entry VRB</a:t>
              </a:r>
              <a:endParaRPr lang="en-US" dirty="0"/>
            </a:p>
          </p:txBody>
        </p:sp>
        <p:sp>
          <p:nvSpPr>
            <p:cNvPr id="12" name="Rectangle 11"/>
            <p:cNvSpPr/>
            <p:nvPr/>
          </p:nvSpPr>
          <p:spPr>
            <a:xfrm>
              <a:off x="4246173" y="2045110"/>
              <a:ext cx="1445342" cy="988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Exported Excel File</a:t>
              </a:r>
              <a:endParaRPr lang="en-US" dirty="0"/>
            </a:p>
          </p:txBody>
        </p:sp>
        <p:sp>
          <p:nvSpPr>
            <p:cNvPr id="13" name="Rectangle 12"/>
            <p:cNvSpPr/>
            <p:nvPr/>
          </p:nvSpPr>
          <p:spPr>
            <a:xfrm>
              <a:off x="6199238" y="2045109"/>
              <a:ext cx="1490844" cy="988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Geographical Information System</a:t>
              </a:r>
              <a:endParaRPr lang="en-US" dirty="0"/>
            </a:p>
          </p:txBody>
        </p:sp>
        <p:sp>
          <p:nvSpPr>
            <p:cNvPr id="14" name="Rectangle 13"/>
            <p:cNvSpPr/>
            <p:nvPr/>
          </p:nvSpPr>
          <p:spPr>
            <a:xfrm>
              <a:off x="8277401" y="2045109"/>
              <a:ext cx="1445342" cy="9882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Processing</a:t>
              </a:r>
              <a:endParaRPr lang="en-US" dirty="0"/>
            </a:p>
          </p:txBody>
        </p:sp>
        <p:sp>
          <p:nvSpPr>
            <p:cNvPr id="15" name="Rectangle 14"/>
            <p:cNvSpPr/>
            <p:nvPr/>
          </p:nvSpPr>
          <p:spPr>
            <a:xfrm>
              <a:off x="10255044" y="2045110"/>
              <a:ext cx="1494093" cy="9882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Information</a:t>
              </a:r>
              <a:endParaRPr lang="en-US" dirty="0"/>
            </a:p>
          </p:txBody>
        </p:sp>
        <p:cxnSp>
          <p:nvCxnSpPr>
            <p:cNvPr id="17" name="Straight Arrow Connector 16"/>
            <p:cNvCxnSpPr>
              <a:endCxn id="11" idx="1"/>
            </p:cNvCxnSpPr>
            <p:nvPr/>
          </p:nvCxnSpPr>
          <p:spPr>
            <a:xfrm flipV="1">
              <a:off x="1806308" y="2438399"/>
              <a:ext cx="486800" cy="1"/>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9768245" y="2458061"/>
              <a:ext cx="486800" cy="1"/>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690082" y="2438398"/>
              <a:ext cx="486800" cy="1"/>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701976" y="2438398"/>
              <a:ext cx="486800" cy="1"/>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761201" y="2443313"/>
              <a:ext cx="486800" cy="1"/>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288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6663-B1E3-87C7-D643-97A08A38DAAF}"/>
              </a:ext>
            </a:extLst>
          </p:cNvPr>
          <p:cNvSpPr>
            <a:spLocks noGrp="1"/>
          </p:cNvSpPr>
          <p:nvPr>
            <p:ph type="title"/>
          </p:nvPr>
        </p:nvSpPr>
        <p:spPr>
          <a:xfrm>
            <a:off x="1845579" y="473108"/>
            <a:ext cx="9328558" cy="550349"/>
          </a:xfrm>
        </p:spPr>
        <p:txBody>
          <a:bodyPr>
            <a:normAutofit/>
          </a:bodyPr>
          <a:lstStyle/>
          <a:p>
            <a:r>
              <a:rPr lang="en-US" sz="2400" dirty="0"/>
              <a:t>Population by Districts and LLGs – 2011 Census and VRB 2020</a:t>
            </a:r>
            <a:endParaRPr lang="en-PG" sz="2400" dirty="0"/>
          </a:p>
        </p:txBody>
      </p:sp>
      <p:graphicFrame>
        <p:nvGraphicFramePr>
          <p:cNvPr id="4" name="Table 4">
            <a:extLst>
              <a:ext uri="{FF2B5EF4-FFF2-40B4-BE49-F238E27FC236}">
                <a16:creationId xmlns:a16="http://schemas.microsoft.com/office/drawing/2014/main" id="{DAC9B116-21E1-D74D-0E30-EF05196582A2}"/>
              </a:ext>
            </a:extLst>
          </p:cNvPr>
          <p:cNvGraphicFramePr>
            <a:graphicFrameLocks noGrp="1"/>
          </p:cNvGraphicFramePr>
          <p:nvPr>
            <p:ph idx="1"/>
            <p:extLst>
              <p:ext uri="{D42A27DB-BD31-4B8C-83A1-F6EECF244321}">
                <p14:modId xmlns:p14="http://schemas.microsoft.com/office/powerpoint/2010/main" val="1544203949"/>
              </p:ext>
            </p:extLst>
          </p:nvPr>
        </p:nvGraphicFramePr>
        <p:xfrm>
          <a:off x="1845579" y="1023457"/>
          <a:ext cx="8464495" cy="5047409"/>
        </p:xfrm>
        <a:graphic>
          <a:graphicData uri="http://schemas.openxmlformats.org/drawingml/2006/table">
            <a:tbl>
              <a:tblPr firstRow="1" bandRow="1">
                <a:tableStyleId>{5C22544A-7EE6-4342-B048-85BDC9FD1C3A}</a:tableStyleId>
              </a:tblPr>
              <a:tblGrid>
                <a:gridCol w="805344">
                  <a:extLst>
                    <a:ext uri="{9D8B030D-6E8A-4147-A177-3AD203B41FA5}">
                      <a16:colId xmlns:a16="http://schemas.microsoft.com/office/drawing/2014/main" val="3133100224"/>
                    </a:ext>
                  </a:extLst>
                </a:gridCol>
                <a:gridCol w="3171039">
                  <a:extLst>
                    <a:ext uri="{9D8B030D-6E8A-4147-A177-3AD203B41FA5}">
                      <a16:colId xmlns:a16="http://schemas.microsoft.com/office/drawing/2014/main" val="1331978004"/>
                    </a:ext>
                  </a:extLst>
                </a:gridCol>
                <a:gridCol w="2290194">
                  <a:extLst>
                    <a:ext uri="{9D8B030D-6E8A-4147-A177-3AD203B41FA5}">
                      <a16:colId xmlns:a16="http://schemas.microsoft.com/office/drawing/2014/main" val="708005832"/>
                    </a:ext>
                  </a:extLst>
                </a:gridCol>
                <a:gridCol w="2197918">
                  <a:extLst>
                    <a:ext uri="{9D8B030D-6E8A-4147-A177-3AD203B41FA5}">
                      <a16:colId xmlns:a16="http://schemas.microsoft.com/office/drawing/2014/main" val="2114766585"/>
                    </a:ext>
                  </a:extLst>
                </a:gridCol>
              </a:tblGrid>
              <a:tr h="658289">
                <a:tc>
                  <a:txBody>
                    <a:bodyPr/>
                    <a:lstStyle/>
                    <a:p>
                      <a:r>
                        <a:rPr lang="en-US" dirty="0"/>
                        <a:t>17</a:t>
                      </a:r>
                      <a:endParaRPr lang="en-PG" dirty="0"/>
                    </a:p>
                  </a:txBody>
                  <a:tcPr marL="94834" marR="94834"/>
                </a:tc>
                <a:tc>
                  <a:txBody>
                    <a:bodyPr/>
                    <a:lstStyle/>
                    <a:p>
                      <a:r>
                        <a:rPr lang="en-US" dirty="0"/>
                        <a:t>NEW IRELAND PROVINCE</a:t>
                      </a:r>
                      <a:endParaRPr lang="en-PG" dirty="0"/>
                    </a:p>
                  </a:txBody>
                  <a:tcPr marL="94834" marR="94834"/>
                </a:tc>
                <a:tc>
                  <a:txBody>
                    <a:bodyPr/>
                    <a:lstStyle/>
                    <a:p>
                      <a:r>
                        <a:rPr lang="en-US" dirty="0"/>
                        <a:t>2011 CENSUS</a:t>
                      </a:r>
                      <a:endParaRPr lang="en-PG" dirty="0"/>
                    </a:p>
                  </a:txBody>
                  <a:tcPr marL="94834" marR="94834"/>
                </a:tc>
                <a:tc>
                  <a:txBody>
                    <a:bodyPr/>
                    <a:lstStyle/>
                    <a:p>
                      <a:r>
                        <a:rPr lang="en-US" dirty="0"/>
                        <a:t>VILLAGE RECORD BOOK (VRB)</a:t>
                      </a:r>
                      <a:endParaRPr lang="en-PG" dirty="0"/>
                    </a:p>
                  </a:txBody>
                  <a:tcPr marL="94834" marR="94834"/>
                </a:tc>
                <a:extLst>
                  <a:ext uri="{0D108BD9-81ED-4DB2-BD59-A6C34878D82A}">
                    <a16:rowId xmlns:a16="http://schemas.microsoft.com/office/drawing/2014/main" val="3130896421"/>
                  </a:ext>
                </a:extLst>
              </a:tr>
              <a:tr h="354879">
                <a:tc>
                  <a:txBody>
                    <a:bodyPr/>
                    <a:lstStyle/>
                    <a:p>
                      <a:r>
                        <a:rPr lang="en-US" b="1" dirty="0">
                          <a:solidFill>
                            <a:schemeClr val="tx1"/>
                          </a:solidFill>
                        </a:rPr>
                        <a:t>17</a:t>
                      </a:r>
                      <a:endParaRPr lang="en-PG" b="1" dirty="0">
                        <a:solidFill>
                          <a:schemeClr val="tx1"/>
                        </a:solidFill>
                      </a:endParaRPr>
                    </a:p>
                  </a:txBody>
                  <a:tcPr marL="94834" marR="94834"/>
                </a:tc>
                <a:tc>
                  <a:txBody>
                    <a:bodyPr/>
                    <a:lstStyle/>
                    <a:p>
                      <a:r>
                        <a:rPr lang="en-US" b="1" dirty="0">
                          <a:solidFill>
                            <a:schemeClr val="tx1"/>
                          </a:solidFill>
                        </a:rPr>
                        <a:t>NIP</a:t>
                      </a:r>
                      <a:endParaRPr lang="en-PG" b="1" dirty="0">
                        <a:solidFill>
                          <a:schemeClr val="tx1"/>
                        </a:solidFill>
                      </a:endParaRPr>
                    </a:p>
                  </a:txBody>
                  <a:tcPr marL="94834" marR="94834"/>
                </a:tc>
                <a:tc>
                  <a:txBody>
                    <a:bodyPr/>
                    <a:lstStyle/>
                    <a:p>
                      <a:r>
                        <a:rPr lang="en-US" b="1" dirty="0">
                          <a:solidFill>
                            <a:schemeClr val="tx1"/>
                          </a:solidFill>
                        </a:rPr>
                        <a:t>194,067</a:t>
                      </a:r>
                      <a:endParaRPr lang="en-PG" b="1" dirty="0">
                        <a:solidFill>
                          <a:schemeClr val="tx1"/>
                        </a:solidFill>
                      </a:endParaRPr>
                    </a:p>
                  </a:txBody>
                  <a:tcPr marL="94834" marR="94834"/>
                </a:tc>
                <a:tc>
                  <a:txBody>
                    <a:bodyPr/>
                    <a:lstStyle/>
                    <a:p>
                      <a:r>
                        <a:rPr lang="en-US" b="1" dirty="0">
                          <a:solidFill>
                            <a:schemeClr val="tx1"/>
                          </a:solidFill>
                        </a:rPr>
                        <a:t>171,671</a:t>
                      </a:r>
                      <a:endParaRPr lang="en-PG" b="1" dirty="0">
                        <a:solidFill>
                          <a:schemeClr val="tx1"/>
                        </a:solidFill>
                      </a:endParaRPr>
                    </a:p>
                  </a:txBody>
                  <a:tcPr marL="94834" marR="94834"/>
                </a:tc>
                <a:extLst>
                  <a:ext uri="{0D108BD9-81ED-4DB2-BD59-A6C34878D82A}">
                    <a16:rowId xmlns:a16="http://schemas.microsoft.com/office/drawing/2014/main" val="1001665190"/>
                  </a:ext>
                </a:extLst>
              </a:tr>
              <a:tr h="354879">
                <a:tc>
                  <a:txBody>
                    <a:bodyPr/>
                    <a:lstStyle/>
                    <a:p>
                      <a:r>
                        <a:rPr lang="en-US" b="1" dirty="0">
                          <a:solidFill>
                            <a:srgbClr val="0070C0"/>
                          </a:solidFill>
                        </a:rPr>
                        <a:t>1</a:t>
                      </a:r>
                      <a:endParaRPr lang="en-PG" b="1" dirty="0">
                        <a:solidFill>
                          <a:srgbClr val="0070C0"/>
                        </a:solidFill>
                      </a:endParaRPr>
                    </a:p>
                  </a:txBody>
                  <a:tcPr marL="94834" marR="94834"/>
                </a:tc>
                <a:tc>
                  <a:txBody>
                    <a:bodyPr/>
                    <a:lstStyle/>
                    <a:p>
                      <a:r>
                        <a:rPr lang="en-US" b="1" dirty="0">
                          <a:solidFill>
                            <a:srgbClr val="0070C0"/>
                          </a:solidFill>
                        </a:rPr>
                        <a:t>KAVIENG DISTRICT</a:t>
                      </a:r>
                      <a:endParaRPr lang="en-PG" b="1" dirty="0">
                        <a:solidFill>
                          <a:srgbClr val="0070C0"/>
                        </a:solidFill>
                      </a:endParaRPr>
                    </a:p>
                  </a:txBody>
                  <a:tcPr marL="94834" marR="94834"/>
                </a:tc>
                <a:tc>
                  <a:txBody>
                    <a:bodyPr/>
                    <a:lstStyle/>
                    <a:p>
                      <a:r>
                        <a:rPr lang="en-US" b="1" dirty="0">
                          <a:solidFill>
                            <a:srgbClr val="0070C0"/>
                          </a:solidFill>
                        </a:rPr>
                        <a:t>  83,162</a:t>
                      </a:r>
                      <a:endParaRPr lang="en-PG" b="1" dirty="0">
                        <a:solidFill>
                          <a:srgbClr val="0070C0"/>
                        </a:solidFill>
                      </a:endParaRPr>
                    </a:p>
                  </a:txBody>
                  <a:tcPr marL="94834" marR="94834"/>
                </a:tc>
                <a:tc>
                  <a:txBody>
                    <a:bodyPr/>
                    <a:lstStyle/>
                    <a:p>
                      <a:r>
                        <a:rPr lang="en-US" b="1" dirty="0">
                          <a:solidFill>
                            <a:srgbClr val="0070C0"/>
                          </a:solidFill>
                        </a:rPr>
                        <a:t>68,412</a:t>
                      </a:r>
                      <a:endParaRPr lang="en-PG" b="1" dirty="0">
                        <a:solidFill>
                          <a:srgbClr val="0070C0"/>
                        </a:solidFill>
                      </a:endParaRPr>
                    </a:p>
                  </a:txBody>
                  <a:tcPr marL="94834" marR="94834"/>
                </a:tc>
                <a:extLst>
                  <a:ext uri="{0D108BD9-81ED-4DB2-BD59-A6C34878D82A}">
                    <a16:rowId xmlns:a16="http://schemas.microsoft.com/office/drawing/2014/main" val="3597095199"/>
                  </a:ext>
                </a:extLst>
              </a:tr>
              <a:tr h="354879">
                <a:tc>
                  <a:txBody>
                    <a:bodyPr/>
                    <a:lstStyle/>
                    <a:p>
                      <a:r>
                        <a:rPr lang="en-US" dirty="0"/>
                        <a:t>01</a:t>
                      </a:r>
                      <a:endParaRPr lang="en-PG" dirty="0"/>
                    </a:p>
                  </a:txBody>
                  <a:tcPr marL="94834" marR="94834"/>
                </a:tc>
                <a:tc>
                  <a:txBody>
                    <a:bodyPr/>
                    <a:lstStyle/>
                    <a:p>
                      <a:r>
                        <a:rPr lang="en-US" dirty="0"/>
                        <a:t>Murat LLG</a:t>
                      </a:r>
                      <a:endParaRPr lang="en-PG" dirty="0"/>
                    </a:p>
                  </a:txBody>
                  <a:tcPr marL="94834" marR="94834"/>
                </a:tc>
                <a:tc>
                  <a:txBody>
                    <a:bodyPr/>
                    <a:lstStyle/>
                    <a:p>
                      <a:r>
                        <a:rPr lang="en-US" dirty="0"/>
                        <a:t>    4,210</a:t>
                      </a:r>
                      <a:endParaRPr lang="en-PG" dirty="0"/>
                    </a:p>
                  </a:txBody>
                  <a:tcPr marL="94834" marR="94834"/>
                </a:tc>
                <a:tc>
                  <a:txBody>
                    <a:bodyPr/>
                    <a:lstStyle/>
                    <a:p>
                      <a:r>
                        <a:rPr lang="en-PG" dirty="0"/>
                        <a:t>4</a:t>
                      </a:r>
                      <a:r>
                        <a:rPr lang="en-US" dirty="0"/>
                        <a:t>, </a:t>
                      </a:r>
                      <a:r>
                        <a:rPr lang="en-PG" dirty="0"/>
                        <a:t>063 </a:t>
                      </a:r>
                    </a:p>
                  </a:txBody>
                  <a:tcPr marL="94834" marR="94834"/>
                </a:tc>
                <a:extLst>
                  <a:ext uri="{0D108BD9-81ED-4DB2-BD59-A6C34878D82A}">
                    <a16:rowId xmlns:a16="http://schemas.microsoft.com/office/drawing/2014/main" val="1135809407"/>
                  </a:ext>
                </a:extLst>
              </a:tr>
              <a:tr h="354879">
                <a:tc>
                  <a:txBody>
                    <a:bodyPr/>
                    <a:lstStyle/>
                    <a:p>
                      <a:r>
                        <a:rPr lang="en-US" dirty="0"/>
                        <a:t>02</a:t>
                      </a:r>
                      <a:endParaRPr lang="en-PG" dirty="0"/>
                    </a:p>
                  </a:txBody>
                  <a:tcPr marL="94834" marR="94834"/>
                </a:tc>
                <a:tc>
                  <a:txBody>
                    <a:bodyPr/>
                    <a:lstStyle/>
                    <a:p>
                      <a:r>
                        <a:rPr lang="en-US" dirty="0" err="1"/>
                        <a:t>Lavongai</a:t>
                      </a:r>
                      <a:r>
                        <a:rPr lang="en-US" dirty="0"/>
                        <a:t> LLG</a:t>
                      </a:r>
                      <a:endParaRPr lang="en-PG" dirty="0"/>
                    </a:p>
                  </a:txBody>
                  <a:tcPr marL="94834" marR="94834"/>
                </a:tc>
                <a:tc>
                  <a:txBody>
                    <a:bodyPr/>
                    <a:lstStyle/>
                    <a:p>
                      <a:r>
                        <a:rPr lang="en-US" dirty="0"/>
                        <a:t>  29,005</a:t>
                      </a:r>
                      <a:endParaRPr lang="en-PG" dirty="0"/>
                    </a:p>
                  </a:txBody>
                  <a:tcPr marL="94834" marR="94834"/>
                </a:tc>
                <a:tc>
                  <a:txBody>
                    <a:bodyPr/>
                    <a:lstStyle/>
                    <a:p>
                      <a:r>
                        <a:rPr lang="en-PG" dirty="0"/>
                        <a:t>27</a:t>
                      </a:r>
                      <a:r>
                        <a:rPr lang="en-US" dirty="0"/>
                        <a:t>, </a:t>
                      </a:r>
                      <a:r>
                        <a:rPr lang="en-PG" dirty="0"/>
                        <a:t>037</a:t>
                      </a:r>
                    </a:p>
                  </a:txBody>
                  <a:tcPr marL="94834" marR="94834"/>
                </a:tc>
                <a:extLst>
                  <a:ext uri="{0D108BD9-81ED-4DB2-BD59-A6C34878D82A}">
                    <a16:rowId xmlns:a16="http://schemas.microsoft.com/office/drawing/2014/main" val="4255253527"/>
                  </a:ext>
                </a:extLst>
              </a:tr>
              <a:tr h="354879">
                <a:tc>
                  <a:txBody>
                    <a:bodyPr/>
                    <a:lstStyle/>
                    <a:p>
                      <a:r>
                        <a:rPr lang="en-US" dirty="0"/>
                        <a:t>03</a:t>
                      </a:r>
                      <a:endParaRPr lang="en-PG" dirty="0"/>
                    </a:p>
                  </a:txBody>
                  <a:tcPr marL="94834" marR="94834"/>
                </a:tc>
                <a:tc>
                  <a:txBody>
                    <a:bodyPr/>
                    <a:lstStyle/>
                    <a:p>
                      <a:r>
                        <a:rPr lang="en-US" dirty="0" err="1"/>
                        <a:t>Tikana</a:t>
                      </a:r>
                      <a:r>
                        <a:rPr lang="en-US" dirty="0"/>
                        <a:t> LLG</a:t>
                      </a:r>
                      <a:endParaRPr lang="en-PG" dirty="0"/>
                    </a:p>
                  </a:txBody>
                  <a:tcPr marL="94834" marR="94834"/>
                </a:tc>
                <a:tc>
                  <a:txBody>
                    <a:bodyPr/>
                    <a:lstStyle/>
                    <a:p>
                      <a:r>
                        <a:rPr lang="en-US" dirty="0"/>
                        <a:t> 33,222</a:t>
                      </a:r>
                      <a:endParaRPr lang="en-PG" dirty="0"/>
                    </a:p>
                  </a:txBody>
                  <a:tcPr marL="94834" marR="94834"/>
                </a:tc>
                <a:tc>
                  <a:txBody>
                    <a:bodyPr/>
                    <a:lstStyle/>
                    <a:p>
                      <a:r>
                        <a:rPr lang="en-PG" dirty="0"/>
                        <a:t>25</a:t>
                      </a:r>
                      <a:r>
                        <a:rPr lang="en-US" dirty="0"/>
                        <a:t>, </a:t>
                      </a:r>
                      <a:r>
                        <a:rPr lang="en-PG" dirty="0"/>
                        <a:t>715 </a:t>
                      </a:r>
                    </a:p>
                  </a:txBody>
                  <a:tcPr marL="94834" marR="94834"/>
                </a:tc>
                <a:extLst>
                  <a:ext uri="{0D108BD9-81ED-4DB2-BD59-A6C34878D82A}">
                    <a16:rowId xmlns:a16="http://schemas.microsoft.com/office/drawing/2014/main" val="1208727055"/>
                  </a:ext>
                </a:extLst>
              </a:tr>
              <a:tr h="354879">
                <a:tc>
                  <a:txBody>
                    <a:bodyPr/>
                    <a:lstStyle/>
                    <a:p>
                      <a:r>
                        <a:rPr lang="en-US" dirty="0"/>
                        <a:t>04</a:t>
                      </a:r>
                      <a:endParaRPr lang="en-PG" dirty="0"/>
                    </a:p>
                  </a:txBody>
                  <a:tcPr marL="94834" marR="94834"/>
                </a:tc>
                <a:tc>
                  <a:txBody>
                    <a:bodyPr/>
                    <a:lstStyle/>
                    <a:p>
                      <a:r>
                        <a:rPr lang="en-US" dirty="0"/>
                        <a:t>Kavieng Urban</a:t>
                      </a:r>
                      <a:endParaRPr lang="en-PG" dirty="0"/>
                    </a:p>
                  </a:txBody>
                  <a:tcPr marL="94834" marR="94834"/>
                </a:tc>
                <a:tc>
                  <a:txBody>
                    <a:bodyPr/>
                    <a:lstStyle/>
                    <a:p>
                      <a:r>
                        <a:rPr lang="en-US" dirty="0"/>
                        <a:t> 16,725</a:t>
                      </a:r>
                      <a:endParaRPr lang="en-PG" dirty="0"/>
                    </a:p>
                  </a:txBody>
                  <a:tcPr marL="94834" marR="94834"/>
                </a:tc>
                <a:tc>
                  <a:txBody>
                    <a:bodyPr/>
                    <a:lstStyle/>
                    <a:p>
                      <a:r>
                        <a:rPr lang="en-PG" dirty="0"/>
                        <a:t>1</a:t>
                      </a:r>
                      <a:r>
                        <a:rPr lang="en-US" dirty="0"/>
                        <a:t>1, </a:t>
                      </a:r>
                      <a:r>
                        <a:rPr lang="en-PG" dirty="0"/>
                        <a:t>597</a:t>
                      </a:r>
                    </a:p>
                  </a:txBody>
                  <a:tcPr marL="94834" marR="94834"/>
                </a:tc>
                <a:extLst>
                  <a:ext uri="{0D108BD9-81ED-4DB2-BD59-A6C34878D82A}">
                    <a16:rowId xmlns:a16="http://schemas.microsoft.com/office/drawing/2014/main" val="1392038698"/>
                  </a:ext>
                </a:extLst>
              </a:tr>
              <a:tr h="354879">
                <a:tc>
                  <a:txBody>
                    <a:bodyPr/>
                    <a:lstStyle/>
                    <a:p>
                      <a:r>
                        <a:rPr lang="en-US" b="1" dirty="0">
                          <a:solidFill>
                            <a:srgbClr val="0070C0"/>
                          </a:solidFill>
                        </a:rPr>
                        <a:t>2</a:t>
                      </a:r>
                      <a:endParaRPr lang="en-PG" b="1" dirty="0">
                        <a:solidFill>
                          <a:srgbClr val="0070C0"/>
                        </a:solidFill>
                      </a:endParaRPr>
                    </a:p>
                  </a:txBody>
                  <a:tcPr marL="94834" marR="94834"/>
                </a:tc>
                <a:tc>
                  <a:txBody>
                    <a:bodyPr/>
                    <a:lstStyle/>
                    <a:p>
                      <a:r>
                        <a:rPr lang="en-US" b="1" dirty="0">
                          <a:solidFill>
                            <a:srgbClr val="0070C0"/>
                          </a:solidFill>
                        </a:rPr>
                        <a:t>NAMATANAI DISTRICT</a:t>
                      </a:r>
                      <a:endParaRPr lang="en-PG" b="1" dirty="0">
                        <a:solidFill>
                          <a:srgbClr val="0070C0"/>
                        </a:solidFill>
                      </a:endParaRPr>
                    </a:p>
                  </a:txBody>
                  <a:tcPr marL="94834" marR="94834"/>
                </a:tc>
                <a:tc>
                  <a:txBody>
                    <a:bodyPr/>
                    <a:lstStyle/>
                    <a:p>
                      <a:r>
                        <a:rPr lang="en-US" b="1" dirty="0">
                          <a:solidFill>
                            <a:srgbClr val="0070C0"/>
                          </a:solidFill>
                        </a:rPr>
                        <a:t>110,905</a:t>
                      </a:r>
                      <a:endParaRPr lang="en-PG" b="1" dirty="0">
                        <a:solidFill>
                          <a:srgbClr val="0070C0"/>
                        </a:solidFill>
                      </a:endParaRPr>
                    </a:p>
                  </a:txBody>
                  <a:tcPr marL="94834" marR="94834"/>
                </a:tc>
                <a:tc>
                  <a:txBody>
                    <a:bodyPr/>
                    <a:lstStyle/>
                    <a:p>
                      <a:r>
                        <a:rPr lang="en-US" b="1" dirty="0">
                          <a:solidFill>
                            <a:srgbClr val="0070C0"/>
                          </a:solidFill>
                        </a:rPr>
                        <a:t>103,259</a:t>
                      </a:r>
                      <a:endParaRPr lang="en-PG" b="1" dirty="0">
                        <a:solidFill>
                          <a:srgbClr val="0070C0"/>
                        </a:solidFill>
                      </a:endParaRPr>
                    </a:p>
                  </a:txBody>
                  <a:tcPr marL="94834" marR="94834"/>
                </a:tc>
                <a:extLst>
                  <a:ext uri="{0D108BD9-81ED-4DB2-BD59-A6C34878D82A}">
                    <a16:rowId xmlns:a16="http://schemas.microsoft.com/office/drawing/2014/main" val="2590059593"/>
                  </a:ext>
                </a:extLst>
              </a:tr>
              <a:tr h="354879">
                <a:tc>
                  <a:txBody>
                    <a:bodyPr/>
                    <a:lstStyle/>
                    <a:p>
                      <a:r>
                        <a:rPr lang="en-US" dirty="0"/>
                        <a:t>05</a:t>
                      </a:r>
                      <a:endParaRPr lang="en-PG" dirty="0"/>
                    </a:p>
                  </a:txBody>
                  <a:tcPr marL="94834" marR="94834"/>
                </a:tc>
                <a:tc>
                  <a:txBody>
                    <a:bodyPr/>
                    <a:lstStyle/>
                    <a:p>
                      <a:r>
                        <a:rPr lang="en-US" dirty="0" err="1"/>
                        <a:t>Namatanai</a:t>
                      </a:r>
                      <a:r>
                        <a:rPr lang="en-US" dirty="0"/>
                        <a:t> LLG</a:t>
                      </a:r>
                      <a:endParaRPr lang="en-PG" dirty="0"/>
                    </a:p>
                  </a:txBody>
                  <a:tcPr marL="94834" marR="94834"/>
                </a:tc>
                <a:tc>
                  <a:txBody>
                    <a:bodyPr/>
                    <a:lstStyle/>
                    <a:p>
                      <a:r>
                        <a:rPr lang="en-US" dirty="0"/>
                        <a:t>29,767</a:t>
                      </a:r>
                      <a:endParaRPr lang="en-PG" dirty="0"/>
                    </a:p>
                  </a:txBody>
                  <a:tcPr marL="94834" marR="94834"/>
                </a:tc>
                <a:tc>
                  <a:txBody>
                    <a:bodyPr/>
                    <a:lstStyle/>
                    <a:p>
                      <a:r>
                        <a:rPr lang="en-US" dirty="0"/>
                        <a:t>25,190</a:t>
                      </a:r>
                      <a:endParaRPr lang="en-PG" dirty="0"/>
                    </a:p>
                  </a:txBody>
                  <a:tcPr marL="94834" marR="94834"/>
                </a:tc>
                <a:extLst>
                  <a:ext uri="{0D108BD9-81ED-4DB2-BD59-A6C34878D82A}">
                    <a16:rowId xmlns:a16="http://schemas.microsoft.com/office/drawing/2014/main" val="1071360370"/>
                  </a:ext>
                </a:extLst>
              </a:tr>
              <a:tr h="354879">
                <a:tc>
                  <a:txBody>
                    <a:bodyPr/>
                    <a:lstStyle/>
                    <a:p>
                      <a:r>
                        <a:rPr lang="en-US" dirty="0"/>
                        <a:t>06</a:t>
                      </a:r>
                      <a:endParaRPr lang="en-PG" dirty="0"/>
                    </a:p>
                  </a:txBody>
                  <a:tcPr marL="94834" marR="94834"/>
                </a:tc>
                <a:tc>
                  <a:txBody>
                    <a:bodyPr/>
                    <a:lstStyle/>
                    <a:p>
                      <a:r>
                        <a:rPr lang="en-US" dirty="0"/>
                        <a:t>Sentral </a:t>
                      </a:r>
                      <a:r>
                        <a:rPr lang="en-US" dirty="0" err="1"/>
                        <a:t>Niu</a:t>
                      </a:r>
                      <a:r>
                        <a:rPr lang="en-US" dirty="0"/>
                        <a:t> </a:t>
                      </a:r>
                      <a:r>
                        <a:rPr lang="en-US" dirty="0" err="1"/>
                        <a:t>Ailan</a:t>
                      </a:r>
                      <a:endParaRPr lang="en-PG" dirty="0"/>
                    </a:p>
                  </a:txBody>
                  <a:tcPr marL="94834" marR="94834"/>
                </a:tc>
                <a:tc>
                  <a:txBody>
                    <a:bodyPr/>
                    <a:lstStyle/>
                    <a:p>
                      <a:r>
                        <a:rPr lang="en-US" dirty="0"/>
                        <a:t>29,932</a:t>
                      </a:r>
                      <a:endParaRPr lang="en-PG" dirty="0"/>
                    </a:p>
                  </a:txBody>
                  <a:tcPr marL="94834" marR="94834"/>
                </a:tc>
                <a:tc>
                  <a:txBody>
                    <a:bodyPr/>
                    <a:lstStyle/>
                    <a:p>
                      <a:r>
                        <a:rPr lang="en-PG" dirty="0"/>
                        <a:t>30</a:t>
                      </a:r>
                      <a:r>
                        <a:rPr lang="en-US" dirty="0"/>
                        <a:t>, </a:t>
                      </a:r>
                      <a:r>
                        <a:rPr lang="en-PG" dirty="0"/>
                        <a:t>990 </a:t>
                      </a:r>
                    </a:p>
                  </a:txBody>
                  <a:tcPr marL="94834" marR="94834"/>
                </a:tc>
                <a:extLst>
                  <a:ext uri="{0D108BD9-81ED-4DB2-BD59-A6C34878D82A}">
                    <a16:rowId xmlns:a16="http://schemas.microsoft.com/office/drawing/2014/main" val="2793541180"/>
                  </a:ext>
                </a:extLst>
              </a:tr>
              <a:tr h="354879">
                <a:tc>
                  <a:txBody>
                    <a:bodyPr/>
                    <a:lstStyle/>
                    <a:p>
                      <a:r>
                        <a:rPr lang="en-US" dirty="0"/>
                        <a:t>07</a:t>
                      </a:r>
                      <a:endParaRPr lang="en-PG" dirty="0"/>
                    </a:p>
                  </a:txBody>
                  <a:tcPr marL="94834" marR="94834"/>
                </a:tc>
                <a:tc>
                  <a:txBody>
                    <a:bodyPr/>
                    <a:lstStyle/>
                    <a:p>
                      <a:r>
                        <a:rPr lang="en-US" dirty="0" err="1"/>
                        <a:t>Konoagil</a:t>
                      </a:r>
                      <a:endParaRPr lang="en-PG" dirty="0"/>
                    </a:p>
                  </a:txBody>
                  <a:tcPr marL="94834" marR="94834"/>
                </a:tc>
                <a:tc>
                  <a:txBody>
                    <a:bodyPr/>
                    <a:lstStyle/>
                    <a:p>
                      <a:r>
                        <a:rPr lang="en-US" dirty="0"/>
                        <a:t>13,132</a:t>
                      </a:r>
                    </a:p>
                  </a:txBody>
                  <a:tcPr marL="94834" marR="94834"/>
                </a:tc>
                <a:tc>
                  <a:txBody>
                    <a:bodyPr/>
                    <a:lstStyle/>
                    <a:p>
                      <a:r>
                        <a:rPr lang="en-PG" dirty="0"/>
                        <a:t>13</a:t>
                      </a:r>
                      <a:r>
                        <a:rPr lang="en-US" dirty="0"/>
                        <a:t>, </a:t>
                      </a:r>
                      <a:r>
                        <a:rPr lang="en-PG" dirty="0"/>
                        <a:t>898</a:t>
                      </a:r>
                    </a:p>
                  </a:txBody>
                  <a:tcPr marL="94834" marR="94834"/>
                </a:tc>
                <a:extLst>
                  <a:ext uri="{0D108BD9-81ED-4DB2-BD59-A6C34878D82A}">
                    <a16:rowId xmlns:a16="http://schemas.microsoft.com/office/drawing/2014/main" val="2769039428"/>
                  </a:ext>
                </a:extLst>
              </a:tr>
              <a:tr h="354879">
                <a:tc>
                  <a:txBody>
                    <a:bodyPr/>
                    <a:lstStyle/>
                    <a:p>
                      <a:r>
                        <a:rPr lang="en-US" dirty="0"/>
                        <a:t>08</a:t>
                      </a:r>
                      <a:endParaRPr lang="en-PG" dirty="0"/>
                    </a:p>
                  </a:txBody>
                  <a:tcPr marL="94834" marR="94834"/>
                </a:tc>
                <a:tc>
                  <a:txBody>
                    <a:bodyPr/>
                    <a:lstStyle/>
                    <a:p>
                      <a:r>
                        <a:rPr lang="en-US" dirty="0" err="1"/>
                        <a:t>Tanir</a:t>
                      </a:r>
                      <a:r>
                        <a:rPr lang="en-US" dirty="0"/>
                        <a:t> LLG</a:t>
                      </a:r>
                      <a:endParaRPr lang="en-PG" dirty="0"/>
                    </a:p>
                  </a:txBody>
                  <a:tcPr marL="94834" marR="94834"/>
                </a:tc>
                <a:tc>
                  <a:txBody>
                    <a:bodyPr/>
                    <a:lstStyle/>
                    <a:p>
                      <a:r>
                        <a:rPr lang="en-US" dirty="0"/>
                        <a:t>12,466</a:t>
                      </a:r>
                      <a:endParaRPr lang="en-PG" dirty="0"/>
                    </a:p>
                  </a:txBody>
                  <a:tcPr marL="94834" marR="94834"/>
                </a:tc>
                <a:tc>
                  <a:txBody>
                    <a:bodyPr/>
                    <a:lstStyle/>
                    <a:p>
                      <a:r>
                        <a:rPr lang="en-PG" dirty="0"/>
                        <a:t>12</a:t>
                      </a:r>
                      <a:r>
                        <a:rPr lang="en-US" dirty="0"/>
                        <a:t>,</a:t>
                      </a:r>
                      <a:r>
                        <a:rPr lang="en-PG" dirty="0"/>
                        <a:t>118</a:t>
                      </a:r>
                    </a:p>
                  </a:txBody>
                  <a:tcPr marL="94834" marR="94834"/>
                </a:tc>
                <a:extLst>
                  <a:ext uri="{0D108BD9-81ED-4DB2-BD59-A6C34878D82A}">
                    <a16:rowId xmlns:a16="http://schemas.microsoft.com/office/drawing/2014/main" val="1272980870"/>
                  </a:ext>
                </a:extLst>
              </a:tr>
              <a:tr h="354879">
                <a:tc>
                  <a:txBody>
                    <a:bodyPr/>
                    <a:lstStyle/>
                    <a:p>
                      <a:r>
                        <a:rPr lang="en-US" dirty="0"/>
                        <a:t>09</a:t>
                      </a:r>
                      <a:endParaRPr lang="en-PG" dirty="0"/>
                    </a:p>
                  </a:txBody>
                  <a:tcPr marL="94834" marR="94834"/>
                </a:tc>
                <a:tc>
                  <a:txBody>
                    <a:bodyPr/>
                    <a:lstStyle/>
                    <a:p>
                      <a:r>
                        <a:rPr lang="en-US" dirty="0" err="1"/>
                        <a:t>Nimamar</a:t>
                      </a:r>
                      <a:r>
                        <a:rPr lang="en-US" dirty="0"/>
                        <a:t> LLG</a:t>
                      </a:r>
                      <a:endParaRPr lang="en-PG" dirty="0"/>
                    </a:p>
                  </a:txBody>
                  <a:tcPr marL="94834" marR="94834"/>
                </a:tc>
                <a:tc>
                  <a:txBody>
                    <a:bodyPr/>
                    <a:lstStyle/>
                    <a:p>
                      <a:r>
                        <a:rPr lang="en-US" dirty="0"/>
                        <a:t>25,608</a:t>
                      </a:r>
                      <a:endParaRPr lang="en-PG" dirty="0"/>
                    </a:p>
                  </a:txBody>
                  <a:tcPr marL="94834" marR="94834"/>
                </a:tc>
                <a:tc>
                  <a:txBody>
                    <a:bodyPr/>
                    <a:lstStyle/>
                    <a:p>
                      <a:r>
                        <a:rPr lang="en-PG" dirty="0"/>
                        <a:t>2</a:t>
                      </a:r>
                      <a:r>
                        <a:rPr lang="en-US" dirty="0"/>
                        <a:t>1, </a:t>
                      </a:r>
                      <a:r>
                        <a:rPr lang="en-PG" dirty="0"/>
                        <a:t>063 </a:t>
                      </a:r>
                    </a:p>
                  </a:txBody>
                  <a:tcPr marL="94834" marR="94834"/>
                </a:tc>
                <a:extLst>
                  <a:ext uri="{0D108BD9-81ED-4DB2-BD59-A6C34878D82A}">
                    <a16:rowId xmlns:a16="http://schemas.microsoft.com/office/drawing/2014/main" val="4023592852"/>
                  </a:ext>
                </a:extLst>
              </a:tr>
            </a:tbl>
          </a:graphicData>
        </a:graphic>
      </p:graphicFrame>
      <p:sp>
        <p:nvSpPr>
          <p:cNvPr id="5" name="TextBox 4">
            <a:extLst>
              <a:ext uri="{FF2B5EF4-FFF2-40B4-BE49-F238E27FC236}">
                <a16:creationId xmlns:a16="http://schemas.microsoft.com/office/drawing/2014/main" id="{640ADCA4-DD14-C03E-1F89-8898D8C6CC3C}"/>
              </a:ext>
            </a:extLst>
          </p:cNvPr>
          <p:cNvSpPr txBox="1"/>
          <p:nvPr/>
        </p:nvSpPr>
        <p:spPr>
          <a:xfrm>
            <a:off x="9193288" y="4337112"/>
            <a:ext cx="2069982" cy="261610"/>
          </a:xfrm>
          <a:prstGeom prst="rect">
            <a:avLst/>
          </a:prstGeom>
          <a:solidFill>
            <a:srgbClr val="FFFF00"/>
          </a:solidFill>
        </p:spPr>
        <p:txBody>
          <a:bodyPr wrap="square">
            <a:spAutoFit/>
          </a:bodyPr>
          <a:lstStyle/>
          <a:p>
            <a:r>
              <a:rPr lang="en-PG" sz="1100" dirty="0"/>
              <a:t>8</a:t>
            </a:r>
            <a:r>
              <a:rPr lang="en-US" sz="1100" dirty="0"/>
              <a:t>,</a:t>
            </a:r>
            <a:r>
              <a:rPr lang="en-PG" sz="1100" dirty="0"/>
              <a:t>265</a:t>
            </a:r>
            <a:r>
              <a:rPr lang="en-US" sz="1100" dirty="0"/>
              <a:t> (</a:t>
            </a:r>
            <a:r>
              <a:rPr lang="en-US" sz="1100" dirty="0" err="1"/>
              <a:t>Matalai</a:t>
            </a:r>
            <a:r>
              <a:rPr lang="en-US" sz="1100" dirty="0"/>
              <a:t>)+</a:t>
            </a:r>
            <a:r>
              <a:rPr lang="en-PG" sz="1100" dirty="0"/>
              <a:t>16</a:t>
            </a:r>
            <a:r>
              <a:rPr lang="en-US" sz="1100" dirty="0"/>
              <a:t>,</a:t>
            </a:r>
            <a:r>
              <a:rPr lang="en-PG" sz="1100" dirty="0"/>
              <a:t>925</a:t>
            </a:r>
            <a:r>
              <a:rPr lang="en-US" sz="1100" dirty="0"/>
              <a:t> (</a:t>
            </a:r>
            <a:r>
              <a:rPr lang="en-US" sz="1100" dirty="0" err="1"/>
              <a:t>Nti</a:t>
            </a:r>
            <a:r>
              <a:rPr lang="en-US" sz="1100" dirty="0"/>
              <a:t>) </a:t>
            </a:r>
            <a:endParaRPr lang="en-PG" sz="1100" dirty="0"/>
          </a:p>
        </p:txBody>
      </p:sp>
    </p:spTree>
    <p:extLst>
      <p:ext uri="{BB962C8B-B14F-4D97-AF65-F5344CB8AC3E}">
        <p14:creationId xmlns:p14="http://schemas.microsoft.com/office/powerpoint/2010/main" val="3895129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802D-1F64-4091-82DC-AED8960F1206}"/>
              </a:ext>
            </a:extLst>
          </p:cNvPr>
          <p:cNvSpPr>
            <a:spLocks noGrp="1"/>
          </p:cNvSpPr>
          <p:nvPr>
            <p:ph type="title"/>
          </p:nvPr>
        </p:nvSpPr>
        <p:spPr/>
        <p:txBody>
          <a:bodyPr/>
          <a:lstStyle/>
          <a:p>
            <a:r>
              <a:rPr lang="en-US" dirty="0"/>
              <a:t>Election Roll </a:t>
            </a:r>
          </a:p>
        </p:txBody>
      </p:sp>
      <p:graphicFrame>
        <p:nvGraphicFramePr>
          <p:cNvPr id="4" name="Content Placeholder 3">
            <a:extLst>
              <a:ext uri="{FF2B5EF4-FFF2-40B4-BE49-F238E27FC236}">
                <a16:creationId xmlns:a16="http://schemas.microsoft.com/office/drawing/2014/main" id="{07C87E1F-7D57-4D6B-A6C9-E5CB68FDE915}"/>
              </a:ext>
            </a:extLst>
          </p:cNvPr>
          <p:cNvGraphicFramePr>
            <a:graphicFrameLocks noGrp="1"/>
          </p:cNvGraphicFramePr>
          <p:nvPr>
            <p:ph idx="1"/>
            <p:extLst>
              <p:ext uri="{D42A27DB-BD31-4B8C-83A1-F6EECF244321}">
                <p14:modId xmlns:p14="http://schemas.microsoft.com/office/powerpoint/2010/main" val="1039095212"/>
              </p:ext>
            </p:extLst>
          </p:nvPr>
        </p:nvGraphicFramePr>
        <p:xfrm>
          <a:off x="2589212" y="1714500"/>
          <a:ext cx="8915400" cy="3459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1C472BE-A7AB-4CE9-8A8C-F6254C036333}"/>
              </a:ext>
            </a:extLst>
          </p:cNvPr>
          <p:cNvSpPr txBox="1"/>
          <p:nvPr/>
        </p:nvSpPr>
        <p:spPr>
          <a:xfrm>
            <a:off x="2004060" y="2411730"/>
            <a:ext cx="3078480" cy="923330"/>
          </a:xfrm>
          <a:prstGeom prst="rect">
            <a:avLst/>
          </a:prstGeom>
          <a:noFill/>
        </p:spPr>
        <p:txBody>
          <a:bodyPr wrap="square" rtlCol="0">
            <a:spAutoFit/>
          </a:bodyPr>
          <a:lstStyle/>
          <a:p>
            <a:pPr marL="285750" indent="-285750">
              <a:buFont typeface="Arial" panose="020B0604020202020204" pitchFamily="34" charset="0"/>
              <a:buChar char="•"/>
            </a:pPr>
            <a:r>
              <a:rPr lang="en-US" dirty="0"/>
              <a:t>142 Ward Common Roll produced for 2022 NGE</a:t>
            </a:r>
          </a:p>
          <a:p>
            <a:pPr marL="285750" indent="-285750">
              <a:buFont typeface="Arial" panose="020B0604020202020204" pitchFamily="34" charset="0"/>
              <a:buChar char="•"/>
            </a:pPr>
            <a:r>
              <a:rPr lang="en-US" dirty="0"/>
              <a:t>Biometric Voting</a:t>
            </a:r>
          </a:p>
        </p:txBody>
      </p:sp>
    </p:spTree>
    <p:extLst>
      <p:ext uri="{BB962C8B-B14F-4D97-AF65-F5344CB8AC3E}">
        <p14:creationId xmlns:p14="http://schemas.microsoft.com/office/powerpoint/2010/main" val="4053973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1058"/>
            <a:ext cx="12039600" cy="6858000"/>
          </a:xfrm>
          <a:prstGeom prst="rect">
            <a:avLst/>
          </a:prstGeom>
        </p:spPr>
      </p:pic>
      <p:sp>
        <p:nvSpPr>
          <p:cNvPr id="2" name="Title 1"/>
          <p:cNvSpPr>
            <a:spLocks noGrp="1"/>
          </p:cNvSpPr>
          <p:nvPr>
            <p:ph type="title"/>
          </p:nvPr>
        </p:nvSpPr>
        <p:spPr>
          <a:xfrm>
            <a:off x="2687736" y="242337"/>
            <a:ext cx="6816528" cy="701774"/>
          </a:xfrm>
          <a:solidFill>
            <a:srgbClr val="FFFF00"/>
          </a:solidFill>
        </p:spPr>
        <p:txBody>
          <a:bodyPr>
            <a:noAutofit/>
          </a:bodyPr>
          <a:lstStyle/>
          <a:p>
            <a:r>
              <a:rPr lang="en-GB" sz="4400" b="1" dirty="0"/>
              <a:t>17 New Ireland Province</a:t>
            </a:r>
            <a:endParaRPr lang="en-US" sz="4400" b="1" dirty="0"/>
          </a:p>
        </p:txBody>
      </p:sp>
      <p:sp>
        <p:nvSpPr>
          <p:cNvPr id="3" name="Content Placeholder 2"/>
          <p:cNvSpPr>
            <a:spLocks noGrp="1"/>
          </p:cNvSpPr>
          <p:nvPr>
            <p:ph idx="1"/>
          </p:nvPr>
        </p:nvSpPr>
        <p:spPr>
          <a:xfrm>
            <a:off x="1124314" y="6234080"/>
            <a:ext cx="4519416" cy="560749"/>
          </a:xfrm>
          <a:solidFill>
            <a:srgbClr val="FFFF00"/>
          </a:solidFill>
        </p:spPr>
        <p:txBody>
          <a:bodyPr>
            <a:noAutofit/>
          </a:bodyPr>
          <a:lstStyle/>
          <a:p>
            <a:pPr marL="0" indent="0">
              <a:buNone/>
            </a:pPr>
            <a:r>
              <a:rPr lang="en-GB" sz="3200" dirty="0">
                <a:solidFill>
                  <a:schemeClr val="tx1"/>
                </a:solidFill>
              </a:rPr>
              <a:t>04 </a:t>
            </a:r>
            <a:r>
              <a:rPr lang="en-GB" sz="3200" dirty="0" err="1">
                <a:solidFill>
                  <a:schemeClr val="tx1"/>
                </a:solidFill>
              </a:rPr>
              <a:t>Kavieng</a:t>
            </a:r>
            <a:r>
              <a:rPr lang="en-GB" sz="3200" dirty="0">
                <a:solidFill>
                  <a:schemeClr val="tx1"/>
                </a:solidFill>
              </a:rPr>
              <a:t> Urban LLG</a:t>
            </a:r>
          </a:p>
          <a:p>
            <a:pPr marL="0" indent="0">
              <a:buNone/>
            </a:pPr>
            <a:endParaRPr lang="en-GB" sz="3200" dirty="0">
              <a:solidFill>
                <a:schemeClr val="tx1"/>
              </a:solidFill>
            </a:endParaRPr>
          </a:p>
        </p:txBody>
      </p:sp>
      <p:sp>
        <p:nvSpPr>
          <p:cNvPr id="4" name="Rectangle 3"/>
          <p:cNvSpPr/>
          <p:nvPr/>
        </p:nvSpPr>
        <p:spPr>
          <a:xfrm>
            <a:off x="5734540" y="6234080"/>
            <a:ext cx="5196315" cy="584775"/>
          </a:xfrm>
          <a:prstGeom prst="rect">
            <a:avLst/>
          </a:prstGeom>
          <a:solidFill>
            <a:srgbClr val="FFFF00"/>
          </a:solidFill>
        </p:spPr>
        <p:txBody>
          <a:bodyPr wrap="square">
            <a:spAutoFit/>
          </a:bodyPr>
          <a:lstStyle/>
          <a:p>
            <a:r>
              <a:rPr lang="en-US" sz="3200" dirty="0"/>
              <a:t>WARD 02. Kavieng Urban  </a:t>
            </a:r>
          </a:p>
        </p:txBody>
      </p:sp>
      <p:pic>
        <p:nvPicPr>
          <p:cNvPr id="5" name="Picture 4"/>
          <p:cNvPicPr>
            <a:picLocks noChangeAspect="1"/>
          </p:cNvPicPr>
          <p:nvPr/>
        </p:nvPicPr>
        <p:blipFill>
          <a:blip r:embed="rId3"/>
          <a:stretch>
            <a:fillRect/>
          </a:stretch>
        </p:blipFill>
        <p:spPr>
          <a:xfrm>
            <a:off x="10133731" y="0"/>
            <a:ext cx="1767363" cy="1678794"/>
          </a:xfrm>
          <a:prstGeom prst="rect">
            <a:avLst/>
          </a:prstGeom>
        </p:spPr>
      </p:pic>
      <p:pic>
        <p:nvPicPr>
          <p:cNvPr id="6" name="Picture 5"/>
          <p:cNvPicPr>
            <a:picLocks noChangeAspect="1"/>
          </p:cNvPicPr>
          <p:nvPr/>
        </p:nvPicPr>
        <p:blipFill>
          <a:blip r:embed="rId4"/>
          <a:stretch>
            <a:fillRect/>
          </a:stretch>
        </p:blipFill>
        <p:spPr>
          <a:xfrm>
            <a:off x="534370" y="0"/>
            <a:ext cx="1700061" cy="1562100"/>
          </a:xfrm>
          <a:prstGeom prst="rect">
            <a:avLst/>
          </a:prstGeom>
        </p:spPr>
      </p:pic>
    </p:spTree>
    <p:extLst>
      <p:ext uri="{BB962C8B-B14F-4D97-AF65-F5344CB8AC3E}">
        <p14:creationId xmlns:p14="http://schemas.microsoft.com/office/powerpoint/2010/main" val="785449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83" y="0"/>
            <a:ext cx="12036056" cy="6858000"/>
          </a:xfrm>
          <a:prstGeom prst="rect">
            <a:avLst/>
          </a:prstGeom>
        </p:spPr>
      </p:pic>
    </p:spTree>
    <p:extLst>
      <p:ext uri="{BB962C8B-B14F-4D97-AF65-F5344CB8AC3E}">
        <p14:creationId xmlns:p14="http://schemas.microsoft.com/office/powerpoint/2010/main" val="1986083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070058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
            <a:ext cx="12191999" cy="6858001"/>
          </a:xfrm>
          <a:prstGeom prst="rect">
            <a:avLst/>
          </a:prstGeom>
        </p:spPr>
      </p:pic>
    </p:spTree>
    <p:extLst>
      <p:ext uri="{BB962C8B-B14F-4D97-AF65-F5344CB8AC3E}">
        <p14:creationId xmlns:p14="http://schemas.microsoft.com/office/powerpoint/2010/main" val="157947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1" y="9785"/>
            <a:ext cx="11388319" cy="6774305"/>
          </a:xfrm>
          <a:prstGeom prst="rect">
            <a:avLst/>
          </a:prstGeom>
        </p:spPr>
      </p:pic>
      <p:sp>
        <p:nvSpPr>
          <p:cNvPr id="2" name="Title 1"/>
          <p:cNvSpPr>
            <a:spLocks noGrp="1"/>
          </p:cNvSpPr>
          <p:nvPr>
            <p:ph type="title"/>
          </p:nvPr>
        </p:nvSpPr>
        <p:spPr>
          <a:xfrm>
            <a:off x="2425597" y="337295"/>
            <a:ext cx="7039062" cy="843805"/>
          </a:xfrm>
          <a:solidFill>
            <a:srgbClr val="FFFF00"/>
          </a:solidFill>
        </p:spPr>
        <p:txBody>
          <a:bodyPr>
            <a:normAutofit/>
          </a:bodyPr>
          <a:lstStyle/>
          <a:p>
            <a:r>
              <a:rPr lang="en-GB" sz="4400" b="1" dirty="0"/>
              <a:t>17 New Ireland Province</a:t>
            </a:r>
            <a:endParaRPr lang="en-US" sz="4400" b="1" dirty="0"/>
          </a:p>
        </p:txBody>
      </p:sp>
      <p:sp>
        <p:nvSpPr>
          <p:cNvPr id="3" name="Content Placeholder 2"/>
          <p:cNvSpPr>
            <a:spLocks noGrp="1"/>
          </p:cNvSpPr>
          <p:nvPr>
            <p:ph idx="1"/>
          </p:nvPr>
        </p:nvSpPr>
        <p:spPr>
          <a:xfrm>
            <a:off x="1762431" y="5432836"/>
            <a:ext cx="7951840" cy="704924"/>
          </a:xfrm>
          <a:solidFill>
            <a:srgbClr val="FFFF00"/>
          </a:solidFill>
        </p:spPr>
        <p:txBody>
          <a:bodyPr>
            <a:normAutofit fontScale="92500" lnSpcReduction="10000"/>
          </a:bodyPr>
          <a:lstStyle/>
          <a:p>
            <a:pPr marL="0" indent="0">
              <a:buNone/>
            </a:pPr>
            <a:r>
              <a:rPr lang="en-GB" sz="4700" dirty="0"/>
              <a:t>06  SENTRAL NIU AILAN RURAL</a:t>
            </a:r>
          </a:p>
          <a:p>
            <a:pPr marL="0" indent="0">
              <a:buNone/>
            </a:pPr>
            <a:endParaRPr lang="en-GB" dirty="0"/>
          </a:p>
        </p:txBody>
      </p:sp>
      <p:sp>
        <p:nvSpPr>
          <p:cNvPr id="4" name="Rectangle 3"/>
          <p:cNvSpPr/>
          <p:nvPr/>
        </p:nvSpPr>
        <p:spPr>
          <a:xfrm>
            <a:off x="3678747" y="6137760"/>
            <a:ext cx="4134465" cy="646331"/>
          </a:xfrm>
          <a:prstGeom prst="rect">
            <a:avLst/>
          </a:prstGeom>
          <a:solidFill>
            <a:srgbClr val="FFFF00"/>
          </a:solidFill>
        </p:spPr>
        <p:txBody>
          <a:bodyPr wrap="none">
            <a:spAutoFit/>
          </a:bodyPr>
          <a:lstStyle/>
          <a:p>
            <a:r>
              <a:rPr lang="en-GB" sz="3600" dirty="0"/>
              <a:t>WARD 08. KONOS</a:t>
            </a:r>
            <a:endParaRPr lang="en-US" sz="3600" dirty="0"/>
          </a:p>
        </p:txBody>
      </p:sp>
      <p:pic>
        <p:nvPicPr>
          <p:cNvPr id="6" name="Picture 5"/>
          <p:cNvPicPr>
            <a:picLocks noChangeAspect="1"/>
          </p:cNvPicPr>
          <p:nvPr/>
        </p:nvPicPr>
        <p:blipFill>
          <a:blip r:embed="rId3"/>
          <a:stretch>
            <a:fillRect/>
          </a:stretch>
        </p:blipFill>
        <p:spPr>
          <a:xfrm>
            <a:off x="384582" y="27603"/>
            <a:ext cx="1913914" cy="2036240"/>
          </a:xfrm>
          <a:prstGeom prst="rect">
            <a:avLst/>
          </a:prstGeom>
        </p:spPr>
      </p:pic>
      <p:pic>
        <p:nvPicPr>
          <p:cNvPr id="7" name="Picture 6"/>
          <p:cNvPicPr>
            <a:picLocks noChangeAspect="1"/>
          </p:cNvPicPr>
          <p:nvPr/>
        </p:nvPicPr>
        <p:blipFill>
          <a:blip r:embed="rId4"/>
          <a:stretch>
            <a:fillRect/>
          </a:stretch>
        </p:blipFill>
        <p:spPr>
          <a:xfrm>
            <a:off x="9591761" y="9784"/>
            <a:ext cx="2003340" cy="1717416"/>
          </a:xfrm>
          <a:prstGeom prst="rect">
            <a:avLst/>
          </a:prstGeom>
        </p:spPr>
      </p:pic>
    </p:spTree>
    <p:extLst>
      <p:ext uri="{BB962C8B-B14F-4D97-AF65-F5344CB8AC3E}">
        <p14:creationId xmlns:p14="http://schemas.microsoft.com/office/powerpoint/2010/main" val="1979285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07558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3618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6124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A4056-54DD-D715-BA93-313A3652645E}"/>
              </a:ext>
            </a:extLst>
          </p:cNvPr>
          <p:cNvSpPr>
            <a:spLocks noGrp="1"/>
          </p:cNvSpPr>
          <p:nvPr>
            <p:ph type="title"/>
          </p:nvPr>
        </p:nvSpPr>
        <p:spPr>
          <a:xfrm>
            <a:off x="1812023" y="222308"/>
            <a:ext cx="8911687" cy="558738"/>
          </a:xfrm>
        </p:spPr>
        <p:txBody>
          <a:bodyPr>
            <a:normAutofit fontScale="90000"/>
          </a:bodyPr>
          <a:lstStyle/>
          <a:p>
            <a:r>
              <a:rPr lang="en-US" b="1" dirty="0"/>
              <a:t>FUTURE </a:t>
            </a:r>
            <a:endParaRPr lang="en-PG" b="1" dirty="0"/>
          </a:p>
        </p:txBody>
      </p:sp>
      <p:sp>
        <p:nvSpPr>
          <p:cNvPr id="3" name="Content Placeholder 2">
            <a:extLst>
              <a:ext uri="{FF2B5EF4-FFF2-40B4-BE49-F238E27FC236}">
                <a16:creationId xmlns:a16="http://schemas.microsoft.com/office/drawing/2014/main" id="{42A50912-2AB0-4A6E-573F-4D66ADB8A2B9}"/>
              </a:ext>
            </a:extLst>
          </p:cNvPr>
          <p:cNvSpPr>
            <a:spLocks noGrp="1"/>
          </p:cNvSpPr>
          <p:nvPr>
            <p:ph idx="1"/>
          </p:nvPr>
        </p:nvSpPr>
        <p:spPr>
          <a:xfrm>
            <a:off x="1812023" y="781046"/>
            <a:ext cx="9135610" cy="5925951"/>
          </a:xfrm>
        </p:spPr>
        <p:txBody>
          <a:bodyPr>
            <a:noAutofit/>
          </a:bodyPr>
          <a:lstStyle/>
          <a:p>
            <a:pPr algn="just"/>
            <a:r>
              <a:rPr lang="en-US" sz="2000" dirty="0"/>
              <a:t>V-Sat Installation -10 LLG Seat of Government (LLG HQ)</a:t>
            </a:r>
          </a:p>
          <a:p>
            <a:pPr algn="just"/>
            <a:r>
              <a:rPr lang="en-US" sz="2000" dirty="0"/>
              <a:t>Communication link to all 10 LLGS and 142 LLG Wards</a:t>
            </a:r>
          </a:p>
          <a:p>
            <a:pPr algn="just"/>
            <a:r>
              <a:rPr lang="en-US" sz="2000" dirty="0"/>
              <a:t>Employment of Ward Recorders as full time workers on a fortnightly wages to collect and update Data (Currently on monthly allowance)</a:t>
            </a:r>
          </a:p>
          <a:p>
            <a:pPr algn="just"/>
            <a:r>
              <a:rPr lang="en-US" sz="2000" dirty="0"/>
              <a:t>Training and equipping Ward Recorders and frontline workers in the LLGS with modern equipment for data collection</a:t>
            </a:r>
          </a:p>
          <a:p>
            <a:pPr algn="just"/>
            <a:r>
              <a:rPr lang="en-US" sz="2000" dirty="0"/>
              <a:t>Establish a one-stop-shop Data Management System</a:t>
            </a:r>
          </a:p>
          <a:p>
            <a:pPr algn="just"/>
            <a:r>
              <a:rPr lang="en-US" sz="2000" dirty="0"/>
              <a:t>Provincial Legislation to Regulate the collection, management , use and storage of data</a:t>
            </a:r>
          </a:p>
          <a:p>
            <a:pPr algn="just"/>
            <a:r>
              <a:rPr lang="en-US" sz="2000" dirty="0"/>
              <a:t>NIP ID issued to all persons registered on the VRB Database</a:t>
            </a:r>
          </a:p>
          <a:p>
            <a:pPr algn="just"/>
            <a:r>
              <a:rPr lang="en-US" sz="2000" dirty="0"/>
              <a:t>Election Roll update – PNGEC to ride on the VRB Data to update the election roll</a:t>
            </a:r>
          </a:p>
          <a:p>
            <a:pPr algn="just"/>
            <a:r>
              <a:rPr lang="en-US" sz="2000" dirty="0"/>
              <a:t>NID can ride on the VRB Data</a:t>
            </a:r>
          </a:p>
          <a:p>
            <a:pPr algn="just"/>
            <a:r>
              <a:rPr lang="en-US" sz="2000" dirty="0"/>
              <a:t>Re-introduce Provincial Data System (PDS) – make Census work easy</a:t>
            </a:r>
          </a:p>
          <a:p>
            <a:pPr algn="just"/>
            <a:endParaRPr lang="en-US" sz="2000" dirty="0"/>
          </a:p>
          <a:p>
            <a:pPr algn="just"/>
            <a:endParaRPr lang="en-US" sz="2000" dirty="0"/>
          </a:p>
          <a:p>
            <a:pPr algn="just"/>
            <a:endParaRPr lang="en-PG" sz="2000" dirty="0"/>
          </a:p>
        </p:txBody>
      </p:sp>
    </p:spTree>
    <p:extLst>
      <p:ext uri="{BB962C8B-B14F-4D97-AF65-F5344CB8AC3E}">
        <p14:creationId xmlns:p14="http://schemas.microsoft.com/office/powerpoint/2010/main" val="724536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72FC-3967-49B9-D9AF-77CB64C5FB80}"/>
              </a:ext>
            </a:extLst>
          </p:cNvPr>
          <p:cNvSpPr>
            <a:spLocks noGrp="1"/>
          </p:cNvSpPr>
          <p:nvPr>
            <p:ph type="title"/>
          </p:nvPr>
        </p:nvSpPr>
        <p:spPr>
          <a:xfrm>
            <a:off x="1873650" y="549480"/>
            <a:ext cx="8911687" cy="793628"/>
          </a:xfrm>
        </p:spPr>
        <p:txBody>
          <a:bodyPr/>
          <a:lstStyle/>
          <a:p>
            <a:r>
              <a:rPr lang="en-US" dirty="0"/>
              <a:t>RECOMMENDATIONS/SUGGESTION</a:t>
            </a:r>
            <a:endParaRPr lang="en-PG" dirty="0"/>
          </a:p>
        </p:txBody>
      </p:sp>
      <p:sp>
        <p:nvSpPr>
          <p:cNvPr id="3" name="Content Placeholder 2">
            <a:extLst>
              <a:ext uri="{FF2B5EF4-FFF2-40B4-BE49-F238E27FC236}">
                <a16:creationId xmlns:a16="http://schemas.microsoft.com/office/drawing/2014/main" id="{5A057D8A-45C5-D4FA-7B66-9747D45665FD}"/>
              </a:ext>
            </a:extLst>
          </p:cNvPr>
          <p:cNvSpPr>
            <a:spLocks noGrp="1"/>
          </p:cNvSpPr>
          <p:nvPr>
            <p:ph idx="1"/>
          </p:nvPr>
        </p:nvSpPr>
        <p:spPr>
          <a:xfrm>
            <a:off x="1661020" y="1343109"/>
            <a:ext cx="9327020" cy="5215568"/>
          </a:xfrm>
        </p:spPr>
        <p:txBody>
          <a:bodyPr>
            <a:normAutofit/>
          </a:bodyPr>
          <a:lstStyle/>
          <a:p>
            <a:pPr algn="just"/>
            <a:r>
              <a:rPr lang="en-US" sz="2000" dirty="0"/>
              <a:t>Provincial Data Office should be established in all Provinces under the auspices of the Provincial Governments/Administrations</a:t>
            </a:r>
          </a:p>
          <a:p>
            <a:pPr algn="just"/>
            <a:r>
              <a:rPr lang="en-US" sz="2000" dirty="0"/>
              <a:t>State agencies like NSO, Electoral Commission, Civil Registry/NID and other agencies dealing with Demographic and Socio-Economic Data should use the Data in the VRB for their purpose. They should only be the end users. They Should Not spend huge money to go out and collect the information/data</a:t>
            </a:r>
          </a:p>
          <a:p>
            <a:pPr algn="just"/>
            <a:r>
              <a:rPr lang="en-US" sz="2000" dirty="0"/>
              <a:t>The ICT department should establish regional or provincial offices or have an understanding with the provincial governments and administrations to implement the ICT policy in the provinces, districts and LLGS</a:t>
            </a:r>
          </a:p>
          <a:p>
            <a:pPr algn="just"/>
            <a:r>
              <a:rPr lang="en-US" sz="2000" dirty="0"/>
              <a:t>There should be a standard provincial policy and legislation on Data Collection, Management, Use, and Storage of Data for the Province </a:t>
            </a:r>
            <a:endParaRPr lang="en-PG" sz="2000" dirty="0"/>
          </a:p>
        </p:txBody>
      </p:sp>
    </p:spTree>
    <p:extLst>
      <p:ext uri="{BB962C8B-B14F-4D97-AF65-F5344CB8AC3E}">
        <p14:creationId xmlns:p14="http://schemas.microsoft.com/office/powerpoint/2010/main" val="2623198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478" y="127820"/>
            <a:ext cx="11759380" cy="6656438"/>
          </a:xfrm>
          <a:prstGeom prst="rect">
            <a:avLst/>
          </a:prstGeom>
        </p:spPr>
      </p:pic>
      <p:sp>
        <p:nvSpPr>
          <p:cNvPr id="2" name="Rectangle 1"/>
          <p:cNvSpPr/>
          <p:nvPr/>
        </p:nvSpPr>
        <p:spPr>
          <a:xfrm>
            <a:off x="2383839" y="1687057"/>
            <a:ext cx="5929828" cy="4508927"/>
          </a:xfrm>
          <a:prstGeom prst="rect">
            <a:avLst/>
          </a:prstGeom>
          <a:noFill/>
        </p:spPr>
        <p:txBody>
          <a:bodyPr wrap="none" lIns="91440" tIns="45720" rIns="91440" bIns="45720">
            <a:spAutoFit/>
          </a:bodyPr>
          <a:lstStyle/>
          <a:p>
            <a:pPr algn="ctr"/>
            <a:r>
              <a:rPr lang="en-US" sz="287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End</a:t>
            </a:r>
          </a:p>
        </p:txBody>
      </p:sp>
    </p:spTree>
    <p:extLst>
      <p:ext uri="{BB962C8B-B14F-4D97-AF65-F5344CB8AC3E}">
        <p14:creationId xmlns:p14="http://schemas.microsoft.com/office/powerpoint/2010/main" val="244430875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Facet</Template>
  <TotalTime>2264</TotalTime>
  <Words>1454</Words>
  <Application>Microsoft Office PowerPoint</Application>
  <PresentationFormat>Widescreen</PresentationFormat>
  <Paragraphs>257</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Rounded MT Bold</vt:lpstr>
      <vt:lpstr>Calibri</vt:lpstr>
      <vt:lpstr>Century Gothic</vt:lpstr>
      <vt:lpstr>Times New Roman</vt:lpstr>
      <vt:lpstr>Wingdings</vt:lpstr>
      <vt:lpstr>Wingdings 3</vt:lpstr>
      <vt:lpstr>Wisp</vt:lpstr>
      <vt:lpstr>    VILLAGE RECORD BOOK &amp; DATA MANAGEMENT SYSTEM</vt:lpstr>
      <vt:lpstr>OUTLINE OF PRESENTATION</vt:lpstr>
      <vt:lpstr>NEW IRELAND IN BRIEF</vt:lpstr>
      <vt:lpstr>BRIEF HISTORY OF VILLAGE RECORD BOOK (VRB) </vt:lpstr>
      <vt:lpstr>LEGAL MANDATE</vt:lpstr>
      <vt:lpstr>LEGAL MANDATE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Extraction from VRB and Geographical Information System (GIS). Information Processing</vt:lpstr>
      <vt:lpstr>Population by Districts and LLGs – 2011 Census and VRB 2020</vt:lpstr>
      <vt:lpstr>Election Roll </vt:lpstr>
      <vt:lpstr>17 New Ireland Province</vt:lpstr>
      <vt:lpstr>PowerPoint Presentation</vt:lpstr>
      <vt:lpstr>PowerPoint Presentation</vt:lpstr>
      <vt:lpstr>PowerPoint Presentation</vt:lpstr>
      <vt:lpstr>17 New Ireland Province</vt:lpstr>
      <vt:lpstr>PowerPoint Presentation</vt:lpstr>
      <vt:lpstr>PowerPoint Presentation</vt:lpstr>
      <vt:lpstr>PowerPoint Presentation</vt:lpstr>
      <vt:lpstr>FUTURE </vt:lpstr>
      <vt:lpstr>RECOMMENDATIONS/SUGGESTION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IRELAND PROVINCE   VILLAGE RECORD BOOK PROJECT</dc:title>
  <dc:creator>Ricky Fugonto</dc:creator>
  <cp:lastModifiedBy>user</cp:lastModifiedBy>
  <cp:revision>86</cp:revision>
  <dcterms:created xsi:type="dcterms:W3CDTF">2022-11-08T02:59:01Z</dcterms:created>
  <dcterms:modified xsi:type="dcterms:W3CDTF">2024-10-02T01:16:46Z</dcterms:modified>
</cp:coreProperties>
</file>