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323" r:id="rId3"/>
    <p:sldId id="332" r:id="rId4"/>
    <p:sldId id="327" r:id="rId5"/>
    <p:sldId id="331" r:id="rId6"/>
    <p:sldId id="328" r:id="rId7"/>
    <p:sldId id="329" r:id="rId8"/>
    <p:sldId id="330" r:id="rId9"/>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7DACB-5938-4B65-8D20-C199A854E5F8}"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1188F4-7FE1-45C0-9B16-F289B38E9C50}" type="slidenum">
              <a:rPr lang="en-US" smtClean="0"/>
              <a:t>‹#›</a:t>
            </a:fld>
            <a:endParaRPr lang="en-US"/>
          </a:p>
        </p:txBody>
      </p:sp>
    </p:spTree>
    <p:extLst>
      <p:ext uri="{BB962C8B-B14F-4D97-AF65-F5344CB8AC3E}">
        <p14:creationId xmlns:p14="http://schemas.microsoft.com/office/powerpoint/2010/main" val="382868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2</a:t>
            </a:fld>
            <a:endParaRPr lang="en-US"/>
          </a:p>
        </p:txBody>
      </p:sp>
    </p:spTree>
    <p:extLst>
      <p:ext uri="{BB962C8B-B14F-4D97-AF65-F5344CB8AC3E}">
        <p14:creationId xmlns:p14="http://schemas.microsoft.com/office/powerpoint/2010/main" val="1464667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3</a:t>
            </a:fld>
            <a:endParaRPr lang="en-US"/>
          </a:p>
        </p:txBody>
      </p:sp>
    </p:spTree>
    <p:extLst>
      <p:ext uri="{BB962C8B-B14F-4D97-AF65-F5344CB8AC3E}">
        <p14:creationId xmlns:p14="http://schemas.microsoft.com/office/powerpoint/2010/main" val="3295484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4</a:t>
            </a:fld>
            <a:endParaRPr lang="en-US"/>
          </a:p>
        </p:txBody>
      </p:sp>
    </p:spTree>
    <p:extLst>
      <p:ext uri="{BB962C8B-B14F-4D97-AF65-F5344CB8AC3E}">
        <p14:creationId xmlns:p14="http://schemas.microsoft.com/office/powerpoint/2010/main" val="2999281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5</a:t>
            </a:fld>
            <a:endParaRPr lang="en-US"/>
          </a:p>
        </p:txBody>
      </p:sp>
    </p:spTree>
    <p:extLst>
      <p:ext uri="{BB962C8B-B14F-4D97-AF65-F5344CB8AC3E}">
        <p14:creationId xmlns:p14="http://schemas.microsoft.com/office/powerpoint/2010/main" val="493037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6</a:t>
            </a:fld>
            <a:endParaRPr lang="en-US"/>
          </a:p>
        </p:txBody>
      </p:sp>
    </p:spTree>
    <p:extLst>
      <p:ext uri="{BB962C8B-B14F-4D97-AF65-F5344CB8AC3E}">
        <p14:creationId xmlns:p14="http://schemas.microsoft.com/office/powerpoint/2010/main" val="796876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7</a:t>
            </a:fld>
            <a:endParaRPr lang="en-US"/>
          </a:p>
        </p:txBody>
      </p:sp>
    </p:spTree>
    <p:extLst>
      <p:ext uri="{BB962C8B-B14F-4D97-AF65-F5344CB8AC3E}">
        <p14:creationId xmlns:p14="http://schemas.microsoft.com/office/powerpoint/2010/main" val="1802322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ontserrat" panose="00000500000000000000" pitchFamily="2" charset="0"/>
              </a:rPr>
              <a:t> </a:t>
            </a:r>
            <a:r>
              <a:rPr lang="en-AU" sz="1200" dirty="0"/>
              <a:t>Deploy the Government critical core Network Infrastructure which will enable the PNG Government to deliver    “ Digital Government services” thereby reducing cost and improving visibility while maintaining an Agile ,Secure  and Robust Network</a:t>
            </a:r>
            <a:endParaRPr lang="en-US" sz="1200" dirty="0"/>
          </a:p>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8</a:t>
            </a:fld>
            <a:endParaRPr lang="en-US"/>
          </a:p>
        </p:txBody>
      </p:sp>
    </p:spTree>
    <p:extLst>
      <p:ext uri="{BB962C8B-B14F-4D97-AF65-F5344CB8AC3E}">
        <p14:creationId xmlns:p14="http://schemas.microsoft.com/office/powerpoint/2010/main" val="3917418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5DA7-BB53-9D31-38D2-7AE2C38A7B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6CD4A323-1187-61DF-7883-0DCE87E1EE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0A7612E3-7A53-9523-9B9B-95DC5CF001CA}"/>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2FD01096-B025-61A6-6407-1E8D3403443D}"/>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76D21604-B123-A591-05C3-E7A267032009}"/>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1280997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D2327-EBBF-A45E-DF71-7065F41D9778}"/>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A192241-A1F3-3FC2-0739-428DB7A52F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4891F2D-E8C5-709A-F80C-4471F2224D5F}"/>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9ED7376B-5C12-683B-91D1-66CFC7CF1ADE}"/>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E5A7E89D-7D51-5596-1938-2C68842DA7D6}"/>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24572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1BD4-FF67-FB80-337F-D534C58561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463ED02F-E14F-4925-E9CB-304E9C7232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4985C7-F40B-06D1-E668-6001A03AB909}"/>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EF835C5A-2639-2289-4F63-62B65CA4386E}"/>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16C5631E-A46C-22A7-9BF2-CC91BEB49436}"/>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184456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327E-5587-3F00-7E95-F200E31B7907}"/>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26804C05-5684-30AC-3DDF-5879D0F20F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554573E0-DEFD-88B2-314F-CE361F7A2F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A9625B7A-AA69-AFFA-6F40-17BD0B58F9A7}"/>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6" name="Footer Placeholder 5">
            <a:extLst>
              <a:ext uri="{FF2B5EF4-FFF2-40B4-BE49-F238E27FC236}">
                <a16:creationId xmlns:a16="http://schemas.microsoft.com/office/drawing/2014/main" id="{D68F49F8-184B-85FF-915F-6B0723B7A037}"/>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C7B49B65-E9CE-0AEA-4D93-2AC00D90FB3B}"/>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157772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5168-1A2F-D45F-42C3-DFCE46E5EE62}"/>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7EC6A7F8-13F3-C107-8B7E-B2211EC3B7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900927-5F2D-1C63-8AE7-7212796CFB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6012E5BC-A372-CE6C-4CA1-C36946C203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D65F50-AEE7-89EE-D393-E8408E85F9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B9ED3EDF-B045-BC48-1A10-0A52C3010921}"/>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8" name="Footer Placeholder 7">
            <a:extLst>
              <a:ext uri="{FF2B5EF4-FFF2-40B4-BE49-F238E27FC236}">
                <a16:creationId xmlns:a16="http://schemas.microsoft.com/office/drawing/2014/main" id="{D3CCFFA6-DD5E-1DE4-D535-207CCBEE1C83}"/>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5BF293C4-0D0D-81DE-F648-3AF2612F9D82}"/>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84418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ED43-185C-18D3-4AC5-2253BA06BE87}"/>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A15C0F34-B047-C389-E9D5-0007D949BDA1}"/>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4" name="Footer Placeholder 3">
            <a:extLst>
              <a:ext uri="{FF2B5EF4-FFF2-40B4-BE49-F238E27FC236}">
                <a16:creationId xmlns:a16="http://schemas.microsoft.com/office/drawing/2014/main" id="{C64568D4-FBBC-16CD-B3AF-A4192A5EB370}"/>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5381180A-2E14-54D1-2E64-F44E2AEF23D3}"/>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53837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155437-A88E-AA97-F76A-211DCAC35B74}"/>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3" name="Footer Placeholder 2">
            <a:extLst>
              <a:ext uri="{FF2B5EF4-FFF2-40B4-BE49-F238E27FC236}">
                <a16:creationId xmlns:a16="http://schemas.microsoft.com/office/drawing/2014/main" id="{ABF00CE2-3B0C-AA8B-8ADE-1B650B3DE22E}"/>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44D355C4-301D-6B95-2DD7-E4C42D9FB53D}"/>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806191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9CFF-0C78-1086-ED51-491AD862F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FC068191-DF00-9CD0-E8A1-B9AA59831B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32D59ED5-F754-A904-CCC8-FD9CB454F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B22BAB-E1F6-873E-11EE-DECF94571B1A}"/>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6" name="Footer Placeholder 5">
            <a:extLst>
              <a:ext uri="{FF2B5EF4-FFF2-40B4-BE49-F238E27FC236}">
                <a16:creationId xmlns:a16="http://schemas.microsoft.com/office/drawing/2014/main" id="{854C7762-884F-767C-26EF-13E71E37C62A}"/>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E5835ECF-2CC2-E0E3-8321-172AE19A5BAF}"/>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2918237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1D0B1-601A-2A53-BA6F-225C1371CA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2ED51F6A-96BB-2A6E-7E0A-4D63DAEA8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G"/>
          </a:p>
        </p:txBody>
      </p:sp>
      <p:sp>
        <p:nvSpPr>
          <p:cNvPr id="4" name="Text Placeholder 3">
            <a:extLst>
              <a:ext uri="{FF2B5EF4-FFF2-40B4-BE49-F238E27FC236}">
                <a16:creationId xmlns:a16="http://schemas.microsoft.com/office/drawing/2014/main" id="{3A3241FD-F491-C651-A6B2-6717337B6A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1AC466-E3C7-25E7-5ED4-4B9955987BB2}"/>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6" name="Footer Placeholder 5">
            <a:extLst>
              <a:ext uri="{FF2B5EF4-FFF2-40B4-BE49-F238E27FC236}">
                <a16:creationId xmlns:a16="http://schemas.microsoft.com/office/drawing/2014/main" id="{AB75BF57-FA84-39A2-D422-A2484717D295}"/>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143F5B8C-7298-A42A-A6F9-ABEC9D8BB521}"/>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609210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A513-3F4D-2E2E-95CE-13167BFA2A04}"/>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9BBF092F-57BB-5817-A46D-E3BD360F8D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B470ABB-8D24-479B-4F1C-FE6BF5003CBF}"/>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15B5D903-FC6A-22F4-6012-9812494A1053}"/>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090B1EB2-625B-9A0D-86E5-52D8FB6A466A}"/>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08535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B0C4B0-D760-FB07-9CDC-247A83F5FB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104E05D4-A915-9B52-1E68-9A06B86672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375A8D84-7281-80C3-451A-F85602AEECA4}"/>
              </a:ext>
            </a:extLst>
          </p:cNvPr>
          <p:cNvSpPr>
            <a:spLocks noGrp="1"/>
          </p:cNvSpPr>
          <p:nvPr>
            <p:ph type="dt" sz="half" idx="10"/>
          </p:nvPr>
        </p:nvSpPr>
        <p:spPr/>
        <p:txBody>
          <a:body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F8F8E2EC-DB6B-D66A-AFA4-102F57803171}"/>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687916F9-2185-6F38-46F3-8983E9EFDFE0}"/>
              </a:ext>
            </a:extLst>
          </p:cNvPr>
          <p:cNvSpPr>
            <a:spLocks noGrp="1"/>
          </p:cNvSpPr>
          <p:nvPr>
            <p:ph type="sldNum" sz="quarter" idx="12"/>
          </p:nvPr>
        </p:nvSpPr>
        <p:spPr/>
        <p:txBody>
          <a:bodyPr/>
          <a:lstStyle/>
          <a:p>
            <a:fld id="{8D437294-A934-48B6-AACE-6D7E5001F5EF}" type="slidenum">
              <a:rPr lang="en-PG" smtClean="0"/>
              <a:t>‹#›</a:t>
            </a:fld>
            <a:endParaRPr lang="en-PG"/>
          </a:p>
        </p:txBody>
      </p:sp>
    </p:spTree>
    <p:extLst>
      <p:ext uri="{BB962C8B-B14F-4D97-AF65-F5344CB8AC3E}">
        <p14:creationId xmlns:p14="http://schemas.microsoft.com/office/powerpoint/2010/main" val="303698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2C6513-E76F-B846-3CD3-D0257AE84C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D252E93B-8719-4620-B952-880E93A24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37FFFEB1-5365-39E5-FC6E-E3AC17C620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FC274D-5951-4C29-BC3F-3D47769D5174}" type="datetimeFigureOut">
              <a:rPr lang="en-PG" smtClean="0"/>
              <a:t>01/10/2024</a:t>
            </a:fld>
            <a:endParaRPr lang="en-PG"/>
          </a:p>
        </p:txBody>
      </p:sp>
      <p:sp>
        <p:nvSpPr>
          <p:cNvPr id="5" name="Footer Placeholder 4">
            <a:extLst>
              <a:ext uri="{FF2B5EF4-FFF2-40B4-BE49-F238E27FC236}">
                <a16:creationId xmlns:a16="http://schemas.microsoft.com/office/drawing/2014/main" id="{AFEA98C2-8092-5262-66A1-353302B73E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C97EFF9E-CC58-A692-B201-46A30DBE8F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437294-A934-48B6-AACE-6D7E5001F5EF}" type="slidenum">
              <a:rPr lang="en-PG" smtClean="0"/>
              <a:t>‹#›</a:t>
            </a:fld>
            <a:endParaRPr lang="en-PG"/>
          </a:p>
        </p:txBody>
      </p:sp>
    </p:spTree>
    <p:extLst>
      <p:ext uri="{BB962C8B-B14F-4D97-AF65-F5344CB8AC3E}">
        <p14:creationId xmlns:p14="http://schemas.microsoft.com/office/powerpoint/2010/main" val="2072465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tmp"/><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6.jp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9.tmp"/><Relationship Id="rId3" Type="http://schemas.openxmlformats.org/officeDocument/2006/relationships/image" Target="../media/image1.png"/><Relationship Id="rId7" Type="http://schemas.openxmlformats.org/officeDocument/2006/relationships/image" Target="../media/image17.png"/><Relationship Id="rId12"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image" Target="../media/image14.svg"/><Relationship Id="rId4" Type="http://schemas.openxmlformats.org/officeDocument/2006/relationships/image" Target="../media/image6.jpg"/><Relationship Id="rId9" Type="http://schemas.openxmlformats.org/officeDocument/2006/relationships/image" Target="../media/image13.png"/><Relationship Id="rId14" Type="http://schemas.openxmlformats.org/officeDocument/2006/relationships/image" Target="../media/image20.tmp"/></Relationships>
</file>

<file path=ppt/slides/_rels/slide6.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1.jpe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image" Target="../media/image25.tmp"/><Relationship Id="rId4" Type="http://schemas.openxmlformats.org/officeDocument/2006/relationships/image" Target="../media/image22.tmp"/><Relationship Id="rId9" Type="http://schemas.openxmlformats.org/officeDocument/2006/relationships/image" Target="../media/image24.tm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6.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176672" y="542646"/>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6" y="-9299"/>
            <a:ext cx="12231979"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15" name="TextBox 3714">
            <a:extLst>
              <a:ext uri="{FF2B5EF4-FFF2-40B4-BE49-F238E27FC236}">
                <a16:creationId xmlns:a16="http://schemas.microsoft.com/office/drawing/2014/main" id="{ADA3BDA3-4964-E27D-8CAD-F8C2C86994A8}"/>
              </a:ext>
            </a:extLst>
          </p:cNvPr>
          <p:cNvSpPr txBox="1"/>
          <p:nvPr/>
        </p:nvSpPr>
        <p:spPr>
          <a:xfrm>
            <a:off x="1043754" y="2895378"/>
            <a:ext cx="9652637" cy="1938992"/>
          </a:xfrm>
          <a:prstGeom prst="rect">
            <a:avLst/>
          </a:prstGeom>
          <a:noFill/>
        </p:spPr>
        <p:txBody>
          <a:bodyPr wrap="square" rtlCol="0">
            <a:spAutoFit/>
          </a:bodyPr>
          <a:lstStyle/>
          <a:p>
            <a:pPr algn="ctr"/>
            <a:r>
              <a:rPr lang="en-US" sz="4000" b="1" dirty="0">
                <a:latin typeface="Montserrat" panose="00000500000000000000" pitchFamily="2" charset="0"/>
              </a:rPr>
              <a:t>PRIVATE GOVERNMENT NETWORK (GPN)</a:t>
            </a:r>
          </a:p>
          <a:p>
            <a:pPr algn="ctr"/>
            <a:endParaRPr lang="en-PG" sz="4000" b="1" dirty="0">
              <a:latin typeface="Montserrat" panose="00000500000000000000" pitchFamily="2" charset="0"/>
            </a:endParaRPr>
          </a:p>
        </p:txBody>
      </p:sp>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sp>
        <p:nvSpPr>
          <p:cNvPr id="15" name="TextBox 14">
            <a:extLst>
              <a:ext uri="{FF2B5EF4-FFF2-40B4-BE49-F238E27FC236}">
                <a16:creationId xmlns:a16="http://schemas.microsoft.com/office/drawing/2014/main" id="{66A3E061-F751-FB83-D867-9C80809BD084}"/>
              </a:ext>
            </a:extLst>
          </p:cNvPr>
          <p:cNvSpPr txBox="1"/>
          <p:nvPr/>
        </p:nvSpPr>
        <p:spPr>
          <a:xfrm>
            <a:off x="2899362" y="127988"/>
            <a:ext cx="5825842" cy="2246769"/>
          </a:xfrm>
          <a:prstGeom prst="rect">
            <a:avLst/>
          </a:prstGeom>
          <a:noFill/>
        </p:spPr>
        <p:txBody>
          <a:bodyPr wrap="square" rtlCol="0">
            <a:spAutoFit/>
          </a:bodyPr>
          <a:lstStyle/>
          <a:p>
            <a:pPr algn="ctr"/>
            <a:r>
              <a:rPr lang="en-US" sz="2800" b="1" dirty="0">
                <a:solidFill>
                  <a:schemeClr val="bg1"/>
                </a:solidFill>
                <a:latin typeface="Montserrat" panose="00000500000000000000" pitchFamily="2" charset="0"/>
              </a:rPr>
              <a:t>Department of Information And Communications Technology</a:t>
            </a:r>
          </a:p>
          <a:p>
            <a:pPr algn="ctr"/>
            <a:endParaRPr lang="en-US" sz="2800" dirty="0">
              <a:solidFill>
                <a:schemeClr val="bg1"/>
              </a:solidFill>
              <a:latin typeface="Montserrat" panose="00000500000000000000" pitchFamily="2" charset="0"/>
            </a:endParaRPr>
          </a:p>
          <a:p>
            <a:pPr algn="ctr"/>
            <a:r>
              <a:rPr lang="en-US" sz="2800" b="1" dirty="0">
                <a:solidFill>
                  <a:schemeClr val="bg1"/>
                </a:solidFill>
                <a:latin typeface="Montserrat" panose="00000500000000000000" pitchFamily="2" charset="0"/>
              </a:rPr>
              <a:t> </a:t>
            </a:r>
            <a:endParaRPr lang="en-PG" sz="28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051" y="189557"/>
            <a:ext cx="1698821" cy="1220185"/>
          </a:xfrm>
          <a:prstGeom prst="rect">
            <a:avLst/>
          </a:prstGeom>
        </p:spPr>
      </p:pic>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465222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OVERVIEW </a:t>
            </a:r>
          </a:p>
        </p:txBody>
      </p:sp>
      <p:sp>
        <p:nvSpPr>
          <p:cNvPr id="2" name="TextBox 1">
            <a:extLst>
              <a:ext uri="{FF2B5EF4-FFF2-40B4-BE49-F238E27FC236}">
                <a16:creationId xmlns:a16="http://schemas.microsoft.com/office/drawing/2014/main" id="{AEE36071-C041-BE80-5015-6BD397942099}"/>
              </a:ext>
            </a:extLst>
          </p:cNvPr>
          <p:cNvSpPr txBox="1"/>
          <p:nvPr/>
        </p:nvSpPr>
        <p:spPr>
          <a:xfrm>
            <a:off x="1487399" y="1384256"/>
            <a:ext cx="9652637" cy="4185761"/>
          </a:xfrm>
          <a:prstGeom prst="rect">
            <a:avLst/>
          </a:prstGeom>
          <a:noFill/>
        </p:spPr>
        <p:txBody>
          <a:bodyPr wrap="square" rtlCol="0">
            <a:spAutoFit/>
          </a:bodyPr>
          <a:lstStyle/>
          <a:p>
            <a:endParaRPr lang="en-US" sz="1400" b="1" dirty="0">
              <a:latin typeface="Montserrat" panose="00000500000000000000" pitchFamily="2" charset="0"/>
            </a:endParaRPr>
          </a:p>
          <a:p>
            <a:pPr marL="800100" lvl="1" indent="-342900">
              <a:buAutoNum type="arabicPeriod"/>
            </a:pPr>
            <a:r>
              <a:rPr lang="en-US" sz="1400" b="1" dirty="0">
                <a:latin typeface="Montserrat" panose="00000500000000000000" pitchFamily="2" charset="0"/>
              </a:rPr>
              <a:t>Government Private Network (GPN) Overview </a:t>
            </a:r>
          </a:p>
          <a:p>
            <a:pPr marL="1200150" lvl="2" indent="-285750">
              <a:buFont typeface="Arial" panose="020B0604020202020204" pitchFamily="34" charset="0"/>
              <a:buChar char="•"/>
            </a:pPr>
            <a:r>
              <a:rPr lang="en-US" sz="1400" dirty="0">
                <a:latin typeface="Montserrat" panose="00000500000000000000" pitchFamily="2" charset="0"/>
              </a:rPr>
              <a:t>GPN Project establishment and GPN design </a:t>
            </a:r>
          </a:p>
          <a:p>
            <a:pPr lvl="2"/>
            <a:endParaRPr lang="en-US" sz="1400" b="1" dirty="0">
              <a:latin typeface="Montserrat" panose="00000500000000000000" pitchFamily="2" charset="0"/>
            </a:endParaRPr>
          </a:p>
          <a:p>
            <a:pPr marL="800100" lvl="1" indent="-342900">
              <a:buAutoNum type="arabicPeriod"/>
            </a:pPr>
            <a:r>
              <a:rPr lang="en-US" sz="1400" b="1" dirty="0">
                <a:latin typeface="Montserrat" panose="00000500000000000000" pitchFamily="2" charset="0"/>
              </a:rPr>
              <a:t>Connectivity </a:t>
            </a:r>
          </a:p>
          <a:p>
            <a:pPr marL="1257300" lvl="2" indent="-342900">
              <a:buFont typeface="Arial" panose="020B0604020202020204" pitchFamily="34" charset="0"/>
              <a:buChar char="•"/>
            </a:pPr>
            <a:r>
              <a:rPr lang="en-US" sz="1400" dirty="0">
                <a:latin typeface="Montserrat" panose="00000500000000000000" pitchFamily="2" charset="0"/>
              </a:rPr>
              <a:t>GPN in agencies  </a:t>
            </a:r>
          </a:p>
          <a:p>
            <a:pPr lvl="2"/>
            <a:endParaRPr lang="en-US" sz="1400" b="1" dirty="0">
              <a:latin typeface="Montserrat" panose="00000500000000000000" pitchFamily="2" charset="0"/>
            </a:endParaRPr>
          </a:p>
          <a:p>
            <a:pPr marL="800100" lvl="1" indent="-342900">
              <a:buAutoNum type="arabicPeriod"/>
            </a:pPr>
            <a:r>
              <a:rPr lang="en-US" sz="1400" b="1" dirty="0">
                <a:latin typeface="Montserrat" panose="00000500000000000000" pitchFamily="2" charset="0"/>
              </a:rPr>
              <a:t>Delivery Model </a:t>
            </a:r>
          </a:p>
          <a:p>
            <a:pPr marL="1257300" lvl="2" indent="-342900">
              <a:buFont typeface="Arial" panose="020B0604020202020204" pitchFamily="34" charset="0"/>
              <a:buChar char="•"/>
            </a:pPr>
            <a:r>
              <a:rPr lang="en-US" sz="1400" dirty="0">
                <a:latin typeface="Montserrat" panose="00000500000000000000" pitchFamily="2" charset="0"/>
              </a:rPr>
              <a:t>GPN delivery model and alignment to the tech stack</a:t>
            </a:r>
          </a:p>
          <a:p>
            <a:pPr lvl="2"/>
            <a:r>
              <a:rPr lang="en-US" sz="1400" b="1" dirty="0">
                <a:latin typeface="Montserrat" panose="00000500000000000000" pitchFamily="2" charset="0"/>
              </a:rPr>
              <a:t> </a:t>
            </a:r>
          </a:p>
          <a:p>
            <a:pPr marL="800100" lvl="1" indent="-342900">
              <a:buAutoNum type="arabicPeriod"/>
            </a:pPr>
            <a:r>
              <a:rPr lang="en-US" sz="1400" b="1" dirty="0">
                <a:latin typeface="Montserrat" panose="00000500000000000000" pitchFamily="2" charset="0"/>
              </a:rPr>
              <a:t>Timeline and Expected Deliverables</a:t>
            </a:r>
          </a:p>
          <a:p>
            <a:pPr marL="1257300" lvl="2" indent="-342900">
              <a:buFont typeface="Arial" panose="020B0604020202020204" pitchFamily="34" charset="0"/>
              <a:buChar char="•"/>
            </a:pPr>
            <a:r>
              <a:rPr lang="en-US" sz="1400" dirty="0">
                <a:latin typeface="Montserrat" panose="00000500000000000000" pitchFamily="2" charset="0"/>
              </a:rPr>
              <a:t>Project milestones </a:t>
            </a:r>
          </a:p>
          <a:p>
            <a:pPr lvl="2"/>
            <a:endParaRPr lang="en-US" sz="1400" b="1" dirty="0">
              <a:latin typeface="Montserrat" panose="00000500000000000000" pitchFamily="2" charset="0"/>
            </a:endParaRPr>
          </a:p>
          <a:p>
            <a:pPr marL="800100" lvl="1" indent="-342900">
              <a:buAutoNum type="arabicPeriod"/>
            </a:pPr>
            <a:r>
              <a:rPr lang="en-US" sz="1400" b="1" dirty="0">
                <a:latin typeface="Montserrat" panose="00000500000000000000" pitchFamily="2" charset="0"/>
              </a:rPr>
              <a:t>End </a:t>
            </a:r>
          </a:p>
          <a:p>
            <a:pPr lvl="2"/>
            <a:endParaRPr lang="en-US" sz="1400" b="1" dirty="0">
              <a:latin typeface="Montserrat" panose="00000500000000000000" pitchFamily="2" charset="0"/>
            </a:endParaRPr>
          </a:p>
          <a:p>
            <a:pPr lvl="2"/>
            <a:endParaRPr lang="en-US" sz="1400" b="1" dirty="0">
              <a:latin typeface="Montserrat" panose="00000500000000000000" pitchFamily="2" charset="0"/>
            </a:endParaRPr>
          </a:p>
          <a:p>
            <a:pPr lvl="2"/>
            <a:endParaRPr lang="en-US" sz="1400" b="1" dirty="0">
              <a:latin typeface="Montserrat" panose="00000500000000000000" pitchFamily="2" charset="0"/>
            </a:endParaRPr>
          </a:p>
          <a:p>
            <a:pPr lvl="2"/>
            <a:endParaRPr lang="en-US" sz="1400" b="1" dirty="0">
              <a:latin typeface="Montserrat" panose="00000500000000000000" pitchFamily="2" charset="0"/>
            </a:endParaRPr>
          </a:p>
          <a:p>
            <a:pPr lvl="2"/>
            <a:r>
              <a:rPr lang="en-US" sz="1400" b="1" dirty="0">
                <a:latin typeface="Montserrat" panose="00000500000000000000" pitchFamily="2" charset="0"/>
              </a:rPr>
              <a:t> </a:t>
            </a:r>
          </a:p>
        </p:txBody>
      </p:sp>
    </p:spTree>
    <p:extLst>
      <p:ext uri="{BB962C8B-B14F-4D97-AF65-F5344CB8AC3E}">
        <p14:creationId xmlns:p14="http://schemas.microsoft.com/office/powerpoint/2010/main" val="99043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731E5-BADF-8650-5AB6-4B6499D270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114" y="1678577"/>
            <a:ext cx="3529121" cy="1647788"/>
          </a:xfrm>
          <a:prstGeom prst="rect">
            <a:avLst/>
          </a:prstGeom>
        </p:spPr>
      </p:pic>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GOVERNMENT PRIVATE NETWORK (GPN) OVERVIEW </a:t>
            </a:r>
          </a:p>
        </p:txBody>
      </p:sp>
      <p:sp>
        <p:nvSpPr>
          <p:cNvPr id="2" name="TextBox 1">
            <a:extLst>
              <a:ext uri="{FF2B5EF4-FFF2-40B4-BE49-F238E27FC236}">
                <a16:creationId xmlns:a16="http://schemas.microsoft.com/office/drawing/2014/main" id="{AEE36071-C041-BE80-5015-6BD397942099}"/>
              </a:ext>
            </a:extLst>
          </p:cNvPr>
          <p:cNvSpPr txBox="1"/>
          <p:nvPr/>
        </p:nvSpPr>
        <p:spPr>
          <a:xfrm>
            <a:off x="2729603" y="1156788"/>
            <a:ext cx="9652637"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latin typeface="Montserrat" panose="00000500000000000000" pitchFamily="2" charset="0"/>
              </a:rPr>
              <a:t>Establish under the Digital Government Act 2022</a:t>
            </a:r>
          </a:p>
          <a:p>
            <a:pPr marL="628650" lvl="1" indent="-171450">
              <a:buFont typeface="Arial" panose="020B0604020202020204" pitchFamily="34" charset="0"/>
              <a:buChar char="•"/>
            </a:pPr>
            <a:r>
              <a:rPr lang="en-US" sz="1400" b="1" dirty="0">
                <a:latin typeface="Montserrat" panose="00000500000000000000" pitchFamily="2" charset="0"/>
              </a:rPr>
              <a:t>Section 22, subsection 1 </a:t>
            </a:r>
          </a:p>
          <a:p>
            <a:pPr marL="628650" lvl="1" indent="-171450">
              <a:buFont typeface="Arial" panose="020B0604020202020204" pitchFamily="34" charset="0"/>
              <a:buChar char="•"/>
            </a:pPr>
            <a:endParaRPr lang="en-US" sz="1400" b="1" dirty="0">
              <a:latin typeface="Montserrat" panose="00000500000000000000" pitchFamily="2" charset="0"/>
            </a:endParaRPr>
          </a:p>
        </p:txBody>
      </p:sp>
      <p:pic>
        <p:nvPicPr>
          <p:cNvPr id="3" name="Picture 2">
            <a:extLst>
              <a:ext uri="{FF2B5EF4-FFF2-40B4-BE49-F238E27FC236}">
                <a16:creationId xmlns:a16="http://schemas.microsoft.com/office/drawing/2014/main" id="{57AE6C0C-F06B-A0B1-35B7-E42DC948C931}"/>
              </a:ext>
            </a:extLst>
          </p:cNvPr>
          <p:cNvPicPr>
            <a:picLocks noChangeAspect="1"/>
          </p:cNvPicPr>
          <p:nvPr/>
        </p:nvPicPr>
        <p:blipFill>
          <a:blip r:embed="rId7"/>
          <a:stretch>
            <a:fillRect/>
          </a:stretch>
        </p:blipFill>
        <p:spPr>
          <a:xfrm rot="4401118">
            <a:off x="1060961" y="1486593"/>
            <a:ext cx="2102268" cy="1470365"/>
          </a:xfrm>
          <a:prstGeom prst="rect">
            <a:avLst/>
          </a:prstGeom>
          <a:ln w="25400">
            <a:solidFill>
              <a:schemeClr val="accent1">
                <a:lumMod val="75000"/>
              </a:schemeClr>
            </a:solidFill>
          </a:ln>
        </p:spPr>
      </p:pic>
      <p:sp>
        <p:nvSpPr>
          <p:cNvPr id="6" name="TextBox 5">
            <a:extLst>
              <a:ext uri="{FF2B5EF4-FFF2-40B4-BE49-F238E27FC236}">
                <a16:creationId xmlns:a16="http://schemas.microsoft.com/office/drawing/2014/main" id="{2F5C2781-2CBE-291B-745D-AC34433B7A72}"/>
              </a:ext>
            </a:extLst>
          </p:cNvPr>
          <p:cNvSpPr txBox="1"/>
          <p:nvPr/>
        </p:nvSpPr>
        <p:spPr>
          <a:xfrm>
            <a:off x="2729603" y="3599506"/>
            <a:ext cx="8131053" cy="523220"/>
          </a:xfrm>
          <a:prstGeom prst="rect">
            <a:avLst/>
          </a:prstGeom>
          <a:noFill/>
        </p:spPr>
        <p:txBody>
          <a:bodyPr wrap="square">
            <a:spAutoFit/>
          </a:bodyPr>
          <a:lstStyle/>
          <a:p>
            <a:pPr marL="171450" indent="-171450">
              <a:buFont typeface="Arial" panose="020B0604020202020204" pitchFamily="34" charset="0"/>
              <a:buChar char="•"/>
            </a:pPr>
            <a:r>
              <a:rPr lang="en-US" sz="1400" b="1" dirty="0">
                <a:latin typeface="Montserrat" panose="00000500000000000000" pitchFamily="2" charset="0"/>
              </a:rPr>
              <a:t>GPN project under the MTDP 4 2023 – 2027 </a:t>
            </a:r>
          </a:p>
          <a:p>
            <a:pPr marL="628650" lvl="1" indent="-171450">
              <a:buFont typeface="Arial" panose="020B0604020202020204" pitchFamily="34" charset="0"/>
              <a:buChar char="•"/>
            </a:pPr>
            <a:r>
              <a:rPr lang="en-US" sz="1400" b="1" dirty="0">
                <a:latin typeface="Montserrat" panose="00000500000000000000" pitchFamily="2" charset="0"/>
              </a:rPr>
              <a:t>SPA 2, DIP 2.4 – Connect PNG telecommunication and ICT infrastructure </a:t>
            </a:r>
            <a:endParaRPr lang="en-US" sz="1400" dirty="0">
              <a:latin typeface="+mn-lt"/>
            </a:endParaRPr>
          </a:p>
        </p:txBody>
      </p:sp>
      <p:pic>
        <p:nvPicPr>
          <p:cNvPr id="9" name="Picture 8">
            <a:extLst>
              <a:ext uri="{FF2B5EF4-FFF2-40B4-BE49-F238E27FC236}">
                <a16:creationId xmlns:a16="http://schemas.microsoft.com/office/drawing/2014/main" id="{05F3BD85-CED7-8935-B114-D78DB43BB96D}"/>
              </a:ext>
            </a:extLst>
          </p:cNvPr>
          <p:cNvPicPr>
            <a:picLocks noChangeAspect="1"/>
          </p:cNvPicPr>
          <p:nvPr/>
        </p:nvPicPr>
        <p:blipFill>
          <a:blip r:embed="rId8"/>
          <a:stretch>
            <a:fillRect/>
          </a:stretch>
        </p:blipFill>
        <p:spPr>
          <a:xfrm>
            <a:off x="6409356" y="4350975"/>
            <a:ext cx="3437251" cy="1515302"/>
          </a:xfrm>
          <a:prstGeom prst="rect">
            <a:avLst/>
          </a:prstGeom>
          <a:ln>
            <a:solidFill>
              <a:srgbClr val="FFC000"/>
            </a:solidFill>
          </a:ln>
        </p:spPr>
      </p:pic>
      <p:sp>
        <p:nvSpPr>
          <p:cNvPr id="10" name="Rectangle: Rounded Corners 9">
            <a:extLst>
              <a:ext uri="{FF2B5EF4-FFF2-40B4-BE49-F238E27FC236}">
                <a16:creationId xmlns:a16="http://schemas.microsoft.com/office/drawing/2014/main" id="{6AAF1938-FCDC-EE50-2856-351A9979A681}"/>
              </a:ext>
            </a:extLst>
          </p:cNvPr>
          <p:cNvSpPr/>
          <p:nvPr/>
        </p:nvSpPr>
        <p:spPr>
          <a:xfrm>
            <a:off x="8963327" y="4365711"/>
            <a:ext cx="944082" cy="755685"/>
          </a:xfrm>
          <a:prstGeom prst="round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719E031-4DAB-9215-C508-009A062E9C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3927747" y="2972980"/>
            <a:ext cx="847843" cy="4115374"/>
          </a:xfrm>
          <a:prstGeom prst="rect">
            <a:avLst/>
          </a:prstGeom>
        </p:spPr>
      </p:pic>
    </p:spTree>
    <p:extLst>
      <p:ext uri="{BB962C8B-B14F-4D97-AF65-F5344CB8AC3E}">
        <p14:creationId xmlns:p14="http://schemas.microsoft.com/office/powerpoint/2010/main" val="510680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4">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GOVERNMENT PRIVATE NETWORK (GPN) OVERVIEW </a:t>
            </a:r>
          </a:p>
        </p:txBody>
      </p:sp>
      <p:sp>
        <p:nvSpPr>
          <p:cNvPr id="11" name="TextBox 10">
            <a:extLst>
              <a:ext uri="{FF2B5EF4-FFF2-40B4-BE49-F238E27FC236}">
                <a16:creationId xmlns:a16="http://schemas.microsoft.com/office/drawing/2014/main" id="{8F096DDF-B73A-45D8-B07B-2064CF7CEE4A}"/>
              </a:ext>
            </a:extLst>
          </p:cNvPr>
          <p:cNvSpPr txBox="1"/>
          <p:nvPr/>
        </p:nvSpPr>
        <p:spPr>
          <a:xfrm>
            <a:off x="4083471" y="1824710"/>
            <a:ext cx="3026009" cy="769441"/>
          </a:xfrm>
          <a:prstGeom prst="rect">
            <a:avLst/>
          </a:prstGeom>
          <a:noFill/>
        </p:spPr>
        <p:txBody>
          <a:bodyPr wrap="square" rtlCol="0">
            <a:spAutoFit/>
          </a:bodyPr>
          <a:lstStyle/>
          <a:p>
            <a:pPr algn="ctr"/>
            <a:r>
              <a:rPr lang="en-US" sz="1100" b="1" dirty="0">
                <a:latin typeface="Montserrat" panose="00000500000000000000" pitchFamily="2" charset="0"/>
              </a:rPr>
              <a:t>GPN overlay network</a:t>
            </a:r>
          </a:p>
          <a:p>
            <a:pPr algn="ctr"/>
            <a:r>
              <a:rPr lang="en-US" sz="1100" dirty="0">
                <a:latin typeface="Montserrat" panose="00000500000000000000" pitchFamily="2" charset="0"/>
              </a:rPr>
              <a:t>Cloud-based </a:t>
            </a:r>
          </a:p>
          <a:p>
            <a:pPr algn="ctr"/>
            <a:r>
              <a:rPr lang="en-US" sz="1100" dirty="0">
                <a:latin typeface="Montserrat" panose="00000500000000000000" pitchFamily="2" charset="0"/>
              </a:rPr>
              <a:t>Secure Access Service Edge </a:t>
            </a:r>
          </a:p>
          <a:p>
            <a:pPr algn="ctr"/>
            <a:r>
              <a:rPr lang="en-US" sz="1100" dirty="0">
                <a:latin typeface="Montserrat" panose="00000500000000000000" pitchFamily="2" charset="0"/>
              </a:rPr>
              <a:t>  </a:t>
            </a:r>
            <a:endParaRPr lang="en-PG" sz="1100" dirty="0">
              <a:latin typeface="Montserrat" panose="00000500000000000000" pitchFamily="2" charset="0"/>
            </a:endParaRPr>
          </a:p>
        </p:txBody>
      </p:sp>
      <p:grpSp>
        <p:nvGrpSpPr>
          <p:cNvPr id="50" name="Group 49">
            <a:extLst>
              <a:ext uri="{FF2B5EF4-FFF2-40B4-BE49-F238E27FC236}">
                <a16:creationId xmlns:a16="http://schemas.microsoft.com/office/drawing/2014/main" id="{C5B2167D-54D3-CA1B-0A6A-6CE7DD1CB098}"/>
              </a:ext>
            </a:extLst>
          </p:cNvPr>
          <p:cNvGrpSpPr/>
          <p:nvPr/>
        </p:nvGrpSpPr>
        <p:grpSpPr>
          <a:xfrm>
            <a:off x="9751057" y="5848063"/>
            <a:ext cx="2324588" cy="687626"/>
            <a:chOff x="180746" y="5489330"/>
            <a:chExt cx="2324588" cy="687626"/>
          </a:xfrm>
        </p:grpSpPr>
        <p:cxnSp>
          <p:nvCxnSpPr>
            <p:cNvPr id="14" name="Straight Connector 13">
              <a:extLst>
                <a:ext uri="{FF2B5EF4-FFF2-40B4-BE49-F238E27FC236}">
                  <a16:creationId xmlns:a16="http://schemas.microsoft.com/office/drawing/2014/main" id="{180206D7-F41F-D45C-3B26-DA9A797AE0DB}"/>
                </a:ext>
              </a:extLst>
            </p:cNvPr>
            <p:cNvCxnSpPr>
              <a:cxnSpLocks/>
            </p:cNvCxnSpPr>
            <p:nvPr/>
          </p:nvCxnSpPr>
          <p:spPr>
            <a:xfrm>
              <a:off x="192249" y="5643218"/>
              <a:ext cx="57630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616D284-6131-B893-63F9-4704D07D7215}"/>
                </a:ext>
              </a:extLst>
            </p:cNvPr>
            <p:cNvSpPr txBox="1"/>
            <p:nvPr/>
          </p:nvSpPr>
          <p:spPr>
            <a:xfrm>
              <a:off x="768555" y="5489330"/>
              <a:ext cx="1069676" cy="230832"/>
            </a:xfrm>
            <a:prstGeom prst="rect">
              <a:avLst/>
            </a:prstGeom>
            <a:noFill/>
          </p:spPr>
          <p:txBody>
            <a:bodyPr wrap="square" rtlCol="0">
              <a:spAutoFit/>
            </a:bodyPr>
            <a:lstStyle/>
            <a:p>
              <a:r>
                <a:rPr lang="en-US" sz="900" dirty="0">
                  <a:latin typeface="Montserrat" panose="00000500000000000000" pitchFamily="2" charset="0"/>
                </a:rPr>
                <a:t>Internet Link   </a:t>
              </a:r>
              <a:endParaRPr lang="en-PG" sz="900" dirty="0">
                <a:latin typeface="Montserrat" panose="00000500000000000000" pitchFamily="2" charset="0"/>
              </a:endParaRPr>
            </a:p>
          </p:txBody>
        </p:sp>
        <p:cxnSp>
          <p:nvCxnSpPr>
            <p:cNvPr id="16" name="Straight Connector 15">
              <a:extLst>
                <a:ext uri="{FF2B5EF4-FFF2-40B4-BE49-F238E27FC236}">
                  <a16:creationId xmlns:a16="http://schemas.microsoft.com/office/drawing/2014/main" id="{D7647E75-BD1D-94B2-FEE9-4D5E3BF19009}"/>
                </a:ext>
              </a:extLst>
            </p:cNvPr>
            <p:cNvCxnSpPr>
              <a:cxnSpLocks/>
            </p:cNvCxnSpPr>
            <p:nvPr/>
          </p:nvCxnSpPr>
          <p:spPr>
            <a:xfrm>
              <a:off x="180746" y="5861349"/>
              <a:ext cx="57630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5144B21-E35D-06DF-3084-5CD5E5689E52}"/>
                </a:ext>
              </a:extLst>
            </p:cNvPr>
            <p:cNvSpPr txBox="1"/>
            <p:nvPr/>
          </p:nvSpPr>
          <p:spPr>
            <a:xfrm>
              <a:off x="757051" y="5707461"/>
              <a:ext cx="1748283" cy="230832"/>
            </a:xfrm>
            <a:prstGeom prst="rect">
              <a:avLst/>
            </a:prstGeom>
            <a:noFill/>
          </p:spPr>
          <p:txBody>
            <a:bodyPr wrap="square" rtlCol="0">
              <a:spAutoFit/>
            </a:bodyPr>
            <a:lstStyle/>
            <a:p>
              <a:r>
                <a:rPr lang="en-US" sz="900" dirty="0">
                  <a:latin typeface="Montserrat" panose="00000500000000000000" pitchFamily="2" charset="0"/>
                </a:rPr>
                <a:t>DataCo Layer 2 Fiber Link   </a:t>
              </a:r>
              <a:endParaRPr lang="en-PG" sz="900" dirty="0">
                <a:latin typeface="Montserrat" panose="00000500000000000000" pitchFamily="2" charset="0"/>
              </a:endParaRPr>
            </a:p>
          </p:txBody>
        </p:sp>
        <p:cxnSp>
          <p:nvCxnSpPr>
            <p:cNvPr id="28" name="Straight Connector 27">
              <a:extLst>
                <a:ext uri="{FF2B5EF4-FFF2-40B4-BE49-F238E27FC236}">
                  <a16:creationId xmlns:a16="http://schemas.microsoft.com/office/drawing/2014/main" id="{67B11C14-C8E3-24B5-BB09-471293A56B9B}"/>
                </a:ext>
              </a:extLst>
            </p:cNvPr>
            <p:cNvCxnSpPr>
              <a:cxnSpLocks/>
            </p:cNvCxnSpPr>
            <p:nvPr/>
          </p:nvCxnSpPr>
          <p:spPr>
            <a:xfrm>
              <a:off x="203751" y="6100012"/>
              <a:ext cx="57630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17BFB67-D5D9-8BBA-77EE-18F7D1280B7D}"/>
                </a:ext>
              </a:extLst>
            </p:cNvPr>
            <p:cNvSpPr txBox="1"/>
            <p:nvPr/>
          </p:nvSpPr>
          <p:spPr>
            <a:xfrm>
              <a:off x="780057" y="5946124"/>
              <a:ext cx="1420484" cy="230832"/>
            </a:xfrm>
            <a:prstGeom prst="rect">
              <a:avLst/>
            </a:prstGeom>
            <a:noFill/>
          </p:spPr>
          <p:txBody>
            <a:bodyPr wrap="square" rtlCol="0">
              <a:spAutoFit/>
            </a:bodyPr>
            <a:lstStyle/>
            <a:p>
              <a:r>
                <a:rPr lang="en-US" sz="900" dirty="0">
                  <a:latin typeface="Montserrat" panose="00000500000000000000" pitchFamily="2" charset="0"/>
                </a:rPr>
                <a:t>Equinix virtual Link   </a:t>
              </a:r>
              <a:endParaRPr lang="en-PG" sz="900" dirty="0">
                <a:latin typeface="Montserrat" panose="00000500000000000000" pitchFamily="2" charset="0"/>
              </a:endParaRPr>
            </a:p>
          </p:txBody>
        </p:sp>
      </p:grpSp>
      <p:cxnSp>
        <p:nvCxnSpPr>
          <p:cNvPr id="31" name="Straight Connector 30">
            <a:extLst>
              <a:ext uri="{FF2B5EF4-FFF2-40B4-BE49-F238E27FC236}">
                <a16:creationId xmlns:a16="http://schemas.microsoft.com/office/drawing/2014/main" id="{A9D9E9F5-A2AE-0ABA-EF34-347061651975}"/>
              </a:ext>
            </a:extLst>
          </p:cNvPr>
          <p:cNvCxnSpPr>
            <a:cxnSpLocks/>
          </p:cNvCxnSpPr>
          <p:nvPr/>
        </p:nvCxnSpPr>
        <p:spPr>
          <a:xfrm>
            <a:off x="3815142" y="2376118"/>
            <a:ext cx="0" cy="63496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FAD7BC0-B004-F134-9C15-63723D424B66}"/>
              </a:ext>
            </a:extLst>
          </p:cNvPr>
          <p:cNvCxnSpPr>
            <a:cxnSpLocks/>
          </p:cNvCxnSpPr>
          <p:nvPr/>
        </p:nvCxnSpPr>
        <p:spPr>
          <a:xfrm flipV="1">
            <a:off x="3815142" y="3303917"/>
            <a:ext cx="0" cy="113182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2DABBC0-8DD6-70F7-40D3-406E3CC63C92}"/>
              </a:ext>
            </a:extLst>
          </p:cNvPr>
          <p:cNvSpPr txBox="1"/>
          <p:nvPr/>
        </p:nvSpPr>
        <p:spPr>
          <a:xfrm>
            <a:off x="7327897" y="3947407"/>
            <a:ext cx="3868336" cy="1600438"/>
          </a:xfrm>
          <a:prstGeom prst="rect">
            <a:avLst/>
          </a:prstGeom>
          <a:noFill/>
        </p:spPr>
        <p:txBody>
          <a:bodyPr wrap="square" rtlCol="0">
            <a:spAutoFit/>
          </a:bodyPr>
          <a:lstStyle/>
          <a:p>
            <a:r>
              <a:rPr lang="en-US" sz="1400" b="1" dirty="0">
                <a:latin typeface="Montserrat" panose="00000500000000000000" pitchFamily="2" charset="0"/>
              </a:rPr>
              <a:t>Purpose:</a:t>
            </a:r>
            <a:endParaRPr lang="en-US" sz="1400" dirty="0">
              <a:latin typeface="Montserrat" panose="00000500000000000000" pitchFamily="2" charset="0"/>
            </a:endParaRPr>
          </a:p>
          <a:p>
            <a:pPr marL="171450" indent="-171450">
              <a:buFont typeface="Arial" panose="020B0604020202020204" pitchFamily="34" charset="0"/>
              <a:buChar char="•"/>
            </a:pPr>
            <a:r>
              <a:rPr lang="en-US" sz="1400" dirty="0">
                <a:latin typeface="Montserrat" panose="00000500000000000000" pitchFamily="2" charset="0"/>
              </a:rPr>
              <a:t>Service delivery for G2G, G2B, G2C</a:t>
            </a:r>
          </a:p>
          <a:p>
            <a:pPr marL="171450" indent="-171450">
              <a:buFont typeface="Arial" panose="020B0604020202020204" pitchFamily="34" charset="0"/>
              <a:buChar char="•"/>
            </a:pPr>
            <a:r>
              <a:rPr lang="en-US" sz="1400" dirty="0">
                <a:latin typeface="Montserrat" panose="00000500000000000000" pitchFamily="2" charset="0"/>
              </a:rPr>
              <a:t>Data localization </a:t>
            </a:r>
          </a:p>
          <a:p>
            <a:pPr marL="171450" indent="-171450">
              <a:buFont typeface="Arial" panose="020B0604020202020204" pitchFamily="34" charset="0"/>
              <a:buChar char="•"/>
            </a:pPr>
            <a:r>
              <a:rPr lang="en-US" sz="1400" dirty="0">
                <a:latin typeface="Montserrat" panose="00000500000000000000" pitchFamily="2" charset="0"/>
              </a:rPr>
              <a:t>DNS localization</a:t>
            </a:r>
          </a:p>
          <a:p>
            <a:pPr marL="171450" indent="-171450">
              <a:buFont typeface="Arial" panose="020B0604020202020204" pitchFamily="34" charset="0"/>
              <a:buChar char="•"/>
            </a:pPr>
            <a:r>
              <a:rPr lang="en-US" sz="1400" dirty="0">
                <a:latin typeface="Montserrat" panose="00000500000000000000" pitchFamily="2" charset="0"/>
              </a:rPr>
              <a:t>Cloud integration (AWS, Azure, Oracle)</a:t>
            </a:r>
          </a:p>
          <a:p>
            <a:endParaRPr lang="en-US" sz="1400" dirty="0">
              <a:latin typeface="Montserrat" panose="00000500000000000000" pitchFamily="2" charset="0"/>
            </a:endParaRPr>
          </a:p>
          <a:p>
            <a:pPr algn="ctr"/>
            <a:r>
              <a:rPr lang="en-US" sz="1400" dirty="0">
                <a:latin typeface="Montserrat" panose="00000500000000000000" pitchFamily="2" charset="0"/>
              </a:rPr>
              <a:t>  </a:t>
            </a:r>
            <a:endParaRPr lang="en-PG" sz="1400" dirty="0">
              <a:latin typeface="Montserrat" panose="00000500000000000000" pitchFamily="2" charset="0"/>
            </a:endParaRPr>
          </a:p>
        </p:txBody>
      </p:sp>
      <p:sp>
        <p:nvSpPr>
          <p:cNvPr id="35" name="TextBox 34">
            <a:extLst>
              <a:ext uri="{FF2B5EF4-FFF2-40B4-BE49-F238E27FC236}">
                <a16:creationId xmlns:a16="http://schemas.microsoft.com/office/drawing/2014/main" id="{D809B078-E439-69C3-C7BA-17CACD8EA7F8}"/>
              </a:ext>
            </a:extLst>
          </p:cNvPr>
          <p:cNvSpPr txBox="1"/>
          <p:nvPr/>
        </p:nvSpPr>
        <p:spPr>
          <a:xfrm>
            <a:off x="4194740" y="3884655"/>
            <a:ext cx="3026009" cy="769441"/>
          </a:xfrm>
          <a:prstGeom prst="rect">
            <a:avLst/>
          </a:prstGeom>
          <a:noFill/>
        </p:spPr>
        <p:txBody>
          <a:bodyPr wrap="square" rtlCol="0">
            <a:spAutoFit/>
          </a:bodyPr>
          <a:lstStyle/>
          <a:p>
            <a:pPr algn="ctr"/>
            <a:r>
              <a:rPr lang="en-US" sz="1100" b="1" dirty="0">
                <a:latin typeface="Montserrat" panose="00000500000000000000" pitchFamily="2" charset="0"/>
              </a:rPr>
              <a:t>GPN underlay network</a:t>
            </a:r>
          </a:p>
          <a:p>
            <a:pPr algn="ctr"/>
            <a:r>
              <a:rPr lang="en-US" sz="1100" dirty="0">
                <a:latin typeface="Montserrat" panose="00000500000000000000" pitchFamily="2" charset="0"/>
              </a:rPr>
              <a:t>Infrastructure based </a:t>
            </a:r>
          </a:p>
          <a:p>
            <a:pPr algn="ctr"/>
            <a:r>
              <a:rPr lang="en-US" sz="1100" dirty="0">
                <a:latin typeface="Montserrat" panose="00000500000000000000" pitchFamily="2" charset="0"/>
              </a:rPr>
              <a:t>IP Core network</a:t>
            </a:r>
          </a:p>
          <a:p>
            <a:pPr algn="ctr"/>
            <a:r>
              <a:rPr lang="en-US" sz="1100" dirty="0">
                <a:latin typeface="Montserrat" panose="00000500000000000000" pitchFamily="2" charset="0"/>
              </a:rPr>
              <a:t>  </a:t>
            </a:r>
            <a:endParaRPr lang="en-PG" sz="1100" dirty="0">
              <a:latin typeface="Montserrat" panose="00000500000000000000" pitchFamily="2" charset="0"/>
            </a:endParaRPr>
          </a:p>
        </p:txBody>
      </p:sp>
      <p:sp>
        <p:nvSpPr>
          <p:cNvPr id="38" name="TextBox 37">
            <a:extLst>
              <a:ext uri="{FF2B5EF4-FFF2-40B4-BE49-F238E27FC236}">
                <a16:creationId xmlns:a16="http://schemas.microsoft.com/office/drawing/2014/main" id="{0FB4DDF6-D92C-62D4-5BE4-A2345A71D109}"/>
              </a:ext>
            </a:extLst>
          </p:cNvPr>
          <p:cNvSpPr txBox="1"/>
          <p:nvPr/>
        </p:nvSpPr>
        <p:spPr>
          <a:xfrm>
            <a:off x="7220749" y="1190464"/>
            <a:ext cx="3818708" cy="1384995"/>
          </a:xfrm>
          <a:prstGeom prst="rect">
            <a:avLst/>
          </a:prstGeom>
          <a:noFill/>
        </p:spPr>
        <p:txBody>
          <a:bodyPr wrap="square" rtlCol="0">
            <a:spAutoFit/>
          </a:bodyPr>
          <a:lstStyle/>
          <a:p>
            <a:r>
              <a:rPr lang="en-US" sz="1400" b="1" dirty="0">
                <a:latin typeface="Montserrat" panose="00000500000000000000" pitchFamily="2" charset="0"/>
              </a:rPr>
              <a:t>Purpose:</a:t>
            </a:r>
          </a:p>
          <a:p>
            <a:pPr marL="171450" indent="-171450">
              <a:buFont typeface="Arial" panose="020B0604020202020204" pitchFamily="34" charset="0"/>
              <a:buChar char="•"/>
            </a:pPr>
            <a:r>
              <a:rPr lang="en-US" sz="1400" dirty="0">
                <a:latin typeface="Montserrat" panose="00000500000000000000" pitchFamily="2" charset="0"/>
              </a:rPr>
              <a:t>Service delivery for G2G, G2B, G2C</a:t>
            </a:r>
          </a:p>
          <a:p>
            <a:pPr marL="171450" indent="-171450">
              <a:buFont typeface="Arial" panose="020B0604020202020204" pitchFamily="34" charset="0"/>
              <a:buChar char="•"/>
            </a:pPr>
            <a:r>
              <a:rPr lang="en-US" sz="1400" dirty="0">
                <a:latin typeface="Montserrat" panose="00000500000000000000" pitchFamily="2" charset="0"/>
              </a:rPr>
              <a:t>Fast service deployment</a:t>
            </a:r>
          </a:p>
          <a:p>
            <a:pPr marL="171450" indent="-171450">
              <a:buFont typeface="Arial" panose="020B0604020202020204" pitchFamily="34" charset="0"/>
              <a:buChar char="•"/>
            </a:pPr>
            <a:r>
              <a:rPr lang="en-US" sz="1400" dirty="0">
                <a:latin typeface="Montserrat" panose="00000500000000000000" pitchFamily="2" charset="0"/>
              </a:rPr>
              <a:t>Service deployment to Remote areas</a:t>
            </a:r>
          </a:p>
          <a:p>
            <a:pPr marL="171450" indent="-171450">
              <a:buFont typeface="Arial" panose="020B0604020202020204" pitchFamily="34" charset="0"/>
              <a:buChar char="•"/>
            </a:pPr>
            <a:r>
              <a:rPr lang="en-US" sz="1400" dirty="0">
                <a:latin typeface="Montserrat" panose="00000500000000000000" pitchFamily="2" charset="0"/>
              </a:rPr>
              <a:t>High availability and security </a:t>
            </a:r>
          </a:p>
          <a:p>
            <a:pPr algn="ctr"/>
            <a:r>
              <a:rPr lang="en-US" sz="1400" dirty="0">
                <a:latin typeface="Montserrat" panose="00000500000000000000" pitchFamily="2" charset="0"/>
              </a:rPr>
              <a:t>  </a:t>
            </a:r>
            <a:endParaRPr lang="en-PG" sz="1400" dirty="0">
              <a:latin typeface="Montserrat" panose="00000500000000000000" pitchFamily="2" charset="0"/>
            </a:endParaRPr>
          </a:p>
        </p:txBody>
      </p:sp>
      <p:grpSp>
        <p:nvGrpSpPr>
          <p:cNvPr id="51" name="Group 50">
            <a:extLst>
              <a:ext uri="{FF2B5EF4-FFF2-40B4-BE49-F238E27FC236}">
                <a16:creationId xmlns:a16="http://schemas.microsoft.com/office/drawing/2014/main" id="{4A4014D4-F58E-03FA-DDA3-1BD770A161D4}"/>
              </a:ext>
            </a:extLst>
          </p:cNvPr>
          <p:cNvGrpSpPr/>
          <p:nvPr/>
        </p:nvGrpSpPr>
        <p:grpSpPr>
          <a:xfrm>
            <a:off x="1570589" y="2787904"/>
            <a:ext cx="2703305" cy="1337555"/>
            <a:chOff x="259379" y="2986310"/>
            <a:chExt cx="2703305" cy="1337555"/>
          </a:xfrm>
        </p:grpSpPr>
        <p:pic>
          <p:nvPicPr>
            <p:cNvPr id="6" name="Picture 1">
              <a:extLst>
                <a:ext uri="{FF2B5EF4-FFF2-40B4-BE49-F238E27FC236}">
                  <a16:creationId xmlns:a16="http://schemas.microsoft.com/office/drawing/2014/main" id="{0978B03B-C7C0-EA7B-75B1-B18E66F2FD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2050107" y="2986310"/>
              <a:ext cx="907651" cy="732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a:extLst>
                <a:ext uri="{FF2B5EF4-FFF2-40B4-BE49-F238E27FC236}">
                  <a16:creationId xmlns:a16="http://schemas.microsoft.com/office/drawing/2014/main" id="{F3CCC3CE-46AD-5638-2820-FC5238C07D5A}"/>
                </a:ext>
              </a:extLst>
            </p:cNvPr>
            <p:cNvSpPr txBox="1"/>
            <p:nvPr/>
          </p:nvSpPr>
          <p:spPr>
            <a:xfrm>
              <a:off x="259379" y="3256101"/>
              <a:ext cx="1988168" cy="369332"/>
            </a:xfrm>
            <a:prstGeom prst="rect">
              <a:avLst/>
            </a:prstGeom>
            <a:noFill/>
          </p:spPr>
          <p:txBody>
            <a:bodyPr wrap="square" rtlCol="0">
              <a:spAutoFit/>
            </a:bodyPr>
            <a:lstStyle/>
            <a:p>
              <a:r>
                <a:rPr lang="en-US" sz="900" dirty="0">
                  <a:latin typeface="Montserrat" panose="00000500000000000000" pitchFamily="2" charset="0"/>
                </a:rPr>
                <a:t>Government Data Center 1</a:t>
              </a:r>
            </a:p>
            <a:p>
              <a:r>
                <a:rPr lang="en-US" sz="900" dirty="0">
                  <a:latin typeface="Montserrat" panose="00000500000000000000" pitchFamily="2" charset="0"/>
                </a:rPr>
                <a:t> </a:t>
              </a:r>
              <a:endParaRPr lang="en-PG" sz="900" dirty="0">
                <a:latin typeface="Montserrat" panose="00000500000000000000" pitchFamily="2" charset="0"/>
              </a:endParaRPr>
            </a:p>
          </p:txBody>
        </p:sp>
        <p:pic>
          <p:nvPicPr>
            <p:cNvPr id="40" name="Picture 1">
              <a:extLst>
                <a:ext uri="{FF2B5EF4-FFF2-40B4-BE49-F238E27FC236}">
                  <a16:creationId xmlns:a16="http://schemas.microsoft.com/office/drawing/2014/main" id="{40BA3F06-FA74-DF14-867F-4BDD629B73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2055033" y="3591270"/>
              <a:ext cx="907651" cy="732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 name="TextBox 40">
              <a:extLst>
                <a:ext uri="{FF2B5EF4-FFF2-40B4-BE49-F238E27FC236}">
                  <a16:creationId xmlns:a16="http://schemas.microsoft.com/office/drawing/2014/main" id="{CD0EF8AA-F77A-13C9-9616-5895C98C168C}"/>
                </a:ext>
              </a:extLst>
            </p:cNvPr>
            <p:cNvSpPr txBox="1"/>
            <p:nvPr/>
          </p:nvSpPr>
          <p:spPr>
            <a:xfrm>
              <a:off x="273713" y="3848304"/>
              <a:ext cx="1959499" cy="369332"/>
            </a:xfrm>
            <a:prstGeom prst="rect">
              <a:avLst/>
            </a:prstGeom>
            <a:noFill/>
          </p:spPr>
          <p:txBody>
            <a:bodyPr wrap="square" rtlCol="0">
              <a:spAutoFit/>
            </a:bodyPr>
            <a:lstStyle/>
            <a:p>
              <a:r>
                <a:rPr lang="en-US" sz="900" dirty="0">
                  <a:latin typeface="Montserrat" panose="00000500000000000000" pitchFamily="2" charset="0"/>
                </a:rPr>
                <a:t>Government Data Center 2</a:t>
              </a:r>
            </a:p>
            <a:p>
              <a:r>
                <a:rPr lang="en-US" sz="900" dirty="0">
                  <a:latin typeface="Montserrat" panose="00000500000000000000" pitchFamily="2" charset="0"/>
                </a:rPr>
                <a:t> </a:t>
              </a:r>
              <a:endParaRPr lang="en-PG" sz="900" dirty="0">
                <a:latin typeface="Montserrat" panose="00000500000000000000" pitchFamily="2" charset="0"/>
              </a:endParaRPr>
            </a:p>
          </p:txBody>
        </p:sp>
      </p:grpSp>
      <p:grpSp>
        <p:nvGrpSpPr>
          <p:cNvPr id="52" name="Group 51">
            <a:extLst>
              <a:ext uri="{FF2B5EF4-FFF2-40B4-BE49-F238E27FC236}">
                <a16:creationId xmlns:a16="http://schemas.microsoft.com/office/drawing/2014/main" id="{EAA75F25-9318-B316-324A-19B580D4D427}"/>
              </a:ext>
            </a:extLst>
          </p:cNvPr>
          <p:cNvGrpSpPr/>
          <p:nvPr/>
        </p:nvGrpSpPr>
        <p:grpSpPr>
          <a:xfrm>
            <a:off x="2167973" y="1188405"/>
            <a:ext cx="3294338" cy="1203221"/>
            <a:chOff x="3414465" y="968983"/>
            <a:chExt cx="3294338" cy="1203221"/>
          </a:xfrm>
        </p:grpSpPr>
        <p:grpSp>
          <p:nvGrpSpPr>
            <p:cNvPr id="7" name="Group 6">
              <a:extLst>
                <a:ext uri="{FF2B5EF4-FFF2-40B4-BE49-F238E27FC236}">
                  <a16:creationId xmlns:a16="http://schemas.microsoft.com/office/drawing/2014/main" id="{01DB9BA1-3EEE-CA8E-EE18-B07FE3E85EE8}"/>
                </a:ext>
              </a:extLst>
            </p:cNvPr>
            <p:cNvGrpSpPr/>
            <p:nvPr/>
          </p:nvGrpSpPr>
          <p:grpSpPr>
            <a:xfrm>
              <a:off x="4198128" y="1039413"/>
              <a:ext cx="1668716" cy="1052427"/>
              <a:chOff x="5088787" y="1836870"/>
              <a:chExt cx="1606468" cy="1262346"/>
            </a:xfrm>
          </p:grpSpPr>
          <p:sp>
            <p:nvSpPr>
              <p:cNvPr id="8" name="Freeform: Shape 7">
                <a:extLst>
                  <a:ext uri="{FF2B5EF4-FFF2-40B4-BE49-F238E27FC236}">
                    <a16:creationId xmlns:a16="http://schemas.microsoft.com/office/drawing/2014/main" id="{D4C4663F-2079-725B-847F-D230AF69B417}"/>
                  </a:ext>
                </a:extLst>
              </p:cNvPr>
              <p:cNvSpPr/>
              <p:nvPr/>
            </p:nvSpPr>
            <p:spPr>
              <a:xfrm>
                <a:off x="5088787" y="1836870"/>
                <a:ext cx="1606468" cy="995007"/>
              </a:xfrm>
              <a:custGeom>
                <a:avLst/>
                <a:gdLst>
                  <a:gd name="connsiteX0" fmla="*/ 1604286 w 1606468"/>
                  <a:gd name="connsiteY0" fmla="*/ 639432 h 995007"/>
                  <a:gd name="connsiteX1" fmla="*/ 1603649 w 1606468"/>
                  <a:gd name="connsiteY1" fmla="*/ 635520 h 995007"/>
                  <a:gd name="connsiteX2" fmla="*/ 1603649 w 1606468"/>
                  <a:gd name="connsiteY2" fmla="*/ 631973 h 995007"/>
                  <a:gd name="connsiteX3" fmla="*/ 1602921 w 1606468"/>
                  <a:gd name="connsiteY3" fmla="*/ 628516 h 995007"/>
                  <a:gd name="connsiteX4" fmla="*/ 1413263 w 1606468"/>
                  <a:gd name="connsiteY4" fmla="*/ 396833 h 995007"/>
                  <a:gd name="connsiteX5" fmla="*/ 1404166 w 1606468"/>
                  <a:gd name="connsiteY5" fmla="*/ 314966 h 995007"/>
                  <a:gd name="connsiteX6" fmla="*/ 1267722 w 1606468"/>
                  <a:gd name="connsiteY6" fmla="*/ 98383 h 995007"/>
                  <a:gd name="connsiteX7" fmla="*/ 929702 w 1606468"/>
                  <a:gd name="connsiteY7" fmla="*/ 4963 h 995007"/>
                  <a:gd name="connsiteX8" fmla="*/ 928793 w 1606468"/>
                  <a:gd name="connsiteY8" fmla="*/ 4963 h 995007"/>
                  <a:gd name="connsiteX9" fmla="*/ 644987 w 1606468"/>
                  <a:gd name="connsiteY9" fmla="*/ 186435 h 995007"/>
                  <a:gd name="connsiteX10" fmla="*/ 537833 w 1606468"/>
                  <a:gd name="connsiteY10" fmla="*/ 193894 h 995007"/>
                  <a:gd name="connsiteX11" fmla="*/ 316428 w 1606468"/>
                  <a:gd name="connsiteY11" fmla="*/ 371636 h 995007"/>
                  <a:gd name="connsiteX12" fmla="*/ 234561 w 1606468"/>
                  <a:gd name="connsiteY12" fmla="*/ 382279 h 995007"/>
                  <a:gd name="connsiteX13" fmla="*/ 232105 w 1606468"/>
                  <a:gd name="connsiteY13" fmla="*/ 382825 h 995007"/>
                  <a:gd name="connsiteX14" fmla="*/ 33805 w 1606468"/>
                  <a:gd name="connsiteY14" fmla="*/ 543830 h 995007"/>
                  <a:gd name="connsiteX15" fmla="*/ 18160 w 1606468"/>
                  <a:gd name="connsiteY15" fmla="*/ 783700 h 995007"/>
                  <a:gd name="connsiteX16" fmla="*/ 327435 w 1606468"/>
                  <a:gd name="connsiteY16" fmla="*/ 995007 h 995007"/>
                  <a:gd name="connsiteX17" fmla="*/ 350903 w 1606468"/>
                  <a:gd name="connsiteY17" fmla="*/ 995007 h 995007"/>
                  <a:gd name="connsiteX18" fmla="*/ 350903 w 1606468"/>
                  <a:gd name="connsiteY18" fmla="*/ 924693 h 995007"/>
                  <a:gd name="connsiteX19" fmla="*/ 327253 w 1606468"/>
                  <a:gd name="connsiteY19" fmla="*/ 924693 h 995007"/>
                  <a:gd name="connsiteX20" fmla="*/ 83653 w 1606468"/>
                  <a:gd name="connsiteY20" fmla="*/ 758958 h 995007"/>
                  <a:gd name="connsiteX21" fmla="*/ 96024 w 1606468"/>
                  <a:gd name="connsiteY21" fmla="*/ 575849 h 995007"/>
                  <a:gd name="connsiteX22" fmla="*/ 248660 w 1606468"/>
                  <a:gd name="connsiteY22" fmla="*/ 450865 h 995007"/>
                  <a:gd name="connsiteX23" fmla="*/ 327708 w 1606468"/>
                  <a:gd name="connsiteY23" fmla="*/ 441041 h 995007"/>
                  <a:gd name="connsiteX24" fmla="*/ 332074 w 1606468"/>
                  <a:gd name="connsiteY24" fmla="*/ 441041 h 995007"/>
                  <a:gd name="connsiteX25" fmla="*/ 375463 w 1606468"/>
                  <a:gd name="connsiteY25" fmla="*/ 411660 h 995007"/>
                  <a:gd name="connsiteX26" fmla="*/ 376464 w 1606468"/>
                  <a:gd name="connsiteY26" fmla="*/ 409477 h 995007"/>
                  <a:gd name="connsiteX27" fmla="*/ 554297 w 1606468"/>
                  <a:gd name="connsiteY27" fmla="*/ 262844 h 995007"/>
                  <a:gd name="connsiteX28" fmla="*/ 642349 w 1606468"/>
                  <a:gd name="connsiteY28" fmla="*/ 257022 h 995007"/>
                  <a:gd name="connsiteX29" fmla="*/ 696927 w 1606468"/>
                  <a:gd name="connsiteY29" fmla="*/ 235191 h 995007"/>
                  <a:gd name="connsiteX30" fmla="*/ 939981 w 1606468"/>
                  <a:gd name="connsiteY30" fmla="*/ 74459 h 995007"/>
                  <a:gd name="connsiteX31" fmla="*/ 1223059 w 1606468"/>
                  <a:gd name="connsiteY31" fmla="*/ 152597 h 995007"/>
                  <a:gd name="connsiteX32" fmla="*/ 1224514 w 1606468"/>
                  <a:gd name="connsiteY32" fmla="*/ 153324 h 995007"/>
                  <a:gd name="connsiteX33" fmla="*/ 1335671 w 1606468"/>
                  <a:gd name="connsiteY33" fmla="*/ 329520 h 995007"/>
                  <a:gd name="connsiteX34" fmla="*/ 1343585 w 1606468"/>
                  <a:gd name="connsiteY34" fmla="*/ 411387 h 995007"/>
                  <a:gd name="connsiteX35" fmla="*/ 1343585 w 1606468"/>
                  <a:gd name="connsiteY35" fmla="*/ 417118 h 995007"/>
                  <a:gd name="connsiteX36" fmla="*/ 1346223 w 1606468"/>
                  <a:gd name="connsiteY36" fmla="*/ 424850 h 995007"/>
                  <a:gd name="connsiteX37" fmla="*/ 1377787 w 1606468"/>
                  <a:gd name="connsiteY37" fmla="*/ 457869 h 995007"/>
                  <a:gd name="connsiteX38" fmla="*/ 1533789 w 1606468"/>
                  <a:gd name="connsiteY38" fmla="*/ 639796 h 995007"/>
                  <a:gd name="connsiteX39" fmla="*/ 1535881 w 1606468"/>
                  <a:gd name="connsiteY39" fmla="*/ 653804 h 995007"/>
                  <a:gd name="connsiteX40" fmla="*/ 1536609 w 1606468"/>
                  <a:gd name="connsiteY40" fmla="*/ 657715 h 995007"/>
                  <a:gd name="connsiteX41" fmla="*/ 1536609 w 1606468"/>
                  <a:gd name="connsiteY41" fmla="*/ 708200 h 995007"/>
                  <a:gd name="connsiteX42" fmla="*/ 1523965 w 1606468"/>
                  <a:gd name="connsiteY42" fmla="*/ 762778 h 995007"/>
                  <a:gd name="connsiteX43" fmla="*/ 1360959 w 1606468"/>
                  <a:gd name="connsiteY43" fmla="*/ 913049 h 995007"/>
                  <a:gd name="connsiteX44" fmla="*/ 1360959 w 1606468"/>
                  <a:gd name="connsiteY44" fmla="*/ 985820 h 995007"/>
                  <a:gd name="connsiteX45" fmla="*/ 1590004 w 1606468"/>
                  <a:gd name="connsiteY45" fmla="*/ 786610 h 995007"/>
                  <a:gd name="connsiteX46" fmla="*/ 1590823 w 1606468"/>
                  <a:gd name="connsiteY46" fmla="*/ 784154 h 995007"/>
                  <a:gd name="connsiteX47" fmla="*/ 1606469 w 1606468"/>
                  <a:gd name="connsiteY47" fmla="*/ 714931 h 995007"/>
                  <a:gd name="connsiteX48" fmla="*/ 1606469 w 1606468"/>
                  <a:gd name="connsiteY48" fmla="*/ 657715 h 995007"/>
                  <a:gd name="connsiteX49" fmla="*/ 1604286 w 1606468"/>
                  <a:gd name="connsiteY49" fmla="*/ 639432 h 99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606468" h="995007">
                    <a:moveTo>
                      <a:pt x="1604286" y="639432"/>
                    </a:moveTo>
                    <a:cubicBezTo>
                      <a:pt x="1604286" y="637976"/>
                      <a:pt x="1603649" y="636066"/>
                      <a:pt x="1603649" y="635520"/>
                    </a:cubicBezTo>
                    <a:lnTo>
                      <a:pt x="1603649" y="631973"/>
                    </a:lnTo>
                    <a:lnTo>
                      <a:pt x="1602921" y="628516"/>
                    </a:lnTo>
                    <a:cubicBezTo>
                      <a:pt x="1581363" y="521907"/>
                      <a:pt x="1517598" y="444043"/>
                      <a:pt x="1413263" y="396833"/>
                    </a:cubicBezTo>
                    <a:cubicBezTo>
                      <a:pt x="1412644" y="369329"/>
                      <a:pt x="1409597" y="341934"/>
                      <a:pt x="1404166" y="314966"/>
                    </a:cubicBezTo>
                    <a:cubicBezTo>
                      <a:pt x="1385665" y="228935"/>
                      <a:pt x="1337327" y="152219"/>
                      <a:pt x="1267722" y="98383"/>
                    </a:cubicBezTo>
                    <a:cubicBezTo>
                      <a:pt x="1172028" y="18335"/>
                      <a:pt x="1058506" y="-13138"/>
                      <a:pt x="929702" y="4963"/>
                    </a:cubicBezTo>
                    <a:lnTo>
                      <a:pt x="928793" y="4963"/>
                    </a:lnTo>
                    <a:cubicBezTo>
                      <a:pt x="812944" y="23020"/>
                      <a:pt x="709986" y="88854"/>
                      <a:pt x="644987" y="186435"/>
                    </a:cubicBezTo>
                    <a:cubicBezTo>
                      <a:pt x="609113" y="182370"/>
                      <a:pt x="572798" y="184898"/>
                      <a:pt x="537833" y="193894"/>
                    </a:cubicBezTo>
                    <a:cubicBezTo>
                      <a:pt x="440001" y="214637"/>
                      <a:pt x="357831" y="280603"/>
                      <a:pt x="316428" y="371636"/>
                    </a:cubicBezTo>
                    <a:cubicBezTo>
                      <a:pt x="290231" y="374183"/>
                      <a:pt x="261122" y="377094"/>
                      <a:pt x="234561" y="382279"/>
                    </a:cubicBezTo>
                    <a:lnTo>
                      <a:pt x="232105" y="382825"/>
                    </a:lnTo>
                    <a:cubicBezTo>
                      <a:pt x="146225" y="406062"/>
                      <a:pt x="74186" y="464552"/>
                      <a:pt x="33805" y="543830"/>
                    </a:cubicBezTo>
                    <a:cubicBezTo>
                      <a:pt x="-4980" y="618010"/>
                      <a:pt x="-10661" y="705107"/>
                      <a:pt x="18160" y="783700"/>
                    </a:cubicBezTo>
                    <a:cubicBezTo>
                      <a:pt x="66552" y="913959"/>
                      <a:pt x="185077" y="995007"/>
                      <a:pt x="327435" y="995007"/>
                    </a:cubicBezTo>
                    <a:lnTo>
                      <a:pt x="350903" y="995007"/>
                    </a:lnTo>
                    <a:lnTo>
                      <a:pt x="350903" y="924693"/>
                    </a:lnTo>
                    <a:lnTo>
                      <a:pt x="327253" y="924693"/>
                    </a:lnTo>
                    <a:cubicBezTo>
                      <a:pt x="214913" y="924693"/>
                      <a:pt x="121585" y="861018"/>
                      <a:pt x="83653" y="758958"/>
                    </a:cubicBezTo>
                    <a:cubicBezTo>
                      <a:pt x="61698" y="698922"/>
                      <a:pt x="66194" y="632391"/>
                      <a:pt x="96024" y="575849"/>
                    </a:cubicBezTo>
                    <a:cubicBezTo>
                      <a:pt x="127102" y="514608"/>
                      <a:pt x="182492" y="469251"/>
                      <a:pt x="248660" y="450865"/>
                    </a:cubicBezTo>
                    <a:cubicBezTo>
                      <a:pt x="273675" y="446226"/>
                      <a:pt x="301146" y="443588"/>
                      <a:pt x="327708" y="441041"/>
                    </a:cubicBezTo>
                    <a:lnTo>
                      <a:pt x="332074" y="441041"/>
                    </a:lnTo>
                    <a:cubicBezTo>
                      <a:pt x="351229" y="441188"/>
                      <a:pt x="368488" y="429501"/>
                      <a:pt x="375463" y="411660"/>
                    </a:cubicBezTo>
                    <a:lnTo>
                      <a:pt x="376464" y="409477"/>
                    </a:lnTo>
                    <a:cubicBezTo>
                      <a:pt x="412849" y="330248"/>
                      <a:pt x="470611" y="282128"/>
                      <a:pt x="554297" y="262844"/>
                    </a:cubicBezTo>
                    <a:cubicBezTo>
                      <a:pt x="582982" y="255147"/>
                      <a:pt x="612901" y="253169"/>
                      <a:pt x="642349" y="257022"/>
                    </a:cubicBezTo>
                    <a:cubicBezTo>
                      <a:pt x="663397" y="263165"/>
                      <a:pt x="685922" y="254155"/>
                      <a:pt x="696927" y="235191"/>
                    </a:cubicBezTo>
                    <a:cubicBezTo>
                      <a:pt x="755508" y="145956"/>
                      <a:pt x="837284" y="91924"/>
                      <a:pt x="939981" y="74459"/>
                    </a:cubicBezTo>
                    <a:cubicBezTo>
                      <a:pt x="1049137" y="59268"/>
                      <a:pt x="1142101" y="84738"/>
                      <a:pt x="1223059" y="152597"/>
                    </a:cubicBezTo>
                    <a:lnTo>
                      <a:pt x="1224514" y="153324"/>
                    </a:lnTo>
                    <a:cubicBezTo>
                      <a:pt x="1281475" y="196848"/>
                      <a:pt x="1320917" y="259371"/>
                      <a:pt x="1335671" y="329520"/>
                    </a:cubicBezTo>
                    <a:cubicBezTo>
                      <a:pt x="1341074" y="356472"/>
                      <a:pt x="1343721" y="383901"/>
                      <a:pt x="1343585" y="411387"/>
                    </a:cubicBezTo>
                    <a:lnTo>
                      <a:pt x="1343585" y="417118"/>
                    </a:lnTo>
                    <a:lnTo>
                      <a:pt x="1346223" y="424850"/>
                    </a:lnTo>
                    <a:cubicBezTo>
                      <a:pt x="1350334" y="440570"/>
                      <a:pt x="1362269" y="453055"/>
                      <a:pt x="1377787" y="457869"/>
                    </a:cubicBezTo>
                    <a:cubicBezTo>
                      <a:pt x="1464748" y="495164"/>
                      <a:pt x="1515778" y="554654"/>
                      <a:pt x="1533789" y="639796"/>
                    </a:cubicBezTo>
                    <a:cubicBezTo>
                      <a:pt x="1534135" y="644508"/>
                      <a:pt x="1534835" y="649192"/>
                      <a:pt x="1535881" y="653804"/>
                    </a:cubicBezTo>
                    <a:cubicBezTo>
                      <a:pt x="1535881" y="655259"/>
                      <a:pt x="1536609" y="657261"/>
                      <a:pt x="1536609" y="657715"/>
                    </a:cubicBezTo>
                    <a:lnTo>
                      <a:pt x="1536609" y="708200"/>
                    </a:lnTo>
                    <a:cubicBezTo>
                      <a:pt x="1533698" y="726675"/>
                      <a:pt x="1529477" y="744913"/>
                      <a:pt x="1523965" y="762778"/>
                    </a:cubicBezTo>
                    <a:cubicBezTo>
                      <a:pt x="1496285" y="835712"/>
                      <a:pt x="1435903" y="891382"/>
                      <a:pt x="1360959" y="913049"/>
                    </a:cubicBezTo>
                    <a:lnTo>
                      <a:pt x="1360959" y="985820"/>
                    </a:lnTo>
                    <a:cubicBezTo>
                      <a:pt x="1466185" y="962633"/>
                      <a:pt x="1552446" y="887607"/>
                      <a:pt x="1590004" y="786610"/>
                    </a:cubicBezTo>
                    <a:lnTo>
                      <a:pt x="1590823" y="784154"/>
                    </a:lnTo>
                    <a:cubicBezTo>
                      <a:pt x="1597882" y="761532"/>
                      <a:pt x="1603112" y="738391"/>
                      <a:pt x="1606469" y="714931"/>
                    </a:cubicBezTo>
                    <a:lnTo>
                      <a:pt x="1606469" y="657715"/>
                    </a:lnTo>
                    <a:cubicBezTo>
                      <a:pt x="1606451" y="651557"/>
                      <a:pt x="1605714" y="645426"/>
                      <a:pt x="1604286" y="639432"/>
                    </a:cubicBezTo>
                    <a:close/>
                  </a:path>
                </a:pathLst>
              </a:custGeom>
              <a:solidFill>
                <a:srgbClr val="000000"/>
              </a:solidFill>
              <a:ln w="9079" cap="flat">
                <a:noFill/>
                <a:prstDash val="solid"/>
                <a:miter/>
              </a:ln>
            </p:spPr>
            <p:txBody>
              <a:bodyPr rtlCol="0" anchor="ctr"/>
              <a:lstStyle/>
              <a:p>
                <a:endParaRPr lang="en-PG"/>
              </a:p>
            </p:txBody>
          </p:sp>
          <p:sp>
            <p:nvSpPr>
              <p:cNvPr id="9" name="Freeform: Shape 8">
                <a:extLst>
                  <a:ext uri="{FF2B5EF4-FFF2-40B4-BE49-F238E27FC236}">
                    <a16:creationId xmlns:a16="http://schemas.microsoft.com/office/drawing/2014/main" id="{5083C0B1-FCEC-1EF1-4BC1-1F9DD80776E2}"/>
                  </a:ext>
                </a:extLst>
              </p:cNvPr>
              <p:cNvSpPr/>
              <p:nvPr/>
            </p:nvSpPr>
            <p:spPr>
              <a:xfrm>
                <a:off x="5482694" y="2246001"/>
                <a:ext cx="919493" cy="853215"/>
              </a:xfrm>
              <a:custGeom>
                <a:avLst/>
                <a:gdLst>
                  <a:gd name="connsiteX0" fmla="*/ 841340 w 919493"/>
                  <a:gd name="connsiteY0" fmla="*/ 349372 h 853215"/>
                  <a:gd name="connsiteX1" fmla="*/ 722270 w 919493"/>
                  <a:gd name="connsiteY1" fmla="*/ 143067 h 853215"/>
                  <a:gd name="connsiteX2" fmla="*/ 747648 w 919493"/>
                  <a:gd name="connsiteY2" fmla="*/ 84396 h 853215"/>
                  <a:gd name="connsiteX3" fmla="*/ 747648 w 919493"/>
                  <a:gd name="connsiteY3" fmla="*/ 84396 h 853215"/>
                  <a:gd name="connsiteX4" fmla="*/ 665590 w 919493"/>
                  <a:gd name="connsiteY4" fmla="*/ 8 h 853215"/>
                  <a:gd name="connsiteX5" fmla="*/ 585552 w 919493"/>
                  <a:gd name="connsiteY5" fmla="*/ 56652 h 853215"/>
                  <a:gd name="connsiteX6" fmla="*/ 335130 w 919493"/>
                  <a:gd name="connsiteY6" fmla="*/ 56652 h 853215"/>
                  <a:gd name="connsiteX7" fmla="*/ 229587 w 919493"/>
                  <a:gd name="connsiteY7" fmla="*/ 4540 h 853215"/>
                  <a:gd name="connsiteX8" fmla="*/ 177475 w 919493"/>
                  <a:gd name="connsiteY8" fmla="*/ 110083 h 853215"/>
                  <a:gd name="connsiteX9" fmla="*/ 196229 w 919493"/>
                  <a:gd name="connsiteY9" fmla="*/ 140975 h 853215"/>
                  <a:gd name="connsiteX10" fmla="*/ 75612 w 919493"/>
                  <a:gd name="connsiteY10" fmla="*/ 349372 h 853215"/>
                  <a:gd name="connsiteX11" fmla="*/ 364 w 919493"/>
                  <a:gd name="connsiteY11" fmla="*/ 440053 h 853215"/>
                  <a:gd name="connsiteX12" fmla="*/ 82343 w 919493"/>
                  <a:gd name="connsiteY12" fmla="*/ 515652 h 853215"/>
                  <a:gd name="connsiteX13" fmla="*/ 82343 w 919493"/>
                  <a:gd name="connsiteY13" fmla="*/ 515652 h 853215"/>
                  <a:gd name="connsiteX14" fmla="*/ 195865 w 919493"/>
                  <a:gd name="connsiteY14" fmla="*/ 712315 h 853215"/>
                  <a:gd name="connsiteX15" fmla="*/ 198522 w 919493"/>
                  <a:gd name="connsiteY15" fmla="*/ 829994 h 853215"/>
                  <a:gd name="connsiteX16" fmla="*/ 316199 w 919493"/>
                  <a:gd name="connsiteY16" fmla="*/ 827338 h 853215"/>
                  <a:gd name="connsiteX17" fmla="*/ 334857 w 919493"/>
                  <a:gd name="connsiteY17" fmla="*/ 796547 h 853215"/>
                  <a:gd name="connsiteX18" fmla="*/ 585188 w 919493"/>
                  <a:gd name="connsiteY18" fmla="*/ 796547 h 853215"/>
                  <a:gd name="connsiteX19" fmla="*/ 690642 w 919493"/>
                  <a:gd name="connsiteY19" fmla="*/ 848833 h 853215"/>
                  <a:gd name="connsiteX20" fmla="*/ 747285 w 919493"/>
                  <a:gd name="connsiteY20" fmla="*/ 770986 h 853215"/>
                  <a:gd name="connsiteX21" fmla="*/ 747285 w 919493"/>
                  <a:gd name="connsiteY21" fmla="*/ 770986 h 853215"/>
                  <a:gd name="connsiteX22" fmla="*/ 721815 w 919493"/>
                  <a:gd name="connsiteY22" fmla="*/ 710223 h 853215"/>
                  <a:gd name="connsiteX23" fmla="*/ 834064 w 919493"/>
                  <a:gd name="connsiteY23" fmla="*/ 515834 h 853215"/>
                  <a:gd name="connsiteX24" fmla="*/ 835337 w 919493"/>
                  <a:gd name="connsiteY24" fmla="*/ 515834 h 853215"/>
                  <a:gd name="connsiteX25" fmla="*/ 919478 w 919493"/>
                  <a:gd name="connsiteY25" fmla="*/ 433967 h 853215"/>
                  <a:gd name="connsiteX26" fmla="*/ 919478 w 919493"/>
                  <a:gd name="connsiteY26" fmla="*/ 433967 h 853215"/>
                  <a:gd name="connsiteX27" fmla="*/ 841340 w 919493"/>
                  <a:gd name="connsiteY27" fmla="*/ 349372 h 853215"/>
                  <a:gd name="connsiteX28" fmla="*/ 622119 w 919493"/>
                  <a:gd name="connsiteY28" fmla="*/ 83486 h 853215"/>
                  <a:gd name="connsiteX29" fmla="*/ 663416 w 919493"/>
                  <a:gd name="connsiteY29" fmla="*/ 42734 h 853215"/>
                  <a:gd name="connsiteX30" fmla="*/ 663507 w 919493"/>
                  <a:gd name="connsiteY30" fmla="*/ 42735 h 853215"/>
                  <a:gd name="connsiteX31" fmla="*/ 664326 w 919493"/>
                  <a:gd name="connsiteY31" fmla="*/ 42735 h 853215"/>
                  <a:gd name="connsiteX32" fmla="*/ 702640 w 919493"/>
                  <a:gd name="connsiteY32" fmla="*/ 84920 h 853215"/>
                  <a:gd name="connsiteX33" fmla="*/ 660460 w 919493"/>
                  <a:gd name="connsiteY33" fmla="*/ 123235 h 853215"/>
                  <a:gd name="connsiteX34" fmla="*/ 622119 w 919493"/>
                  <a:gd name="connsiteY34" fmla="*/ 84396 h 853215"/>
                  <a:gd name="connsiteX35" fmla="*/ 640949 w 919493"/>
                  <a:gd name="connsiteY35" fmla="*/ 163079 h 853215"/>
                  <a:gd name="connsiteX36" fmla="*/ 663507 w 919493"/>
                  <a:gd name="connsiteY36" fmla="*/ 166445 h 853215"/>
                  <a:gd name="connsiteX37" fmla="*/ 684793 w 919493"/>
                  <a:gd name="connsiteY37" fmla="*/ 163807 h 853215"/>
                  <a:gd name="connsiteX38" fmla="*/ 797405 w 919493"/>
                  <a:gd name="connsiteY38" fmla="*/ 358832 h 853215"/>
                  <a:gd name="connsiteX39" fmla="*/ 758928 w 919493"/>
                  <a:gd name="connsiteY39" fmla="*/ 402403 h 853215"/>
                  <a:gd name="connsiteX40" fmla="*/ 671785 w 919493"/>
                  <a:gd name="connsiteY40" fmla="*/ 402403 h 853215"/>
                  <a:gd name="connsiteX41" fmla="*/ 586371 w 919493"/>
                  <a:gd name="connsiteY41" fmla="*/ 253587 h 853215"/>
                  <a:gd name="connsiteX42" fmla="*/ 587371 w 919493"/>
                  <a:gd name="connsiteY42" fmla="*/ 542032 h 853215"/>
                  <a:gd name="connsiteX43" fmla="*/ 327853 w 919493"/>
                  <a:gd name="connsiteY43" fmla="*/ 542032 h 853215"/>
                  <a:gd name="connsiteX44" fmla="*/ 403080 w 919493"/>
                  <a:gd name="connsiteY44" fmla="*/ 445247 h 853215"/>
                  <a:gd name="connsiteX45" fmla="*/ 512236 w 919493"/>
                  <a:gd name="connsiteY45" fmla="*/ 445247 h 853215"/>
                  <a:gd name="connsiteX46" fmla="*/ 587371 w 919493"/>
                  <a:gd name="connsiteY46" fmla="*/ 542032 h 853215"/>
                  <a:gd name="connsiteX47" fmla="*/ 385342 w 919493"/>
                  <a:gd name="connsiteY47" fmla="*/ 347370 h 853215"/>
                  <a:gd name="connsiteX48" fmla="*/ 385342 w 919493"/>
                  <a:gd name="connsiteY48" fmla="*/ 341549 h 853215"/>
                  <a:gd name="connsiteX49" fmla="*/ 463716 w 919493"/>
                  <a:gd name="connsiteY49" fmla="*/ 276246 h 853215"/>
                  <a:gd name="connsiteX50" fmla="*/ 509416 w 919493"/>
                  <a:gd name="connsiteY50" fmla="*/ 298341 h 853215"/>
                  <a:gd name="connsiteX51" fmla="*/ 529428 w 919493"/>
                  <a:gd name="connsiteY51" fmla="*/ 348280 h 853215"/>
                  <a:gd name="connsiteX52" fmla="*/ 529428 w 919493"/>
                  <a:gd name="connsiteY52" fmla="*/ 349099 h 853215"/>
                  <a:gd name="connsiteX53" fmla="*/ 456339 w 919493"/>
                  <a:gd name="connsiteY53" fmla="*/ 420459 h 853215"/>
                  <a:gd name="connsiteX54" fmla="*/ 384978 w 919493"/>
                  <a:gd name="connsiteY54" fmla="*/ 347370 h 853215"/>
                  <a:gd name="connsiteX55" fmla="*/ 338041 w 919493"/>
                  <a:gd name="connsiteY55" fmla="*/ 98950 h 853215"/>
                  <a:gd name="connsiteX56" fmla="*/ 582641 w 919493"/>
                  <a:gd name="connsiteY56" fmla="*/ 98950 h 853215"/>
                  <a:gd name="connsiteX57" fmla="*/ 604290 w 919493"/>
                  <a:gd name="connsiteY57" fmla="*/ 140520 h 853215"/>
                  <a:gd name="connsiteX58" fmla="*/ 549712 w 919493"/>
                  <a:gd name="connsiteY58" fmla="*/ 231483 h 853215"/>
                  <a:gd name="connsiteX59" fmla="*/ 368423 w 919493"/>
                  <a:gd name="connsiteY59" fmla="*/ 230937 h 853215"/>
                  <a:gd name="connsiteX60" fmla="*/ 314391 w 919493"/>
                  <a:gd name="connsiteY60" fmla="*/ 142612 h 853215"/>
                  <a:gd name="connsiteX61" fmla="*/ 338041 w 919493"/>
                  <a:gd name="connsiteY61" fmla="*/ 98950 h 853215"/>
                  <a:gd name="connsiteX62" fmla="*/ 214240 w 919493"/>
                  <a:gd name="connsiteY62" fmla="*/ 83486 h 853215"/>
                  <a:gd name="connsiteX63" fmla="*/ 255535 w 919493"/>
                  <a:gd name="connsiteY63" fmla="*/ 42734 h 853215"/>
                  <a:gd name="connsiteX64" fmla="*/ 255628 w 919493"/>
                  <a:gd name="connsiteY64" fmla="*/ 42735 h 853215"/>
                  <a:gd name="connsiteX65" fmla="*/ 256447 w 919493"/>
                  <a:gd name="connsiteY65" fmla="*/ 42735 h 853215"/>
                  <a:gd name="connsiteX66" fmla="*/ 294762 w 919493"/>
                  <a:gd name="connsiteY66" fmla="*/ 84920 h 853215"/>
                  <a:gd name="connsiteX67" fmla="*/ 252577 w 919493"/>
                  <a:gd name="connsiteY67" fmla="*/ 123235 h 853215"/>
                  <a:gd name="connsiteX68" fmla="*/ 214240 w 919493"/>
                  <a:gd name="connsiteY68" fmla="*/ 84396 h 853215"/>
                  <a:gd name="connsiteX69" fmla="*/ 232433 w 919493"/>
                  <a:gd name="connsiteY69" fmla="*/ 162988 h 853215"/>
                  <a:gd name="connsiteX70" fmla="*/ 255355 w 919493"/>
                  <a:gd name="connsiteY70" fmla="*/ 166445 h 853215"/>
                  <a:gd name="connsiteX71" fmla="*/ 276732 w 919493"/>
                  <a:gd name="connsiteY71" fmla="*/ 163807 h 853215"/>
                  <a:gd name="connsiteX72" fmla="*/ 331310 w 919493"/>
                  <a:gd name="connsiteY72" fmla="*/ 253042 h 853215"/>
                  <a:gd name="connsiteX73" fmla="*/ 244531 w 919493"/>
                  <a:gd name="connsiteY73" fmla="*/ 402403 h 853215"/>
                  <a:gd name="connsiteX74" fmla="*/ 160026 w 919493"/>
                  <a:gd name="connsiteY74" fmla="*/ 402403 h 853215"/>
                  <a:gd name="connsiteX75" fmla="*/ 120093 w 919493"/>
                  <a:gd name="connsiteY75" fmla="*/ 358195 h 853215"/>
                  <a:gd name="connsiteX76" fmla="*/ 82343 w 919493"/>
                  <a:gd name="connsiteY76" fmla="*/ 472809 h 853215"/>
                  <a:gd name="connsiteX77" fmla="*/ 41046 w 919493"/>
                  <a:gd name="connsiteY77" fmla="*/ 433604 h 853215"/>
                  <a:gd name="connsiteX78" fmla="*/ 41046 w 919493"/>
                  <a:gd name="connsiteY78" fmla="*/ 432694 h 853215"/>
                  <a:gd name="connsiteX79" fmla="*/ 82343 w 919493"/>
                  <a:gd name="connsiteY79" fmla="*/ 391851 h 853215"/>
                  <a:gd name="connsiteX80" fmla="*/ 83253 w 919493"/>
                  <a:gd name="connsiteY80" fmla="*/ 391851 h 853215"/>
                  <a:gd name="connsiteX81" fmla="*/ 123732 w 919493"/>
                  <a:gd name="connsiteY81" fmla="*/ 433594 h 853215"/>
                  <a:gd name="connsiteX82" fmla="*/ 123732 w 919493"/>
                  <a:gd name="connsiteY82" fmla="*/ 433604 h 853215"/>
                  <a:gd name="connsiteX83" fmla="*/ 82343 w 919493"/>
                  <a:gd name="connsiteY83" fmla="*/ 472809 h 853215"/>
                  <a:gd name="connsiteX84" fmla="*/ 125278 w 919493"/>
                  <a:gd name="connsiteY84" fmla="*/ 503645 h 853215"/>
                  <a:gd name="connsiteX85" fmla="*/ 164574 w 919493"/>
                  <a:gd name="connsiteY85" fmla="*/ 445247 h 853215"/>
                  <a:gd name="connsiteX86" fmla="*/ 244258 w 919493"/>
                  <a:gd name="connsiteY86" fmla="*/ 445247 h 853215"/>
                  <a:gd name="connsiteX87" fmla="*/ 329672 w 919493"/>
                  <a:gd name="connsiteY87" fmla="*/ 598611 h 853215"/>
                  <a:gd name="connsiteX88" fmla="*/ 275094 w 919493"/>
                  <a:gd name="connsiteY88" fmla="*/ 688755 h 853215"/>
                  <a:gd name="connsiteX89" fmla="*/ 256902 w 919493"/>
                  <a:gd name="connsiteY89" fmla="*/ 686481 h 853215"/>
                  <a:gd name="connsiteX90" fmla="*/ 232524 w 919493"/>
                  <a:gd name="connsiteY90" fmla="*/ 689938 h 853215"/>
                  <a:gd name="connsiteX91" fmla="*/ 258266 w 919493"/>
                  <a:gd name="connsiteY91" fmla="*/ 809737 h 853215"/>
                  <a:gd name="connsiteX92" fmla="*/ 214251 w 919493"/>
                  <a:gd name="connsiteY92" fmla="*/ 771150 h 853215"/>
                  <a:gd name="connsiteX93" fmla="*/ 214240 w 919493"/>
                  <a:gd name="connsiteY93" fmla="*/ 770986 h 853215"/>
                  <a:gd name="connsiteX94" fmla="*/ 214240 w 919493"/>
                  <a:gd name="connsiteY94" fmla="*/ 770077 h 853215"/>
                  <a:gd name="connsiteX95" fmla="*/ 255535 w 919493"/>
                  <a:gd name="connsiteY95" fmla="*/ 729325 h 853215"/>
                  <a:gd name="connsiteX96" fmla="*/ 255628 w 919493"/>
                  <a:gd name="connsiteY96" fmla="*/ 729325 h 853215"/>
                  <a:gd name="connsiteX97" fmla="*/ 256447 w 919493"/>
                  <a:gd name="connsiteY97" fmla="*/ 729325 h 853215"/>
                  <a:gd name="connsiteX98" fmla="*/ 297562 w 919493"/>
                  <a:gd name="connsiteY98" fmla="*/ 768621 h 853215"/>
                  <a:gd name="connsiteX99" fmla="*/ 258266 w 919493"/>
                  <a:gd name="connsiteY99" fmla="*/ 809737 h 853215"/>
                  <a:gd name="connsiteX100" fmla="*/ 582732 w 919493"/>
                  <a:gd name="connsiteY100" fmla="*/ 753885 h 853215"/>
                  <a:gd name="connsiteX101" fmla="*/ 338132 w 919493"/>
                  <a:gd name="connsiteY101" fmla="*/ 753885 h 853215"/>
                  <a:gd name="connsiteX102" fmla="*/ 313299 w 919493"/>
                  <a:gd name="connsiteY102" fmla="*/ 709222 h 853215"/>
                  <a:gd name="connsiteX103" fmla="*/ 366694 w 919493"/>
                  <a:gd name="connsiteY103" fmla="*/ 620715 h 853215"/>
                  <a:gd name="connsiteX104" fmla="*/ 555443 w 919493"/>
                  <a:gd name="connsiteY104" fmla="*/ 618350 h 853215"/>
                  <a:gd name="connsiteX105" fmla="*/ 610021 w 919493"/>
                  <a:gd name="connsiteY105" fmla="*/ 707312 h 853215"/>
                  <a:gd name="connsiteX106" fmla="*/ 582732 w 919493"/>
                  <a:gd name="connsiteY106" fmla="*/ 753885 h 853215"/>
                  <a:gd name="connsiteX107" fmla="*/ 666054 w 919493"/>
                  <a:gd name="connsiteY107" fmla="*/ 809918 h 853215"/>
                  <a:gd name="connsiteX108" fmla="*/ 622119 w 919493"/>
                  <a:gd name="connsiteY108" fmla="*/ 771241 h 853215"/>
                  <a:gd name="connsiteX109" fmla="*/ 622119 w 919493"/>
                  <a:gd name="connsiteY109" fmla="*/ 771168 h 853215"/>
                  <a:gd name="connsiteX110" fmla="*/ 622119 w 919493"/>
                  <a:gd name="connsiteY110" fmla="*/ 770259 h 853215"/>
                  <a:gd name="connsiteX111" fmla="*/ 663416 w 919493"/>
                  <a:gd name="connsiteY111" fmla="*/ 729507 h 853215"/>
                  <a:gd name="connsiteX112" fmla="*/ 663507 w 919493"/>
                  <a:gd name="connsiteY112" fmla="*/ 729507 h 853215"/>
                  <a:gd name="connsiteX113" fmla="*/ 664326 w 919493"/>
                  <a:gd name="connsiteY113" fmla="*/ 729507 h 853215"/>
                  <a:gd name="connsiteX114" fmla="*/ 705396 w 919493"/>
                  <a:gd name="connsiteY114" fmla="*/ 768849 h 853215"/>
                  <a:gd name="connsiteX115" fmla="*/ 666054 w 919493"/>
                  <a:gd name="connsiteY115" fmla="*/ 809918 h 853215"/>
                  <a:gd name="connsiteX116" fmla="*/ 685066 w 919493"/>
                  <a:gd name="connsiteY116" fmla="*/ 689119 h 853215"/>
                  <a:gd name="connsiteX117" fmla="*/ 648044 w 919493"/>
                  <a:gd name="connsiteY117" fmla="*/ 688210 h 853215"/>
                  <a:gd name="connsiteX118" fmla="*/ 591283 w 919493"/>
                  <a:gd name="connsiteY118" fmla="*/ 595518 h 853215"/>
                  <a:gd name="connsiteX119" fmla="*/ 672604 w 919493"/>
                  <a:gd name="connsiteY119" fmla="*/ 445247 h 853215"/>
                  <a:gd name="connsiteX120" fmla="*/ 754471 w 919493"/>
                  <a:gd name="connsiteY120" fmla="*/ 445247 h 853215"/>
                  <a:gd name="connsiteX121" fmla="*/ 792402 w 919493"/>
                  <a:gd name="connsiteY121" fmla="*/ 502827 h 853215"/>
                  <a:gd name="connsiteX122" fmla="*/ 838521 w 919493"/>
                  <a:gd name="connsiteY122" fmla="*/ 472354 h 853215"/>
                  <a:gd name="connsiteX123" fmla="*/ 794585 w 919493"/>
                  <a:gd name="connsiteY123" fmla="*/ 433676 h 853215"/>
                  <a:gd name="connsiteX124" fmla="*/ 794585 w 919493"/>
                  <a:gd name="connsiteY124" fmla="*/ 433604 h 853215"/>
                  <a:gd name="connsiteX125" fmla="*/ 794585 w 919493"/>
                  <a:gd name="connsiteY125" fmla="*/ 432694 h 853215"/>
                  <a:gd name="connsiteX126" fmla="*/ 835974 w 919493"/>
                  <a:gd name="connsiteY126" fmla="*/ 391851 h 853215"/>
                  <a:gd name="connsiteX127" fmla="*/ 836883 w 919493"/>
                  <a:gd name="connsiteY127" fmla="*/ 391851 h 853215"/>
                  <a:gd name="connsiteX128" fmla="*/ 876261 w 919493"/>
                  <a:gd name="connsiteY128" fmla="*/ 433049 h 853215"/>
                  <a:gd name="connsiteX129" fmla="*/ 838521 w 919493"/>
                  <a:gd name="connsiteY129" fmla="*/ 472354 h 853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919493" h="853215">
                    <a:moveTo>
                      <a:pt x="841340" y="349372"/>
                    </a:moveTo>
                    <a:lnTo>
                      <a:pt x="722270" y="143067"/>
                    </a:lnTo>
                    <a:cubicBezTo>
                      <a:pt x="738243" y="127697"/>
                      <a:pt x="747385" y="106563"/>
                      <a:pt x="747648" y="84396"/>
                    </a:cubicBezTo>
                    <a:lnTo>
                      <a:pt x="747648" y="84396"/>
                    </a:lnTo>
                    <a:cubicBezTo>
                      <a:pt x="748294" y="38433"/>
                      <a:pt x="711554" y="651"/>
                      <a:pt x="665590" y="8"/>
                    </a:cubicBezTo>
                    <a:cubicBezTo>
                      <a:pt x="629442" y="-498"/>
                      <a:pt x="597095" y="22392"/>
                      <a:pt x="585552" y="56652"/>
                    </a:cubicBezTo>
                    <a:lnTo>
                      <a:pt x="335130" y="56652"/>
                    </a:lnTo>
                    <a:cubicBezTo>
                      <a:pt x="320376" y="13117"/>
                      <a:pt x="273122" y="-10214"/>
                      <a:pt x="229587" y="4540"/>
                    </a:cubicBezTo>
                    <a:cubicBezTo>
                      <a:pt x="186052" y="19294"/>
                      <a:pt x="162721" y="66548"/>
                      <a:pt x="177475" y="110083"/>
                    </a:cubicBezTo>
                    <a:cubicBezTo>
                      <a:pt x="181389" y="121630"/>
                      <a:pt x="187791" y="132175"/>
                      <a:pt x="196229" y="140975"/>
                    </a:cubicBezTo>
                    <a:lnTo>
                      <a:pt x="75612" y="349372"/>
                    </a:lnTo>
                    <a:cubicBezTo>
                      <a:pt x="29792" y="353629"/>
                      <a:pt x="-3898" y="394235"/>
                      <a:pt x="364" y="440053"/>
                    </a:cubicBezTo>
                    <a:cubicBezTo>
                      <a:pt x="4313" y="482524"/>
                      <a:pt x="39695" y="515152"/>
                      <a:pt x="82343" y="515652"/>
                    </a:cubicBezTo>
                    <a:lnTo>
                      <a:pt x="82343" y="515652"/>
                    </a:lnTo>
                    <a:lnTo>
                      <a:pt x="195865" y="712315"/>
                    </a:lnTo>
                    <a:cubicBezTo>
                      <a:pt x="164103" y="745544"/>
                      <a:pt x="165293" y="798230"/>
                      <a:pt x="198522" y="829994"/>
                    </a:cubicBezTo>
                    <a:cubicBezTo>
                      <a:pt x="231750" y="861749"/>
                      <a:pt x="284436" y="860567"/>
                      <a:pt x="316199" y="827338"/>
                    </a:cubicBezTo>
                    <a:cubicBezTo>
                      <a:pt x="324590" y="818560"/>
                      <a:pt x="330959" y="808045"/>
                      <a:pt x="334857" y="796547"/>
                    </a:cubicBezTo>
                    <a:lnTo>
                      <a:pt x="585188" y="796547"/>
                    </a:lnTo>
                    <a:cubicBezTo>
                      <a:pt x="599870" y="840109"/>
                      <a:pt x="647089" y="863514"/>
                      <a:pt x="690642" y="848833"/>
                    </a:cubicBezTo>
                    <a:cubicBezTo>
                      <a:pt x="724144" y="837544"/>
                      <a:pt x="746848" y="806325"/>
                      <a:pt x="747285" y="770986"/>
                    </a:cubicBezTo>
                    <a:lnTo>
                      <a:pt x="747285" y="770986"/>
                    </a:lnTo>
                    <a:cubicBezTo>
                      <a:pt x="747557" y="748082"/>
                      <a:pt x="738334" y="726087"/>
                      <a:pt x="721815" y="710223"/>
                    </a:cubicBezTo>
                    <a:lnTo>
                      <a:pt x="834064" y="515834"/>
                    </a:lnTo>
                    <a:lnTo>
                      <a:pt x="835337" y="515834"/>
                    </a:lnTo>
                    <a:cubicBezTo>
                      <a:pt x="881110" y="516289"/>
                      <a:pt x="918678" y="479740"/>
                      <a:pt x="919478" y="433967"/>
                    </a:cubicBezTo>
                    <a:lnTo>
                      <a:pt x="919478" y="433967"/>
                    </a:lnTo>
                    <a:cubicBezTo>
                      <a:pt x="920342" y="389377"/>
                      <a:pt x="885858" y="352046"/>
                      <a:pt x="841340" y="349372"/>
                    </a:cubicBezTo>
                    <a:close/>
                    <a:moveTo>
                      <a:pt x="622119" y="83486"/>
                    </a:moveTo>
                    <a:cubicBezTo>
                      <a:pt x="622265" y="60829"/>
                      <a:pt x="640757" y="42584"/>
                      <a:pt x="663416" y="42734"/>
                    </a:cubicBezTo>
                    <a:cubicBezTo>
                      <a:pt x="663444" y="42734"/>
                      <a:pt x="663480" y="42735"/>
                      <a:pt x="663507" y="42735"/>
                    </a:cubicBezTo>
                    <a:lnTo>
                      <a:pt x="664326" y="42735"/>
                    </a:lnTo>
                    <a:cubicBezTo>
                      <a:pt x="686558" y="43803"/>
                      <a:pt x="703713" y="62690"/>
                      <a:pt x="702640" y="84920"/>
                    </a:cubicBezTo>
                    <a:cubicBezTo>
                      <a:pt x="701576" y="107149"/>
                      <a:pt x="682682" y="124304"/>
                      <a:pt x="660460" y="123235"/>
                    </a:cubicBezTo>
                    <a:cubicBezTo>
                      <a:pt x="639520" y="122228"/>
                      <a:pt x="622856" y="105342"/>
                      <a:pt x="622119" y="84396"/>
                    </a:cubicBezTo>
                    <a:close/>
                    <a:moveTo>
                      <a:pt x="640949" y="163079"/>
                    </a:moveTo>
                    <a:cubicBezTo>
                      <a:pt x="648280" y="165221"/>
                      <a:pt x="655867" y="166353"/>
                      <a:pt x="663507" y="166445"/>
                    </a:cubicBezTo>
                    <a:cubicBezTo>
                      <a:pt x="670684" y="166503"/>
                      <a:pt x="677843" y="165616"/>
                      <a:pt x="684793" y="163807"/>
                    </a:cubicBezTo>
                    <a:lnTo>
                      <a:pt x="797405" y="358832"/>
                    </a:lnTo>
                    <a:cubicBezTo>
                      <a:pt x="779758" y="368256"/>
                      <a:pt x="766105" y="383728"/>
                      <a:pt x="758928" y="402403"/>
                    </a:cubicBezTo>
                    <a:lnTo>
                      <a:pt x="671785" y="402403"/>
                    </a:lnTo>
                    <a:cubicBezTo>
                      <a:pt x="665290" y="343068"/>
                      <a:pt x="634335" y="289127"/>
                      <a:pt x="586371" y="253587"/>
                    </a:cubicBezTo>
                    <a:close/>
                    <a:moveTo>
                      <a:pt x="587371" y="542032"/>
                    </a:moveTo>
                    <a:lnTo>
                      <a:pt x="327853" y="542032"/>
                    </a:lnTo>
                    <a:cubicBezTo>
                      <a:pt x="334129" y="498770"/>
                      <a:pt x="362706" y="462002"/>
                      <a:pt x="403080" y="445247"/>
                    </a:cubicBezTo>
                    <a:cubicBezTo>
                      <a:pt x="437951" y="430402"/>
                      <a:pt x="477360" y="430402"/>
                      <a:pt x="512236" y="445247"/>
                    </a:cubicBezTo>
                    <a:cubicBezTo>
                      <a:pt x="552532" y="462093"/>
                      <a:pt x="581040" y="498824"/>
                      <a:pt x="587371" y="542032"/>
                    </a:cubicBezTo>
                    <a:close/>
                    <a:moveTo>
                      <a:pt x="385342" y="347370"/>
                    </a:moveTo>
                    <a:cubicBezTo>
                      <a:pt x="385206" y="345433"/>
                      <a:pt x="385206" y="343486"/>
                      <a:pt x="385342" y="341549"/>
                    </a:cubicBezTo>
                    <a:cubicBezTo>
                      <a:pt x="388952" y="301871"/>
                      <a:pt x="424042" y="272635"/>
                      <a:pt x="463716" y="276246"/>
                    </a:cubicBezTo>
                    <a:cubicBezTo>
                      <a:pt x="481126" y="277838"/>
                      <a:pt x="497363" y="285688"/>
                      <a:pt x="509416" y="298341"/>
                    </a:cubicBezTo>
                    <a:cubicBezTo>
                      <a:pt x="522360" y="311731"/>
                      <a:pt x="529546" y="329660"/>
                      <a:pt x="529428" y="348280"/>
                    </a:cubicBezTo>
                    <a:lnTo>
                      <a:pt x="529428" y="349099"/>
                    </a:lnTo>
                    <a:cubicBezTo>
                      <a:pt x="528955" y="388986"/>
                      <a:pt x="496226" y="420932"/>
                      <a:pt x="456339" y="420459"/>
                    </a:cubicBezTo>
                    <a:cubicBezTo>
                      <a:pt x="416450" y="419986"/>
                      <a:pt x="384500" y="387258"/>
                      <a:pt x="384978" y="347370"/>
                    </a:cubicBezTo>
                    <a:close/>
                    <a:moveTo>
                      <a:pt x="338041" y="98950"/>
                    </a:moveTo>
                    <a:lnTo>
                      <a:pt x="582641" y="98950"/>
                    </a:lnTo>
                    <a:cubicBezTo>
                      <a:pt x="585716" y="114597"/>
                      <a:pt x="593229" y="129030"/>
                      <a:pt x="604290" y="140520"/>
                    </a:cubicBezTo>
                    <a:lnTo>
                      <a:pt x="549712" y="231483"/>
                    </a:lnTo>
                    <a:cubicBezTo>
                      <a:pt x="492333" y="204504"/>
                      <a:pt x="425961" y="204305"/>
                      <a:pt x="368423" y="230937"/>
                    </a:cubicBezTo>
                    <a:lnTo>
                      <a:pt x="314391" y="142612"/>
                    </a:lnTo>
                    <a:cubicBezTo>
                      <a:pt x="326570" y="130832"/>
                      <a:pt x="334828" y="115587"/>
                      <a:pt x="338041" y="98950"/>
                    </a:cubicBezTo>
                    <a:close/>
                    <a:moveTo>
                      <a:pt x="214240" y="83486"/>
                    </a:moveTo>
                    <a:cubicBezTo>
                      <a:pt x="214390" y="60829"/>
                      <a:pt x="232878" y="42584"/>
                      <a:pt x="255535" y="42734"/>
                    </a:cubicBezTo>
                    <a:cubicBezTo>
                      <a:pt x="255565" y="42734"/>
                      <a:pt x="255597" y="42735"/>
                      <a:pt x="255628" y="42735"/>
                    </a:cubicBezTo>
                    <a:lnTo>
                      <a:pt x="256447" y="42735"/>
                    </a:lnTo>
                    <a:cubicBezTo>
                      <a:pt x="278677" y="43803"/>
                      <a:pt x="295830" y="62690"/>
                      <a:pt x="294762" y="84920"/>
                    </a:cubicBezTo>
                    <a:cubicBezTo>
                      <a:pt x="293694" y="107149"/>
                      <a:pt x="274807" y="124304"/>
                      <a:pt x="252577" y="123235"/>
                    </a:cubicBezTo>
                    <a:cubicBezTo>
                      <a:pt x="231642" y="122228"/>
                      <a:pt x="214974" y="105342"/>
                      <a:pt x="214240" y="84396"/>
                    </a:cubicBezTo>
                    <a:close/>
                    <a:moveTo>
                      <a:pt x="232433" y="162988"/>
                    </a:moveTo>
                    <a:cubicBezTo>
                      <a:pt x="239863" y="165256"/>
                      <a:pt x="247586" y="166420"/>
                      <a:pt x="255355" y="166445"/>
                    </a:cubicBezTo>
                    <a:cubicBezTo>
                      <a:pt x="262565" y="166493"/>
                      <a:pt x="269750" y="165606"/>
                      <a:pt x="276732" y="163807"/>
                    </a:cubicBezTo>
                    <a:lnTo>
                      <a:pt x="331310" y="253042"/>
                    </a:lnTo>
                    <a:cubicBezTo>
                      <a:pt x="282719" y="288454"/>
                      <a:pt x="251234" y="342649"/>
                      <a:pt x="244531" y="402403"/>
                    </a:cubicBezTo>
                    <a:lnTo>
                      <a:pt x="160026" y="402403"/>
                    </a:lnTo>
                    <a:cubicBezTo>
                      <a:pt x="152588" y="383264"/>
                      <a:pt x="138376" y="367537"/>
                      <a:pt x="120093" y="358195"/>
                    </a:cubicBezTo>
                    <a:close/>
                    <a:moveTo>
                      <a:pt x="82343" y="472809"/>
                    </a:moveTo>
                    <a:cubicBezTo>
                      <a:pt x="60139" y="473318"/>
                      <a:pt x="41690" y="455808"/>
                      <a:pt x="41046" y="433604"/>
                    </a:cubicBezTo>
                    <a:lnTo>
                      <a:pt x="41046" y="432694"/>
                    </a:lnTo>
                    <a:cubicBezTo>
                      <a:pt x="41196" y="410026"/>
                      <a:pt x="59671" y="391751"/>
                      <a:pt x="82343" y="391851"/>
                    </a:cubicBezTo>
                    <a:lnTo>
                      <a:pt x="83253" y="391851"/>
                    </a:lnTo>
                    <a:cubicBezTo>
                      <a:pt x="105957" y="392197"/>
                      <a:pt x="124081" y="410890"/>
                      <a:pt x="123732" y="433594"/>
                    </a:cubicBezTo>
                    <a:cubicBezTo>
                      <a:pt x="123732" y="433594"/>
                      <a:pt x="123732" y="433604"/>
                      <a:pt x="123732" y="433604"/>
                    </a:cubicBezTo>
                    <a:cubicBezTo>
                      <a:pt x="123088" y="455844"/>
                      <a:pt x="104582" y="473373"/>
                      <a:pt x="82343" y="472809"/>
                    </a:cubicBezTo>
                    <a:close/>
                    <a:moveTo>
                      <a:pt x="125278" y="503645"/>
                    </a:moveTo>
                    <a:cubicBezTo>
                      <a:pt x="146377" y="490956"/>
                      <a:pt x="160768" y="469570"/>
                      <a:pt x="164574" y="445247"/>
                    </a:cubicBezTo>
                    <a:lnTo>
                      <a:pt x="244258" y="445247"/>
                    </a:lnTo>
                    <a:cubicBezTo>
                      <a:pt x="249537" y="506219"/>
                      <a:pt x="280618" y="562025"/>
                      <a:pt x="329672" y="598611"/>
                    </a:cubicBezTo>
                    <a:lnTo>
                      <a:pt x="275094" y="688755"/>
                    </a:lnTo>
                    <a:cubicBezTo>
                      <a:pt x="269126" y="687364"/>
                      <a:pt x="263029" y="686600"/>
                      <a:pt x="256902" y="686481"/>
                    </a:cubicBezTo>
                    <a:cubicBezTo>
                      <a:pt x="248646" y="686372"/>
                      <a:pt x="240424" y="687536"/>
                      <a:pt x="232524" y="689938"/>
                    </a:cubicBezTo>
                    <a:close/>
                    <a:moveTo>
                      <a:pt x="258266" y="809737"/>
                    </a:moveTo>
                    <a:cubicBezTo>
                      <a:pt x="235457" y="811237"/>
                      <a:pt x="215751" y="793964"/>
                      <a:pt x="214251" y="771150"/>
                    </a:cubicBezTo>
                    <a:cubicBezTo>
                      <a:pt x="214247" y="771095"/>
                      <a:pt x="214244" y="771041"/>
                      <a:pt x="214240" y="770986"/>
                    </a:cubicBezTo>
                    <a:lnTo>
                      <a:pt x="214240" y="770077"/>
                    </a:lnTo>
                    <a:cubicBezTo>
                      <a:pt x="214390" y="747418"/>
                      <a:pt x="232878" y="729170"/>
                      <a:pt x="255535" y="729325"/>
                    </a:cubicBezTo>
                    <a:cubicBezTo>
                      <a:pt x="255565" y="729325"/>
                      <a:pt x="255597" y="729325"/>
                      <a:pt x="255628" y="729325"/>
                    </a:cubicBezTo>
                    <a:lnTo>
                      <a:pt x="256447" y="729325"/>
                    </a:lnTo>
                    <a:cubicBezTo>
                      <a:pt x="278652" y="728825"/>
                      <a:pt x="297060" y="746417"/>
                      <a:pt x="297562" y="768621"/>
                    </a:cubicBezTo>
                    <a:cubicBezTo>
                      <a:pt x="298064" y="790825"/>
                      <a:pt x="280471" y="809236"/>
                      <a:pt x="258266" y="809737"/>
                    </a:cubicBezTo>
                    <a:close/>
                    <a:moveTo>
                      <a:pt x="582732" y="753885"/>
                    </a:moveTo>
                    <a:lnTo>
                      <a:pt x="338132" y="753885"/>
                    </a:lnTo>
                    <a:cubicBezTo>
                      <a:pt x="334748" y="736757"/>
                      <a:pt x="326060" y="721129"/>
                      <a:pt x="313299" y="709222"/>
                    </a:cubicBezTo>
                    <a:lnTo>
                      <a:pt x="366694" y="620715"/>
                    </a:lnTo>
                    <a:cubicBezTo>
                      <a:pt x="426613" y="649059"/>
                      <a:pt x="496253" y="648186"/>
                      <a:pt x="555443" y="618350"/>
                    </a:cubicBezTo>
                    <a:lnTo>
                      <a:pt x="610021" y="707312"/>
                    </a:lnTo>
                    <a:cubicBezTo>
                      <a:pt x="595995" y="719374"/>
                      <a:pt x="586398" y="735756"/>
                      <a:pt x="582732" y="753885"/>
                    </a:cubicBezTo>
                    <a:close/>
                    <a:moveTo>
                      <a:pt x="666054" y="809918"/>
                    </a:moveTo>
                    <a:cubicBezTo>
                      <a:pt x="643241" y="811365"/>
                      <a:pt x="623575" y="794054"/>
                      <a:pt x="622119" y="771241"/>
                    </a:cubicBezTo>
                    <a:cubicBezTo>
                      <a:pt x="622119" y="771214"/>
                      <a:pt x="622119" y="771195"/>
                      <a:pt x="622119" y="771168"/>
                    </a:cubicBezTo>
                    <a:lnTo>
                      <a:pt x="622119" y="770259"/>
                    </a:lnTo>
                    <a:cubicBezTo>
                      <a:pt x="622265" y="747600"/>
                      <a:pt x="640757" y="729352"/>
                      <a:pt x="663416" y="729507"/>
                    </a:cubicBezTo>
                    <a:cubicBezTo>
                      <a:pt x="663444" y="729507"/>
                      <a:pt x="663480" y="729507"/>
                      <a:pt x="663507" y="729507"/>
                    </a:cubicBezTo>
                    <a:lnTo>
                      <a:pt x="664326" y="729507"/>
                    </a:lnTo>
                    <a:cubicBezTo>
                      <a:pt x="686530" y="729034"/>
                      <a:pt x="704923" y="746644"/>
                      <a:pt x="705396" y="768849"/>
                    </a:cubicBezTo>
                    <a:cubicBezTo>
                      <a:pt x="705869" y="791053"/>
                      <a:pt x="688258" y="809445"/>
                      <a:pt x="666054" y="809918"/>
                    </a:cubicBezTo>
                    <a:close/>
                    <a:moveTo>
                      <a:pt x="685066" y="689119"/>
                    </a:moveTo>
                    <a:cubicBezTo>
                      <a:pt x="672968" y="685936"/>
                      <a:pt x="660287" y="685617"/>
                      <a:pt x="648044" y="688210"/>
                    </a:cubicBezTo>
                    <a:lnTo>
                      <a:pt x="591283" y="595518"/>
                    </a:lnTo>
                    <a:cubicBezTo>
                      <a:pt x="637983" y="558805"/>
                      <a:pt x="667419" y="504418"/>
                      <a:pt x="672604" y="445247"/>
                    </a:cubicBezTo>
                    <a:lnTo>
                      <a:pt x="754471" y="445247"/>
                    </a:lnTo>
                    <a:cubicBezTo>
                      <a:pt x="758173" y="469034"/>
                      <a:pt x="772008" y="490037"/>
                      <a:pt x="792402" y="502827"/>
                    </a:cubicBezTo>
                    <a:close/>
                    <a:moveTo>
                      <a:pt x="838521" y="472354"/>
                    </a:moveTo>
                    <a:cubicBezTo>
                      <a:pt x="815707" y="473800"/>
                      <a:pt x="796041" y="456490"/>
                      <a:pt x="794585" y="433676"/>
                    </a:cubicBezTo>
                    <a:cubicBezTo>
                      <a:pt x="794585" y="433649"/>
                      <a:pt x="794585" y="433631"/>
                      <a:pt x="794585" y="433604"/>
                    </a:cubicBezTo>
                    <a:lnTo>
                      <a:pt x="794585" y="432694"/>
                    </a:lnTo>
                    <a:cubicBezTo>
                      <a:pt x="794786" y="410008"/>
                      <a:pt x="813287" y="391751"/>
                      <a:pt x="835974" y="391851"/>
                    </a:cubicBezTo>
                    <a:lnTo>
                      <a:pt x="836883" y="391851"/>
                    </a:lnTo>
                    <a:cubicBezTo>
                      <a:pt x="859133" y="392352"/>
                      <a:pt x="876762" y="410799"/>
                      <a:pt x="876261" y="433049"/>
                    </a:cubicBezTo>
                    <a:cubicBezTo>
                      <a:pt x="875788" y="453961"/>
                      <a:pt x="859397" y="471035"/>
                      <a:pt x="838521" y="472354"/>
                    </a:cubicBezTo>
                    <a:close/>
                  </a:path>
                </a:pathLst>
              </a:custGeom>
              <a:solidFill>
                <a:srgbClr val="DA291C"/>
              </a:solidFill>
              <a:ln w="9079" cap="flat">
                <a:solidFill>
                  <a:srgbClr val="DA291C"/>
                </a:solidFill>
                <a:prstDash val="solid"/>
                <a:miter/>
              </a:ln>
            </p:spPr>
            <p:txBody>
              <a:bodyPr rtlCol="0" anchor="ctr"/>
              <a:lstStyle/>
              <a:p>
                <a:endParaRPr lang="en-PG" dirty="0"/>
              </a:p>
            </p:txBody>
          </p:sp>
        </p:grpSp>
        <p:sp>
          <p:nvSpPr>
            <p:cNvPr id="44" name="Rectangle: Rounded Corners 43">
              <a:extLst>
                <a:ext uri="{FF2B5EF4-FFF2-40B4-BE49-F238E27FC236}">
                  <a16:creationId xmlns:a16="http://schemas.microsoft.com/office/drawing/2014/main" id="{2AD9B792-28CD-AAD9-D707-64D2F163760F}"/>
                </a:ext>
              </a:extLst>
            </p:cNvPr>
            <p:cNvSpPr/>
            <p:nvPr/>
          </p:nvSpPr>
          <p:spPr>
            <a:xfrm>
              <a:off x="3414465" y="968983"/>
              <a:ext cx="3294338" cy="1203221"/>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pSp>
      <p:grpSp>
        <p:nvGrpSpPr>
          <p:cNvPr id="30" name="Group 29">
            <a:extLst>
              <a:ext uri="{FF2B5EF4-FFF2-40B4-BE49-F238E27FC236}">
                <a16:creationId xmlns:a16="http://schemas.microsoft.com/office/drawing/2014/main" id="{7A85135C-E68C-B8BC-F8D7-1DE2D0418CDC}"/>
              </a:ext>
            </a:extLst>
          </p:cNvPr>
          <p:cNvGrpSpPr/>
          <p:nvPr/>
        </p:nvGrpSpPr>
        <p:grpSpPr>
          <a:xfrm>
            <a:off x="1756600" y="4152795"/>
            <a:ext cx="4776158" cy="2295532"/>
            <a:chOff x="1756600" y="4152795"/>
            <a:chExt cx="4776158" cy="2295532"/>
          </a:xfrm>
        </p:grpSpPr>
        <p:cxnSp>
          <p:nvCxnSpPr>
            <p:cNvPr id="19" name="Straight Connector 18">
              <a:extLst>
                <a:ext uri="{FF2B5EF4-FFF2-40B4-BE49-F238E27FC236}">
                  <a16:creationId xmlns:a16="http://schemas.microsoft.com/office/drawing/2014/main" id="{4D20D0CD-3693-48CC-58AD-58E2430B5123}"/>
                </a:ext>
              </a:extLst>
            </p:cNvPr>
            <p:cNvCxnSpPr>
              <a:cxnSpLocks/>
            </p:cNvCxnSpPr>
            <p:nvPr/>
          </p:nvCxnSpPr>
          <p:spPr>
            <a:xfrm flipH="1">
              <a:off x="3053047" y="5140730"/>
              <a:ext cx="612142"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00752705-3FCF-52C8-CE0C-F88B41689039}"/>
                </a:ext>
              </a:extLst>
            </p:cNvPr>
            <p:cNvCxnSpPr>
              <a:cxnSpLocks/>
            </p:cNvCxnSpPr>
            <p:nvPr/>
          </p:nvCxnSpPr>
          <p:spPr>
            <a:xfrm>
              <a:off x="2299676" y="5526882"/>
              <a:ext cx="205635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9389DE5-1374-D93F-B0D9-0E08BA8E95D0}"/>
                </a:ext>
              </a:extLst>
            </p:cNvPr>
            <p:cNvCxnSpPr>
              <a:cxnSpLocks/>
            </p:cNvCxnSpPr>
            <p:nvPr/>
          </p:nvCxnSpPr>
          <p:spPr>
            <a:xfrm>
              <a:off x="3053047" y="5331352"/>
              <a:ext cx="205635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C38E904-8A6D-5DD2-02E6-951060C73C29}"/>
                </a:ext>
              </a:extLst>
            </p:cNvPr>
            <p:cNvGrpSpPr/>
            <p:nvPr/>
          </p:nvGrpSpPr>
          <p:grpSpPr>
            <a:xfrm>
              <a:off x="3485070" y="4152795"/>
              <a:ext cx="1532112" cy="1402616"/>
              <a:chOff x="473777" y="1263180"/>
              <a:chExt cx="1359002" cy="1359002"/>
            </a:xfrm>
          </p:grpSpPr>
          <p:pic>
            <p:nvPicPr>
              <p:cNvPr id="21" name="Graphic 20" descr="Cloud with solid fill">
                <a:extLst>
                  <a:ext uri="{FF2B5EF4-FFF2-40B4-BE49-F238E27FC236}">
                    <a16:creationId xmlns:a16="http://schemas.microsoft.com/office/drawing/2014/main" id="{640D912A-BD7A-F099-74D0-63F196F954B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3777" y="1263180"/>
                <a:ext cx="1359002" cy="1359002"/>
              </a:xfrm>
              <a:prstGeom prst="rect">
                <a:avLst/>
              </a:prstGeom>
            </p:spPr>
          </p:pic>
          <p:sp>
            <p:nvSpPr>
              <p:cNvPr id="24" name="TextBox 23">
                <a:extLst>
                  <a:ext uri="{FF2B5EF4-FFF2-40B4-BE49-F238E27FC236}">
                    <a16:creationId xmlns:a16="http://schemas.microsoft.com/office/drawing/2014/main" id="{8C431889-89CF-0C18-1DEB-6D60EFB4599A}"/>
                  </a:ext>
                </a:extLst>
              </p:cNvPr>
              <p:cNvSpPr txBox="1"/>
              <p:nvPr/>
            </p:nvSpPr>
            <p:spPr>
              <a:xfrm>
                <a:off x="853374" y="1861148"/>
                <a:ext cx="735732" cy="276999"/>
              </a:xfrm>
              <a:prstGeom prst="rect">
                <a:avLst/>
              </a:prstGeom>
              <a:noFill/>
            </p:spPr>
            <p:txBody>
              <a:bodyPr wrap="square" rtlCol="0">
                <a:spAutoFit/>
              </a:bodyPr>
              <a:lstStyle/>
              <a:p>
                <a:r>
                  <a:rPr lang="en-US" sz="1200" dirty="0">
                    <a:latin typeface="Montserrat" panose="00000500000000000000" pitchFamily="2" charset="0"/>
                  </a:rPr>
                  <a:t>AWS  </a:t>
                </a:r>
                <a:endParaRPr lang="en-PG" sz="1200" dirty="0">
                  <a:latin typeface="Montserrat" panose="00000500000000000000" pitchFamily="2" charset="0"/>
                </a:endParaRPr>
              </a:p>
            </p:txBody>
          </p:sp>
        </p:grpSp>
        <p:grpSp>
          <p:nvGrpSpPr>
            <p:cNvPr id="25" name="Group 24">
              <a:extLst>
                <a:ext uri="{FF2B5EF4-FFF2-40B4-BE49-F238E27FC236}">
                  <a16:creationId xmlns:a16="http://schemas.microsoft.com/office/drawing/2014/main" id="{4EDEE59A-B8C4-6693-150B-5FE0E7DF486D}"/>
                </a:ext>
              </a:extLst>
            </p:cNvPr>
            <p:cNvGrpSpPr/>
            <p:nvPr/>
          </p:nvGrpSpPr>
          <p:grpSpPr>
            <a:xfrm>
              <a:off x="4968447" y="4384357"/>
              <a:ext cx="1532112" cy="1402616"/>
              <a:chOff x="2253178" y="1247040"/>
              <a:chExt cx="1359002" cy="1359002"/>
            </a:xfrm>
          </p:grpSpPr>
          <p:pic>
            <p:nvPicPr>
              <p:cNvPr id="26" name="Graphic 25" descr="Cloud with solid fill">
                <a:extLst>
                  <a:ext uri="{FF2B5EF4-FFF2-40B4-BE49-F238E27FC236}">
                    <a16:creationId xmlns:a16="http://schemas.microsoft.com/office/drawing/2014/main" id="{1C563562-D170-BB61-8D86-432A0F1D67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53178" y="1247040"/>
                <a:ext cx="1359002" cy="1359002"/>
              </a:xfrm>
              <a:prstGeom prst="rect">
                <a:avLst/>
              </a:prstGeom>
            </p:spPr>
          </p:pic>
          <p:sp>
            <p:nvSpPr>
              <p:cNvPr id="27" name="TextBox 26">
                <a:extLst>
                  <a:ext uri="{FF2B5EF4-FFF2-40B4-BE49-F238E27FC236}">
                    <a16:creationId xmlns:a16="http://schemas.microsoft.com/office/drawing/2014/main" id="{79994465-8488-D4D3-4942-6FA5F91B71B4}"/>
                  </a:ext>
                </a:extLst>
              </p:cNvPr>
              <p:cNvSpPr txBox="1"/>
              <p:nvPr/>
            </p:nvSpPr>
            <p:spPr>
              <a:xfrm>
                <a:off x="2598271" y="1861147"/>
                <a:ext cx="735732" cy="307777"/>
              </a:xfrm>
              <a:prstGeom prst="rect">
                <a:avLst/>
              </a:prstGeom>
              <a:noFill/>
            </p:spPr>
            <p:txBody>
              <a:bodyPr wrap="square" rtlCol="0">
                <a:spAutoFit/>
              </a:bodyPr>
              <a:lstStyle/>
              <a:p>
                <a:r>
                  <a:rPr lang="en-US" sz="1200" dirty="0">
                    <a:latin typeface="Montserrat" panose="00000500000000000000" pitchFamily="2" charset="0"/>
                  </a:rPr>
                  <a:t>AZURE</a:t>
                </a:r>
                <a:r>
                  <a:rPr lang="en-US" sz="1200" dirty="0"/>
                  <a:t> </a:t>
                </a:r>
                <a:r>
                  <a:rPr lang="en-US" sz="1400" dirty="0"/>
                  <a:t> </a:t>
                </a:r>
                <a:endParaRPr lang="en-PG" sz="1400" dirty="0"/>
              </a:p>
            </p:txBody>
          </p:sp>
        </p:grpSp>
        <p:sp>
          <p:nvSpPr>
            <p:cNvPr id="39" name="Rectangle: Rounded Corners 38">
              <a:extLst>
                <a:ext uri="{FF2B5EF4-FFF2-40B4-BE49-F238E27FC236}">
                  <a16:creationId xmlns:a16="http://schemas.microsoft.com/office/drawing/2014/main" id="{F1E4EEEB-770F-72F0-CD5E-81E67E822EDF}"/>
                </a:ext>
              </a:extLst>
            </p:cNvPr>
            <p:cNvSpPr/>
            <p:nvPr/>
          </p:nvSpPr>
          <p:spPr>
            <a:xfrm>
              <a:off x="1756600" y="4446852"/>
              <a:ext cx="4776158" cy="1701367"/>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46" name="Graphic 45">
              <a:extLst>
                <a:ext uri="{FF2B5EF4-FFF2-40B4-BE49-F238E27FC236}">
                  <a16:creationId xmlns:a16="http://schemas.microsoft.com/office/drawing/2014/main" id="{812A13B6-9FDF-BAFE-C7A6-186C3AE277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66132" y="4634729"/>
              <a:ext cx="1132845" cy="1132845"/>
            </a:xfrm>
            <a:prstGeom prst="rect">
              <a:avLst/>
            </a:prstGeom>
          </p:spPr>
        </p:pic>
        <p:grpSp>
          <p:nvGrpSpPr>
            <p:cNvPr id="5" name="Group 4">
              <a:extLst>
                <a:ext uri="{FF2B5EF4-FFF2-40B4-BE49-F238E27FC236}">
                  <a16:creationId xmlns:a16="http://schemas.microsoft.com/office/drawing/2014/main" id="{9B02A7B3-B372-334E-AF5F-4DF45650E131}"/>
                </a:ext>
              </a:extLst>
            </p:cNvPr>
            <p:cNvGrpSpPr/>
            <p:nvPr/>
          </p:nvGrpSpPr>
          <p:grpSpPr>
            <a:xfrm>
              <a:off x="3930405" y="5045711"/>
              <a:ext cx="1532112" cy="1402616"/>
              <a:chOff x="2253178" y="1247040"/>
              <a:chExt cx="1359002" cy="1359002"/>
            </a:xfrm>
          </p:grpSpPr>
          <p:pic>
            <p:nvPicPr>
              <p:cNvPr id="12" name="Graphic 11" descr="Cloud with solid fill">
                <a:extLst>
                  <a:ext uri="{FF2B5EF4-FFF2-40B4-BE49-F238E27FC236}">
                    <a16:creationId xmlns:a16="http://schemas.microsoft.com/office/drawing/2014/main" id="{50C7D5D2-2DA1-CF19-B0B7-7741DE606C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53178" y="1247040"/>
                <a:ext cx="1359002" cy="1359002"/>
              </a:xfrm>
              <a:prstGeom prst="rect">
                <a:avLst/>
              </a:prstGeom>
            </p:spPr>
          </p:pic>
          <p:sp>
            <p:nvSpPr>
              <p:cNvPr id="13" name="TextBox 12">
                <a:extLst>
                  <a:ext uri="{FF2B5EF4-FFF2-40B4-BE49-F238E27FC236}">
                    <a16:creationId xmlns:a16="http://schemas.microsoft.com/office/drawing/2014/main" id="{7A499EB4-7A04-A075-D7FD-AE080D673D3F}"/>
                  </a:ext>
                </a:extLst>
              </p:cNvPr>
              <p:cNvSpPr txBox="1"/>
              <p:nvPr/>
            </p:nvSpPr>
            <p:spPr>
              <a:xfrm>
                <a:off x="2598271" y="1861147"/>
                <a:ext cx="735732" cy="307777"/>
              </a:xfrm>
              <a:prstGeom prst="rect">
                <a:avLst/>
              </a:prstGeom>
              <a:noFill/>
            </p:spPr>
            <p:txBody>
              <a:bodyPr wrap="square" rtlCol="0">
                <a:spAutoFit/>
              </a:bodyPr>
              <a:lstStyle/>
              <a:p>
                <a:r>
                  <a:rPr lang="en-US" sz="1200" dirty="0">
                    <a:latin typeface="Montserrat" panose="00000500000000000000" pitchFamily="2" charset="0"/>
                  </a:rPr>
                  <a:t>Oracle</a:t>
                </a:r>
                <a:r>
                  <a:rPr lang="en-US" sz="1400" dirty="0"/>
                  <a:t> </a:t>
                </a:r>
                <a:endParaRPr lang="en-PG" sz="1400" dirty="0"/>
              </a:p>
            </p:txBody>
          </p:sp>
        </p:grpSp>
      </p:grpSp>
    </p:spTree>
    <p:extLst>
      <p:ext uri="{BB962C8B-B14F-4D97-AF65-F5344CB8AC3E}">
        <p14:creationId xmlns:p14="http://schemas.microsoft.com/office/powerpoint/2010/main" val="814987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4">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CONNECTIVITY </a:t>
            </a:r>
          </a:p>
        </p:txBody>
      </p:sp>
      <p:sp>
        <p:nvSpPr>
          <p:cNvPr id="4485" name="TextBox 4484">
            <a:extLst>
              <a:ext uri="{FF2B5EF4-FFF2-40B4-BE49-F238E27FC236}">
                <a16:creationId xmlns:a16="http://schemas.microsoft.com/office/drawing/2014/main" id="{405057B3-9CA8-6C0F-F3C4-6CCC24749E66}"/>
              </a:ext>
            </a:extLst>
          </p:cNvPr>
          <p:cNvSpPr txBox="1"/>
          <p:nvPr/>
        </p:nvSpPr>
        <p:spPr>
          <a:xfrm>
            <a:off x="8829997" y="1565273"/>
            <a:ext cx="2782574" cy="2462213"/>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Montserrat" panose="00000500000000000000" pitchFamily="2" charset="0"/>
              </a:rPr>
              <a:t>Districts, Provinces, and National agencies can connect to the GPN through the overlay, the underlay, or both depending on the available component</a:t>
            </a:r>
          </a:p>
          <a:p>
            <a:pPr marL="171450" indent="-171450">
              <a:buFont typeface="Arial" panose="020B0604020202020204" pitchFamily="34" charset="0"/>
              <a:buChar char="•"/>
            </a:pPr>
            <a:r>
              <a:rPr lang="en-US" sz="1400" dirty="0">
                <a:latin typeface="Montserrat" panose="00000500000000000000" pitchFamily="2" charset="0"/>
              </a:rPr>
              <a:t>Connectivity is based on nature and purpose of services provided by the agency</a:t>
            </a:r>
            <a:endParaRPr lang="en-PG" sz="1400" dirty="0">
              <a:latin typeface="Montserrat" panose="00000500000000000000" pitchFamily="2" charset="0"/>
            </a:endParaRPr>
          </a:p>
        </p:txBody>
      </p:sp>
      <p:grpSp>
        <p:nvGrpSpPr>
          <p:cNvPr id="49" name="Group 48">
            <a:extLst>
              <a:ext uri="{FF2B5EF4-FFF2-40B4-BE49-F238E27FC236}">
                <a16:creationId xmlns:a16="http://schemas.microsoft.com/office/drawing/2014/main" id="{649ABC06-E96F-5A99-292F-2BF4E81AA68F}"/>
              </a:ext>
            </a:extLst>
          </p:cNvPr>
          <p:cNvGrpSpPr/>
          <p:nvPr/>
        </p:nvGrpSpPr>
        <p:grpSpPr>
          <a:xfrm>
            <a:off x="682575" y="943914"/>
            <a:ext cx="9013511" cy="5710962"/>
            <a:chOff x="691200" y="1030178"/>
            <a:chExt cx="9013511" cy="5710962"/>
          </a:xfrm>
        </p:grpSpPr>
        <p:grpSp>
          <p:nvGrpSpPr>
            <p:cNvPr id="48" name="Group 47">
              <a:extLst>
                <a:ext uri="{FF2B5EF4-FFF2-40B4-BE49-F238E27FC236}">
                  <a16:creationId xmlns:a16="http://schemas.microsoft.com/office/drawing/2014/main" id="{6268BB94-5ADC-60CE-286F-0711B1E7DFF4}"/>
                </a:ext>
              </a:extLst>
            </p:cNvPr>
            <p:cNvGrpSpPr/>
            <p:nvPr/>
          </p:nvGrpSpPr>
          <p:grpSpPr>
            <a:xfrm>
              <a:off x="691200" y="1030178"/>
              <a:ext cx="9013511" cy="5531992"/>
              <a:chOff x="691200" y="1030178"/>
              <a:chExt cx="9013511" cy="5531992"/>
            </a:xfrm>
          </p:grpSpPr>
          <p:cxnSp>
            <p:nvCxnSpPr>
              <p:cNvPr id="28" name="Straight Connector 27">
                <a:extLst>
                  <a:ext uri="{FF2B5EF4-FFF2-40B4-BE49-F238E27FC236}">
                    <a16:creationId xmlns:a16="http://schemas.microsoft.com/office/drawing/2014/main" id="{186D3056-EBBC-21CA-1007-775E86F52B35}"/>
                  </a:ext>
                </a:extLst>
              </p:cNvPr>
              <p:cNvCxnSpPr>
                <a:cxnSpLocks/>
              </p:cNvCxnSpPr>
              <p:nvPr/>
            </p:nvCxnSpPr>
            <p:spPr>
              <a:xfrm flipV="1">
                <a:off x="3378014" y="2477262"/>
                <a:ext cx="3296" cy="733065"/>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Picture 1">
                <a:extLst>
                  <a:ext uri="{FF2B5EF4-FFF2-40B4-BE49-F238E27FC236}">
                    <a16:creationId xmlns:a16="http://schemas.microsoft.com/office/drawing/2014/main" id="{DF917ADD-FB6B-1689-1689-F60D72F7FE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2742397" y="2969055"/>
                <a:ext cx="907651" cy="732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F81B1EA3-81E4-CD03-8FDD-A546ADE20175}"/>
                  </a:ext>
                </a:extLst>
              </p:cNvPr>
              <p:cNvGrpSpPr/>
              <p:nvPr/>
            </p:nvGrpSpPr>
            <p:grpSpPr>
              <a:xfrm>
                <a:off x="2509046" y="1372990"/>
                <a:ext cx="1668716" cy="1052427"/>
                <a:chOff x="5088787" y="1836870"/>
                <a:chExt cx="1606468" cy="1262346"/>
              </a:xfrm>
            </p:grpSpPr>
            <p:sp>
              <p:nvSpPr>
                <p:cNvPr id="6" name="Freeform: Shape 5">
                  <a:extLst>
                    <a:ext uri="{FF2B5EF4-FFF2-40B4-BE49-F238E27FC236}">
                      <a16:creationId xmlns:a16="http://schemas.microsoft.com/office/drawing/2014/main" id="{0A8E5A41-5D15-CC4E-3E64-522A8B9BB70A}"/>
                    </a:ext>
                  </a:extLst>
                </p:cNvPr>
                <p:cNvSpPr/>
                <p:nvPr/>
              </p:nvSpPr>
              <p:spPr>
                <a:xfrm>
                  <a:off x="5088787" y="1836870"/>
                  <a:ext cx="1606468" cy="995007"/>
                </a:xfrm>
                <a:custGeom>
                  <a:avLst/>
                  <a:gdLst>
                    <a:gd name="connsiteX0" fmla="*/ 1604286 w 1606468"/>
                    <a:gd name="connsiteY0" fmla="*/ 639432 h 995007"/>
                    <a:gd name="connsiteX1" fmla="*/ 1603649 w 1606468"/>
                    <a:gd name="connsiteY1" fmla="*/ 635520 h 995007"/>
                    <a:gd name="connsiteX2" fmla="*/ 1603649 w 1606468"/>
                    <a:gd name="connsiteY2" fmla="*/ 631973 h 995007"/>
                    <a:gd name="connsiteX3" fmla="*/ 1602921 w 1606468"/>
                    <a:gd name="connsiteY3" fmla="*/ 628516 h 995007"/>
                    <a:gd name="connsiteX4" fmla="*/ 1413263 w 1606468"/>
                    <a:gd name="connsiteY4" fmla="*/ 396833 h 995007"/>
                    <a:gd name="connsiteX5" fmla="*/ 1404166 w 1606468"/>
                    <a:gd name="connsiteY5" fmla="*/ 314966 h 995007"/>
                    <a:gd name="connsiteX6" fmla="*/ 1267722 w 1606468"/>
                    <a:gd name="connsiteY6" fmla="*/ 98383 h 995007"/>
                    <a:gd name="connsiteX7" fmla="*/ 929702 w 1606468"/>
                    <a:gd name="connsiteY7" fmla="*/ 4963 h 995007"/>
                    <a:gd name="connsiteX8" fmla="*/ 928793 w 1606468"/>
                    <a:gd name="connsiteY8" fmla="*/ 4963 h 995007"/>
                    <a:gd name="connsiteX9" fmla="*/ 644987 w 1606468"/>
                    <a:gd name="connsiteY9" fmla="*/ 186435 h 995007"/>
                    <a:gd name="connsiteX10" fmla="*/ 537833 w 1606468"/>
                    <a:gd name="connsiteY10" fmla="*/ 193894 h 995007"/>
                    <a:gd name="connsiteX11" fmla="*/ 316428 w 1606468"/>
                    <a:gd name="connsiteY11" fmla="*/ 371636 h 995007"/>
                    <a:gd name="connsiteX12" fmla="*/ 234561 w 1606468"/>
                    <a:gd name="connsiteY12" fmla="*/ 382279 h 995007"/>
                    <a:gd name="connsiteX13" fmla="*/ 232105 w 1606468"/>
                    <a:gd name="connsiteY13" fmla="*/ 382825 h 995007"/>
                    <a:gd name="connsiteX14" fmla="*/ 33805 w 1606468"/>
                    <a:gd name="connsiteY14" fmla="*/ 543830 h 995007"/>
                    <a:gd name="connsiteX15" fmla="*/ 18160 w 1606468"/>
                    <a:gd name="connsiteY15" fmla="*/ 783700 h 995007"/>
                    <a:gd name="connsiteX16" fmla="*/ 327435 w 1606468"/>
                    <a:gd name="connsiteY16" fmla="*/ 995007 h 995007"/>
                    <a:gd name="connsiteX17" fmla="*/ 350903 w 1606468"/>
                    <a:gd name="connsiteY17" fmla="*/ 995007 h 995007"/>
                    <a:gd name="connsiteX18" fmla="*/ 350903 w 1606468"/>
                    <a:gd name="connsiteY18" fmla="*/ 924693 h 995007"/>
                    <a:gd name="connsiteX19" fmla="*/ 327253 w 1606468"/>
                    <a:gd name="connsiteY19" fmla="*/ 924693 h 995007"/>
                    <a:gd name="connsiteX20" fmla="*/ 83653 w 1606468"/>
                    <a:gd name="connsiteY20" fmla="*/ 758958 h 995007"/>
                    <a:gd name="connsiteX21" fmla="*/ 96024 w 1606468"/>
                    <a:gd name="connsiteY21" fmla="*/ 575849 h 995007"/>
                    <a:gd name="connsiteX22" fmla="*/ 248660 w 1606468"/>
                    <a:gd name="connsiteY22" fmla="*/ 450865 h 995007"/>
                    <a:gd name="connsiteX23" fmla="*/ 327708 w 1606468"/>
                    <a:gd name="connsiteY23" fmla="*/ 441041 h 995007"/>
                    <a:gd name="connsiteX24" fmla="*/ 332074 w 1606468"/>
                    <a:gd name="connsiteY24" fmla="*/ 441041 h 995007"/>
                    <a:gd name="connsiteX25" fmla="*/ 375463 w 1606468"/>
                    <a:gd name="connsiteY25" fmla="*/ 411660 h 995007"/>
                    <a:gd name="connsiteX26" fmla="*/ 376464 w 1606468"/>
                    <a:gd name="connsiteY26" fmla="*/ 409477 h 995007"/>
                    <a:gd name="connsiteX27" fmla="*/ 554297 w 1606468"/>
                    <a:gd name="connsiteY27" fmla="*/ 262844 h 995007"/>
                    <a:gd name="connsiteX28" fmla="*/ 642349 w 1606468"/>
                    <a:gd name="connsiteY28" fmla="*/ 257022 h 995007"/>
                    <a:gd name="connsiteX29" fmla="*/ 696927 w 1606468"/>
                    <a:gd name="connsiteY29" fmla="*/ 235191 h 995007"/>
                    <a:gd name="connsiteX30" fmla="*/ 939981 w 1606468"/>
                    <a:gd name="connsiteY30" fmla="*/ 74459 h 995007"/>
                    <a:gd name="connsiteX31" fmla="*/ 1223059 w 1606468"/>
                    <a:gd name="connsiteY31" fmla="*/ 152597 h 995007"/>
                    <a:gd name="connsiteX32" fmla="*/ 1224514 w 1606468"/>
                    <a:gd name="connsiteY32" fmla="*/ 153324 h 995007"/>
                    <a:gd name="connsiteX33" fmla="*/ 1335671 w 1606468"/>
                    <a:gd name="connsiteY33" fmla="*/ 329520 h 995007"/>
                    <a:gd name="connsiteX34" fmla="*/ 1343585 w 1606468"/>
                    <a:gd name="connsiteY34" fmla="*/ 411387 h 995007"/>
                    <a:gd name="connsiteX35" fmla="*/ 1343585 w 1606468"/>
                    <a:gd name="connsiteY35" fmla="*/ 417118 h 995007"/>
                    <a:gd name="connsiteX36" fmla="*/ 1346223 w 1606468"/>
                    <a:gd name="connsiteY36" fmla="*/ 424850 h 995007"/>
                    <a:gd name="connsiteX37" fmla="*/ 1377787 w 1606468"/>
                    <a:gd name="connsiteY37" fmla="*/ 457869 h 995007"/>
                    <a:gd name="connsiteX38" fmla="*/ 1533789 w 1606468"/>
                    <a:gd name="connsiteY38" fmla="*/ 639796 h 995007"/>
                    <a:gd name="connsiteX39" fmla="*/ 1535881 w 1606468"/>
                    <a:gd name="connsiteY39" fmla="*/ 653804 h 995007"/>
                    <a:gd name="connsiteX40" fmla="*/ 1536609 w 1606468"/>
                    <a:gd name="connsiteY40" fmla="*/ 657715 h 995007"/>
                    <a:gd name="connsiteX41" fmla="*/ 1536609 w 1606468"/>
                    <a:gd name="connsiteY41" fmla="*/ 708200 h 995007"/>
                    <a:gd name="connsiteX42" fmla="*/ 1523965 w 1606468"/>
                    <a:gd name="connsiteY42" fmla="*/ 762778 h 995007"/>
                    <a:gd name="connsiteX43" fmla="*/ 1360959 w 1606468"/>
                    <a:gd name="connsiteY43" fmla="*/ 913049 h 995007"/>
                    <a:gd name="connsiteX44" fmla="*/ 1360959 w 1606468"/>
                    <a:gd name="connsiteY44" fmla="*/ 985820 h 995007"/>
                    <a:gd name="connsiteX45" fmla="*/ 1590004 w 1606468"/>
                    <a:gd name="connsiteY45" fmla="*/ 786610 h 995007"/>
                    <a:gd name="connsiteX46" fmla="*/ 1590823 w 1606468"/>
                    <a:gd name="connsiteY46" fmla="*/ 784154 h 995007"/>
                    <a:gd name="connsiteX47" fmla="*/ 1606469 w 1606468"/>
                    <a:gd name="connsiteY47" fmla="*/ 714931 h 995007"/>
                    <a:gd name="connsiteX48" fmla="*/ 1606469 w 1606468"/>
                    <a:gd name="connsiteY48" fmla="*/ 657715 h 995007"/>
                    <a:gd name="connsiteX49" fmla="*/ 1604286 w 1606468"/>
                    <a:gd name="connsiteY49" fmla="*/ 639432 h 99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606468" h="995007">
                      <a:moveTo>
                        <a:pt x="1604286" y="639432"/>
                      </a:moveTo>
                      <a:cubicBezTo>
                        <a:pt x="1604286" y="637976"/>
                        <a:pt x="1603649" y="636066"/>
                        <a:pt x="1603649" y="635520"/>
                      </a:cubicBezTo>
                      <a:lnTo>
                        <a:pt x="1603649" y="631973"/>
                      </a:lnTo>
                      <a:lnTo>
                        <a:pt x="1602921" y="628516"/>
                      </a:lnTo>
                      <a:cubicBezTo>
                        <a:pt x="1581363" y="521907"/>
                        <a:pt x="1517598" y="444043"/>
                        <a:pt x="1413263" y="396833"/>
                      </a:cubicBezTo>
                      <a:cubicBezTo>
                        <a:pt x="1412644" y="369329"/>
                        <a:pt x="1409597" y="341934"/>
                        <a:pt x="1404166" y="314966"/>
                      </a:cubicBezTo>
                      <a:cubicBezTo>
                        <a:pt x="1385665" y="228935"/>
                        <a:pt x="1337327" y="152219"/>
                        <a:pt x="1267722" y="98383"/>
                      </a:cubicBezTo>
                      <a:cubicBezTo>
                        <a:pt x="1172028" y="18335"/>
                        <a:pt x="1058506" y="-13138"/>
                        <a:pt x="929702" y="4963"/>
                      </a:cubicBezTo>
                      <a:lnTo>
                        <a:pt x="928793" y="4963"/>
                      </a:lnTo>
                      <a:cubicBezTo>
                        <a:pt x="812944" y="23020"/>
                        <a:pt x="709986" y="88854"/>
                        <a:pt x="644987" y="186435"/>
                      </a:cubicBezTo>
                      <a:cubicBezTo>
                        <a:pt x="609113" y="182370"/>
                        <a:pt x="572798" y="184898"/>
                        <a:pt x="537833" y="193894"/>
                      </a:cubicBezTo>
                      <a:cubicBezTo>
                        <a:pt x="440001" y="214637"/>
                        <a:pt x="357831" y="280603"/>
                        <a:pt x="316428" y="371636"/>
                      </a:cubicBezTo>
                      <a:cubicBezTo>
                        <a:pt x="290231" y="374183"/>
                        <a:pt x="261122" y="377094"/>
                        <a:pt x="234561" y="382279"/>
                      </a:cubicBezTo>
                      <a:lnTo>
                        <a:pt x="232105" y="382825"/>
                      </a:lnTo>
                      <a:cubicBezTo>
                        <a:pt x="146225" y="406062"/>
                        <a:pt x="74186" y="464552"/>
                        <a:pt x="33805" y="543830"/>
                      </a:cubicBezTo>
                      <a:cubicBezTo>
                        <a:pt x="-4980" y="618010"/>
                        <a:pt x="-10661" y="705107"/>
                        <a:pt x="18160" y="783700"/>
                      </a:cubicBezTo>
                      <a:cubicBezTo>
                        <a:pt x="66552" y="913959"/>
                        <a:pt x="185077" y="995007"/>
                        <a:pt x="327435" y="995007"/>
                      </a:cubicBezTo>
                      <a:lnTo>
                        <a:pt x="350903" y="995007"/>
                      </a:lnTo>
                      <a:lnTo>
                        <a:pt x="350903" y="924693"/>
                      </a:lnTo>
                      <a:lnTo>
                        <a:pt x="327253" y="924693"/>
                      </a:lnTo>
                      <a:cubicBezTo>
                        <a:pt x="214913" y="924693"/>
                        <a:pt x="121585" y="861018"/>
                        <a:pt x="83653" y="758958"/>
                      </a:cubicBezTo>
                      <a:cubicBezTo>
                        <a:pt x="61698" y="698922"/>
                        <a:pt x="66194" y="632391"/>
                        <a:pt x="96024" y="575849"/>
                      </a:cubicBezTo>
                      <a:cubicBezTo>
                        <a:pt x="127102" y="514608"/>
                        <a:pt x="182492" y="469251"/>
                        <a:pt x="248660" y="450865"/>
                      </a:cubicBezTo>
                      <a:cubicBezTo>
                        <a:pt x="273675" y="446226"/>
                        <a:pt x="301146" y="443588"/>
                        <a:pt x="327708" y="441041"/>
                      </a:cubicBezTo>
                      <a:lnTo>
                        <a:pt x="332074" y="441041"/>
                      </a:lnTo>
                      <a:cubicBezTo>
                        <a:pt x="351229" y="441188"/>
                        <a:pt x="368488" y="429501"/>
                        <a:pt x="375463" y="411660"/>
                      </a:cubicBezTo>
                      <a:lnTo>
                        <a:pt x="376464" y="409477"/>
                      </a:lnTo>
                      <a:cubicBezTo>
                        <a:pt x="412849" y="330248"/>
                        <a:pt x="470611" y="282128"/>
                        <a:pt x="554297" y="262844"/>
                      </a:cubicBezTo>
                      <a:cubicBezTo>
                        <a:pt x="582982" y="255147"/>
                        <a:pt x="612901" y="253169"/>
                        <a:pt x="642349" y="257022"/>
                      </a:cubicBezTo>
                      <a:cubicBezTo>
                        <a:pt x="663397" y="263165"/>
                        <a:pt x="685922" y="254155"/>
                        <a:pt x="696927" y="235191"/>
                      </a:cubicBezTo>
                      <a:cubicBezTo>
                        <a:pt x="755508" y="145956"/>
                        <a:pt x="837284" y="91924"/>
                        <a:pt x="939981" y="74459"/>
                      </a:cubicBezTo>
                      <a:cubicBezTo>
                        <a:pt x="1049137" y="59268"/>
                        <a:pt x="1142101" y="84738"/>
                        <a:pt x="1223059" y="152597"/>
                      </a:cubicBezTo>
                      <a:lnTo>
                        <a:pt x="1224514" y="153324"/>
                      </a:lnTo>
                      <a:cubicBezTo>
                        <a:pt x="1281475" y="196848"/>
                        <a:pt x="1320917" y="259371"/>
                        <a:pt x="1335671" y="329520"/>
                      </a:cubicBezTo>
                      <a:cubicBezTo>
                        <a:pt x="1341074" y="356472"/>
                        <a:pt x="1343721" y="383901"/>
                        <a:pt x="1343585" y="411387"/>
                      </a:cubicBezTo>
                      <a:lnTo>
                        <a:pt x="1343585" y="417118"/>
                      </a:lnTo>
                      <a:lnTo>
                        <a:pt x="1346223" y="424850"/>
                      </a:lnTo>
                      <a:cubicBezTo>
                        <a:pt x="1350334" y="440570"/>
                        <a:pt x="1362269" y="453055"/>
                        <a:pt x="1377787" y="457869"/>
                      </a:cubicBezTo>
                      <a:cubicBezTo>
                        <a:pt x="1464748" y="495164"/>
                        <a:pt x="1515778" y="554654"/>
                        <a:pt x="1533789" y="639796"/>
                      </a:cubicBezTo>
                      <a:cubicBezTo>
                        <a:pt x="1534135" y="644508"/>
                        <a:pt x="1534835" y="649192"/>
                        <a:pt x="1535881" y="653804"/>
                      </a:cubicBezTo>
                      <a:cubicBezTo>
                        <a:pt x="1535881" y="655259"/>
                        <a:pt x="1536609" y="657261"/>
                        <a:pt x="1536609" y="657715"/>
                      </a:cubicBezTo>
                      <a:lnTo>
                        <a:pt x="1536609" y="708200"/>
                      </a:lnTo>
                      <a:cubicBezTo>
                        <a:pt x="1533698" y="726675"/>
                        <a:pt x="1529477" y="744913"/>
                        <a:pt x="1523965" y="762778"/>
                      </a:cubicBezTo>
                      <a:cubicBezTo>
                        <a:pt x="1496285" y="835712"/>
                        <a:pt x="1435903" y="891382"/>
                        <a:pt x="1360959" y="913049"/>
                      </a:cubicBezTo>
                      <a:lnTo>
                        <a:pt x="1360959" y="985820"/>
                      </a:lnTo>
                      <a:cubicBezTo>
                        <a:pt x="1466185" y="962633"/>
                        <a:pt x="1552446" y="887607"/>
                        <a:pt x="1590004" y="786610"/>
                      </a:cubicBezTo>
                      <a:lnTo>
                        <a:pt x="1590823" y="784154"/>
                      </a:lnTo>
                      <a:cubicBezTo>
                        <a:pt x="1597882" y="761532"/>
                        <a:pt x="1603112" y="738391"/>
                        <a:pt x="1606469" y="714931"/>
                      </a:cubicBezTo>
                      <a:lnTo>
                        <a:pt x="1606469" y="657715"/>
                      </a:lnTo>
                      <a:cubicBezTo>
                        <a:pt x="1606451" y="651557"/>
                        <a:pt x="1605714" y="645426"/>
                        <a:pt x="1604286" y="639432"/>
                      </a:cubicBezTo>
                      <a:close/>
                    </a:path>
                  </a:pathLst>
                </a:custGeom>
                <a:solidFill>
                  <a:srgbClr val="000000"/>
                </a:solidFill>
                <a:ln w="9079" cap="flat">
                  <a:noFill/>
                  <a:prstDash val="solid"/>
                  <a:miter/>
                </a:ln>
              </p:spPr>
              <p:txBody>
                <a:bodyPr rtlCol="0" anchor="ctr"/>
                <a:lstStyle/>
                <a:p>
                  <a:endParaRPr lang="en-PG"/>
                </a:p>
              </p:txBody>
            </p:sp>
            <p:sp>
              <p:nvSpPr>
                <p:cNvPr id="7" name="Freeform: Shape 6">
                  <a:extLst>
                    <a:ext uri="{FF2B5EF4-FFF2-40B4-BE49-F238E27FC236}">
                      <a16:creationId xmlns:a16="http://schemas.microsoft.com/office/drawing/2014/main" id="{46AA09E5-B2A2-7E24-E4B9-5BEB710F7671}"/>
                    </a:ext>
                  </a:extLst>
                </p:cNvPr>
                <p:cNvSpPr/>
                <p:nvPr/>
              </p:nvSpPr>
              <p:spPr>
                <a:xfrm>
                  <a:off x="5482694" y="2246001"/>
                  <a:ext cx="919493" cy="853215"/>
                </a:xfrm>
                <a:custGeom>
                  <a:avLst/>
                  <a:gdLst>
                    <a:gd name="connsiteX0" fmla="*/ 841340 w 919493"/>
                    <a:gd name="connsiteY0" fmla="*/ 349372 h 853215"/>
                    <a:gd name="connsiteX1" fmla="*/ 722270 w 919493"/>
                    <a:gd name="connsiteY1" fmla="*/ 143067 h 853215"/>
                    <a:gd name="connsiteX2" fmla="*/ 747648 w 919493"/>
                    <a:gd name="connsiteY2" fmla="*/ 84396 h 853215"/>
                    <a:gd name="connsiteX3" fmla="*/ 747648 w 919493"/>
                    <a:gd name="connsiteY3" fmla="*/ 84396 h 853215"/>
                    <a:gd name="connsiteX4" fmla="*/ 665590 w 919493"/>
                    <a:gd name="connsiteY4" fmla="*/ 8 h 853215"/>
                    <a:gd name="connsiteX5" fmla="*/ 585552 w 919493"/>
                    <a:gd name="connsiteY5" fmla="*/ 56652 h 853215"/>
                    <a:gd name="connsiteX6" fmla="*/ 335130 w 919493"/>
                    <a:gd name="connsiteY6" fmla="*/ 56652 h 853215"/>
                    <a:gd name="connsiteX7" fmla="*/ 229587 w 919493"/>
                    <a:gd name="connsiteY7" fmla="*/ 4540 h 853215"/>
                    <a:gd name="connsiteX8" fmla="*/ 177475 w 919493"/>
                    <a:gd name="connsiteY8" fmla="*/ 110083 h 853215"/>
                    <a:gd name="connsiteX9" fmla="*/ 196229 w 919493"/>
                    <a:gd name="connsiteY9" fmla="*/ 140975 h 853215"/>
                    <a:gd name="connsiteX10" fmla="*/ 75612 w 919493"/>
                    <a:gd name="connsiteY10" fmla="*/ 349372 h 853215"/>
                    <a:gd name="connsiteX11" fmla="*/ 364 w 919493"/>
                    <a:gd name="connsiteY11" fmla="*/ 440053 h 853215"/>
                    <a:gd name="connsiteX12" fmla="*/ 82343 w 919493"/>
                    <a:gd name="connsiteY12" fmla="*/ 515652 h 853215"/>
                    <a:gd name="connsiteX13" fmla="*/ 82343 w 919493"/>
                    <a:gd name="connsiteY13" fmla="*/ 515652 h 853215"/>
                    <a:gd name="connsiteX14" fmla="*/ 195865 w 919493"/>
                    <a:gd name="connsiteY14" fmla="*/ 712315 h 853215"/>
                    <a:gd name="connsiteX15" fmla="*/ 198522 w 919493"/>
                    <a:gd name="connsiteY15" fmla="*/ 829994 h 853215"/>
                    <a:gd name="connsiteX16" fmla="*/ 316199 w 919493"/>
                    <a:gd name="connsiteY16" fmla="*/ 827338 h 853215"/>
                    <a:gd name="connsiteX17" fmla="*/ 334857 w 919493"/>
                    <a:gd name="connsiteY17" fmla="*/ 796547 h 853215"/>
                    <a:gd name="connsiteX18" fmla="*/ 585188 w 919493"/>
                    <a:gd name="connsiteY18" fmla="*/ 796547 h 853215"/>
                    <a:gd name="connsiteX19" fmla="*/ 690642 w 919493"/>
                    <a:gd name="connsiteY19" fmla="*/ 848833 h 853215"/>
                    <a:gd name="connsiteX20" fmla="*/ 747285 w 919493"/>
                    <a:gd name="connsiteY20" fmla="*/ 770986 h 853215"/>
                    <a:gd name="connsiteX21" fmla="*/ 747285 w 919493"/>
                    <a:gd name="connsiteY21" fmla="*/ 770986 h 853215"/>
                    <a:gd name="connsiteX22" fmla="*/ 721815 w 919493"/>
                    <a:gd name="connsiteY22" fmla="*/ 710223 h 853215"/>
                    <a:gd name="connsiteX23" fmla="*/ 834064 w 919493"/>
                    <a:gd name="connsiteY23" fmla="*/ 515834 h 853215"/>
                    <a:gd name="connsiteX24" fmla="*/ 835337 w 919493"/>
                    <a:gd name="connsiteY24" fmla="*/ 515834 h 853215"/>
                    <a:gd name="connsiteX25" fmla="*/ 919478 w 919493"/>
                    <a:gd name="connsiteY25" fmla="*/ 433967 h 853215"/>
                    <a:gd name="connsiteX26" fmla="*/ 919478 w 919493"/>
                    <a:gd name="connsiteY26" fmla="*/ 433967 h 853215"/>
                    <a:gd name="connsiteX27" fmla="*/ 841340 w 919493"/>
                    <a:gd name="connsiteY27" fmla="*/ 349372 h 853215"/>
                    <a:gd name="connsiteX28" fmla="*/ 622119 w 919493"/>
                    <a:gd name="connsiteY28" fmla="*/ 83486 h 853215"/>
                    <a:gd name="connsiteX29" fmla="*/ 663416 w 919493"/>
                    <a:gd name="connsiteY29" fmla="*/ 42734 h 853215"/>
                    <a:gd name="connsiteX30" fmla="*/ 663507 w 919493"/>
                    <a:gd name="connsiteY30" fmla="*/ 42735 h 853215"/>
                    <a:gd name="connsiteX31" fmla="*/ 664326 w 919493"/>
                    <a:gd name="connsiteY31" fmla="*/ 42735 h 853215"/>
                    <a:gd name="connsiteX32" fmla="*/ 702640 w 919493"/>
                    <a:gd name="connsiteY32" fmla="*/ 84920 h 853215"/>
                    <a:gd name="connsiteX33" fmla="*/ 660460 w 919493"/>
                    <a:gd name="connsiteY33" fmla="*/ 123235 h 853215"/>
                    <a:gd name="connsiteX34" fmla="*/ 622119 w 919493"/>
                    <a:gd name="connsiteY34" fmla="*/ 84396 h 853215"/>
                    <a:gd name="connsiteX35" fmla="*/ 640949 w 919493"/>
                    <a:gd name="connsiteY35" fmla="*/ 163079 h 853215"/>
                    <a:gd name="connsiteX36" fmla="*/ 663507 w 919493"/>
                    <a:gd name="connsiteY36" fmla="*/ 166445 h 853215"/>
                    <a:gd name="connsiteX37" fmla="*/ 684793 w 919493"/>
                    <a:gd name="connsiteY37" fmla="*/ 163807 h 853215"/>
                    <a:gd name="connsiteX38" fmla="*/ 797405 w 919493"/>
                    <a:gd name="connsiteY38" fmla="*/ 358832 h 853215"/>
                    <a:gd name="connsiteX39" fmla="*/ 758928 w 919493"/>
                    <a:gd name="connsiteY39" fmla="*/ 402403 h 853215"/>
                    <a:gd name="connsiteX40" fmla="*/ 671785 w 919493"/>
                    <a:gd name="connsiteY40" fmla="*/ 402403 h 853215"/>
                    <a:gd name="connsiteX41" fmla="*/ 586371 w 919493"/>
                    <a:gd name="connsiteY41" fmla="*/ 253587 h 853215"/>
                    <a:gd name="connsiteX42" fmla="*/ 587371 w 919493"/>
                    <a:gd name="connsiteY42" fmla="*/ 542032 h 853215"/>
                    <a:gd name="connsiteX43" fmla="*/ 327853 w 919493"/>
                    <a:gd name="connsiteY43" fmla="*/ 542032 h 853215"/>
                    <a:gd name="connsiteX44" fmla="*/ 403080 w 919493"/>
                    <a:gd name="connsiteY44" fmla="*/ 445247 h 853215"/>
                    <a:gd name="connsiteX45" fmla="*/ 512236 w 919493"/>
                    <a:gd name="connsiteY45" fmla="*/ 445247 h 853215"/>
                    <a:gd name="connsiteX46" fmla="*/ 587371 w 919493"/>
                    <a:gd name="connsiteY46" fmla="*/ 542032 h 853215"/>
                    <a:gd name="connsiteX47" fmla="*/ 385342 w 919493"/>
                    <a:gd name="connsiteY47" fmla="*/ 347370 h 853215"/>
                    <a:gd name="connsiteX48" fmla="*/ 385342 w 919493"/>
                    <a:gd name="connsiteY48" fmla="*/ 341549 h 853215"/>
                    <a:gd name="connsiteX49" fmla="*/ 463716 w 919493"/>
                    <a:gd name="connsiteY49" fmla="*/ 276246 h 853215"/>
                    <a:gd name="connsiteX50" fmla="*/ 509416 w 919493"/>
                    <a:gd name="connsiteY50" fmla="*/ 298341 h 853215"/>
                    <a:gd name="connsiteX51" fmla="*/ 529428 w 919493"/>
                    <a:gd name="connsiteY51" fmla="*/ 348280 h 853215"/>
                    <a:gd name="connsiteX52" fmla="*/ 529428 w 919493"/>
                    <a:gd name="connsiteY52" fmla="*/ 349099 h 853215"/>
                    <a:gd name="connsiteX53" fmla="*/ 456339 w 919493"/>
                    <a:gd name="connsiteY53" fmla="*/ 420459 h 853215"/>
                    <a:gd name="connsiteX54" fmla="*/ 384978 w 919493"/>
                    <a:gd name="connsiteY54" fmla="*/ 347370 h 853215"/>
                    <a:gd name="connsiteX55" fmla="*/ 338041 w 919493"/>
                    <a:gd name="connsiteY55" fmla="*/ 98950 h 853215"/>
                    <a:gd name="connsiteX56" fmla="*/ 582641 w 919493"/>
                    <a:gd name="connsiteY56" fmla="*/ 98950 h 853215"/>
                    <a:gd name="connsiteX57" fmla="*/ 604290 w 919493"/>
                    <a:gd name="connsiteY57" fmla="*/ 140520 h 853215"/>
                    <a:gd name="connsiteX58" fmla="*/ 549712 w 919493"/>
                    <a:gd name="connsiteY58" fmla="*/ 231483 h 853215"/>
                    <a:gd name="connsiteX59" fmla="*/ 368423 w 919493"/>
                    <a:gd name="connsiteY59" fmla="*/ 230937 h 853215"/>
                    <a:gd name="connsiteX60" fmla="*/ 314391 w 919493"/>
                    <a:gd name="connsiteY60" fmla="*/ 142612 h 853215"/>
                    <a:gd name="connsiteX61" fmla="*/ 338041 w 919493"/>
                    <a:gd name="connsiteY61" fmla="*/ 98950 h 853215"/>
                    <a:gd name="connsiteX62" fmla="*/ 214240 w 919493"/>
                    <a:gd name="connsiteY62" fmla="*/ 83486 h 853215"/>
                    <a:gd name="connsiteX63" fmla="*/ 255535 w 919493"/>
                    <a:gd name="connsiteY63" fmla="*/ 42734 h 853215"/>
                    <a:gd name="connsiteX64" fmla="*/ 255628 w 919493"/>
                    <a:gd name="connsiteY64" fmla="*/ 42735 h 853215"/>
                    <a:gd name="connsiteX65" fmla="*/ 256447 w 919493"/>
                    <a:gd name="connsiteY65" fmla="*/ 42735 h 853215"/>
                    <a:gd name="connsiteX66" fmla="*/ 294762 w 919493"/>
                    <a:gd name="connsiteY66" fmla="*/ 84920 h 853215"/>
                    <a:gd name="connsiteX67" fmla="*/ 252577 w 919493"/>
                    <a:gd name="connsiteY67" fmla="*/ 123235 h 853215"/>
                    <a:gd name="connsiteX68" fmla="*/ 214240 w 919493"/>
                    <a:gd name="connsiteY68" fmla="*/ 84396 h 853215"/>
                    <a:gd name="connsiteX69" fmla="*/ 232433 w 919493"/>
                    <a:gd name="connsiteY69" fmla="*/ 162988 h 853215"/>
                    <a:gd name="connsiteX70" fmla="*/ 255355 w 919493"/>
                    <a:gd name="connsiteY70" fmla="*/ 166445 h 853215"/>
                    <a:gd name="connsiteX71" fmla="*/ 276732 w 919493"/>
                    <a:gd name="connsiteY71" fmla="*/ 163807 h 853215"/>
                    <a:gd name="connsiteX72" fmla="*/ 331310 w 919493"/>
                    <a:gd name="connsiteY72" fmla="*/ 253042 h 853215"/>
                    <a:gd name="connsiteX73" fmla="*/ 244531 w 919493"/>
                    <a:gd name="connsiteY73" fmla="*/ 402403 h 853215"/>
                    <a:gd name="connsiteX74" fmla="*/ 160026 w 919493"/>
                    <a:gd name="connsiteY74" fmla="*/ 402403 h 853215"/>
                    <a:gd name="connsiteX75" fmla="*/ 120093 w 919493"/>
                    <a:gd name="connsiteY75" fmla="*/ 358195 h 853215"/>
                    <a:gd name="connsiteX76" fmla="*/ 82343 w 919493"/>
                    <a:gd name="connsiteY76" fmla="*/ 472809 h 853215"/>
                    <a:gd name="connsiteX77" fmla="*/ 41046 w 919493"/>
                    <a:gd name="connsiteY77" fmla="*/ 433604 h 853215"/>
                    <a:gd name="connsiteX78" fmla="*/ 41046 w 919493"/>
                    <a:gd name="connsiteY78" fmla="*/ 432694 h 853215"/>
                    <a:gd name="connsiteX79" fmla="*/ 82343 w 919493"/>
                    <a:gd name="connsiteY79" fmla="*/ 391851 h 853215"/>
                    <a:gd name="connsiteX80" fmla="*/ 83253 w 919493"/>
                    <a:gd name="connsiteY80" fmla="*/ 391851 h 853215"/>
                    <a:gd name="connsiteX81" fmla="*/ 123732 w 919493"/>
                    <a:gd name="connsiteY81" fmla="*/ 433594 h 853215"/>
                    <a:gd name="connsiteX82" fmla="*/ 123732 w 919493"/>
                    <a:gd name="connsiteY82" fmla="*/ 433604 h 853215"/>
                    <a:gd name="connsiteX83" fmla="*/ 82343 w 919493"/>
                    <a:gd name="connsiteY83" fmla="*/ 472809 h 853215"/>
                    <a:gd name="connsiteX84" fmla="*/ 125278 w 919493"/>
                    <a:gd name="connsiteY84" fmla="*/ 503645 h 853215"/>
                    <a:gd name="connsiteX85" fmla="*/ 164574 w 919493"/>
                    <a:gd name="connsiteY85" fmla="*/ 445247 h 853215"/>
                    <a:gd name="connsiteX86" fmla="*/ 244258 w 919493"/>
                    <a:gd name="connsiteY86" fmla="*/ 445247 h 853215"/>
                    <a:gd name="connsiteX87" fmla="*/ 329672 w 919493"/>
                    <a:gd name="connsiteY87" fmla="*/ 598611 h 853215"/>
                    <a:gd name="connsiteX88" fmla="*/ 275094 w 919493"/>
                    <a:gd name="connsiteY88" fmla="*/ 688755 h 853215"/>
                    <a:gd name="connsiteX89" fmla="*/ 256902 w 919493"/>
                    <a:gd name="connsiteY89" fmla="*/ 686481 h 853215"/>
                    <a:gd name="connsiteX90" fmla="*/ 232524 w 919493"/>
                    <a:gd name="connsiteY90" fmla="*/ 689938 h 853215"/>
                    <a:gd name="connsiteX91" fmla="*/ 258266 w 919493"/>
                    <a:gd name="connsiteY91" fmla="*/ 809737 h 853215"/>
                    <a:gd name="connsiteX92" fmla="*/ 214251 w 919493"/>
                    <a:gd name="connsiteY92" fmla="*/ 771150 h 853215"/>
                    <a:gd name="connsiteX93" fmla="*/ 214240 w 919493"/>
                    <a:gd name="connsiteY93" fmla="*/ 770986 h 853215"/>
                    <a:gd name="connsiteX94" fmla="*/ 214240 w 919493"/>
                    <a:gd name="connsiteY94" fmla="*/ 770077 h 853215"/>
                    <a:gd name="connsiteX95" fmla="*/ 255535 w 919493"/>
                    <a:gd name="connsiteY95" fmla="*/ 729325 h 853215"/>
                    <a:gd name="connsiteX96" fmla="*/ 255628 w 919493"/>
                    <a:gd name="connsiteY96" fmla="*/ 729325 h 853215"/>
                    <a:gd name="connsiteX97" fmla="*/ 256447 w 919493"/>
                    <a:gd name="connsiteY97" fmla="*/ 729325 h 853215"/>
                    <a:gd name="connsiteX98" fmla="*/ 297562 w 919493"/>
                    <a:gd name="connsiteY98" fmla="*/ 768621 h 853215"/>
                    <a:gd name="connsiteX99" fmla="*/ 258266 w 919493"/>
                    <a:gd name="connsiteY99" fmla="*/ 809737 h 853215"/>
                    <a:gd name="connsiteX100" fmla="*/ 582732 w 919493"/>
                    <a:gd name="connsiteY100" fmla="*/ 753885 h 853215"/>
                    <a:gd name="connsiteX101" fmla="*/ 338132 w 919493"/>
                    <a:gd name="connsiteY101" fmla="*/ 753885 h 853215"/>
                    <a:gd name="connsiteX102" fmla="*/ 313299 w 919493"/>
                    <a:gd name="connsiteY102" fmla="*/ 709222 h 853215"/>
                    <a:gd name="connsiteX103" fmla="*/ 366694 w 919493"/>
                    <a:gd name="connsiteY103" fmla="*/ 620715 h 853215"/>
                    <a:gd name="connsiteX104" fmla="*/ 555443 w 919493"/>
                    <a:gd name="connsiteY104" fmla="*/ 618350 h 853215"/>
                    <a:gd name="connsiteX105" fmla="*/ 610021 w 919493"/>
                    <a:gd name="connsiteY105" fmla="*/ 707312 h 853215"/>
                    <a:gd name="connsiteX106" fmla="*/ 582732 w 919493"/>
                    <a:gd name="connsiteY106" fmla="*/ 753885 h 853215"/>
                    <a:gd name="connsiteX107" fmla="*/ 666054 w 919493"/>
                    <a:gd name="connsiteY107" fmla="*/ 809918 h 853215"/>
                    <a:gd name="connsiteX108" fmla="*/ 622119 w 919493"/>
                    <a:gd name="connsiteY108" fmla="*/ 771241 h 853215"/>
                    <a:gd name="connsiteX109" fmla="*/ 622119 w 919493"/>
                    <a:gd name="connsiteY109" fmla="*/ 771168 h 853215"/>
                    <a:gd name="connsiteX110" fmla="*/ 622119 w 919493"/>
                    <a:gd name="connsiteY110" fmla="*/ 770259 h 853215"/>
                    <a:gd name="connsiteX111" fmla="*/ 663416 w 919493"/>
                    <a:gd name="connsiteY111" fmla="*/ 729507 h 853215"/>
                    <a:gd name="connsiteX112" fmla="*/ 663507 w 919493"/>
                    <a:gd name="connsiteY112" fmla="*/ 729507 h 853215"/>
                    <a:gd name="connsiteX113" fmla="*/ 664326 w 919493"/>
                    <a:gd name="connsiteY113" fmla="*/ 729507 h 853215"/>
                    <a:gd name="connsiteX114" fmla="*/ 705396 w 919493"/>
                    <a:gd name="connsiteY114" fmla="*/ 768849 h 853215"/>
                    <a:gd name="connsiteX115" fmla="*/ 666054 w 919493"/>
                    <a:gd name="connsiteY115" fmla="*/ 809918 h 853215"/>
                    <a:gd name="connsiteX116" fmla="*/ 685066 w 919493"/>
                    <a:gd name="connsiteY116" fmla="*/ 689119 h 853215"/>
                    <a:gd name="connsiteX117" fmla="*/ 648044 w 919493"/>
                    <a:gd name="connsiteY117" fmla="*/ 688210 h 853215"/>
                    <a:gd name="connsiteX118" fmla="*/ 591283 w 919493"/>
                    <a:gd name="connsiteY118" fmla="*/ 595518 h 853215"/>
                    <a:gd name="connsiteX119" fmla="*/ 672604 w 919493"/>
                    <a:gd name="connsiteY119" fmla="*/ 445247 h 853215"/>
                    <a:gd name="connsiteX120" fmla="*/ 754471 w 919493"/>
                    <a:gd name="connsiteY120" fmla="*/ 445247 h 853215"/>
                    <a:gd name="connsiteX121" fmla="*/ 792402 w 919493"/>
                    <a:gd name="connsiteY121" fmla="*/ 502827 h 853215"/>
                    <a:gd name="connsiteX122" fmla="*/ 838521 w 919493"/>
                    <a:gd name="connsiteY122" fmla="*/ 472354 h 853215"/>
                    <a:gd name="connsiteX123" fmla="*/ 794585 w 919493"/>
                    <a:gd name="connsiteY123" fmla="*/ 433676 h 853215"/>
                    <a:gd name="connsiteX124" fmla="*/ 794585 w 919493"/>
                    <a:gd name="connsiteY124" fmla="*/ 433604 h 853215"/>
                    <a:gd name="connsiteX125" fmla="*/ 794585 w 919493"/>
                    <a:gd name="connsiteY125" fmla="*/ 432694 h 853215"/>
                    <a:gd name="connsiteX126" fmla="*/ 835974 w 919493"/>
                    <a:gd name="connsiteY126" fmla="*/ 391851 h 853215"/>
                    <a:gd name="connsiteX127" fmla="*/ 836883 w 919493"/>
                    <a:gd name="connsiteY127" fmla="*/ 391851 h 853215"/>
                    <a:gd name="connsiteX128" fmla="*/ 876261 w 919493"/>
                    <a:gd name="connsiteY128" fmla="*/ 433049 h 853215"/>
                    <a:gd name="connsiteX129" fmla="*/ 838521 w 919493"/>
                    <a:gd name="connsiteY129" fmla="*/ 472354 h 853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919493" h="853215">
                      <a:moveTo>
                        <a:pt x="841340" y="349372"/>
                      </a:moveTo>
                      <a:lnTo>
                        <a:pt x="722270" y="143067"/>
                      </a:lnTo>
                      <a:cubicBezTo>
                        <a:pt x="738243" y="127697"/>
                        <a:pt x="747385" y="106563"/>
                        <a:pt x="747648" y="84396"/>
                      </a:cubicBezTo>
                      <a:lnTo>
                        <a:pt x="747648" y="84396"/>
                      </a:lnTo>
                      <a:cubicBezTo>
                        <a:pt x="748294" y="38433"/>
                        <a:pt x="711554" y="651"/>
                        <a:pt x="665590" y="8"/>
                      </a:cubicBezTo>
                      <a:cubicBezTo>
                        <a:pt x="629442" y="-498"/>
                        <a:pt x="597095" y="22392"/>
                        <a:pt x="585552" y="56652"/>
                      </a:cubicBezTo>
                      <a:lnTo>
                        <a:pt x="335130" y="56652"/>
                      </a:lnTo>
                      <a:cubicBezTo>
                        <a:pt x="320376" y="13117"/>
                        <a:pt x="273122" y="-10214"/>
                        <a:pt x="229587" y="4540"/>
                      </a:cubicBezTo>
                      <a:cubicBezTo>
                        <a:pt x="186052" y="19294"/>
                        <a:pt x="162721" y="66548"/>
                        <a:pt x="177475" y="110083"/>
                      </a:cubicBezTo>
                      <a:cubicBezTo>
                        <a:pt x="181389" y="121630"/>
                        <a:pt x="187791" y="132175"/>
                        <a:pt x="196229" y="140975"/>
                      </a:cubicBezTo>
                      <a:lnTo>
                        <a:pt x="75612" y="349372"/>
                      </a:lnTo>
                      <a:cubicBezTo>
                        <a:pt x="29792" y="353629"/>
                        <a:pt x="-3898" y="394235"/>
                        <a:pt x="364" y="440053"/>
                      </a:cubicBezTo>
                      <a:cubicBezTo>
                        <a:pt x="4313" y="482524"/>
                        <a:pt x="39695" y="515152"/>
                        <a:pt x="82343" y="515652"/>
                      </a:cubicBezTo>
                      <a:lnTo>
                        <a:pt x="82343" y="515652"/>
                      </a:lnTo>
                      <a:lnTo>
                        <a:pt x="195865" y="712315"/>
                      </a:lnTo>
                      <a:cubicBezTo>
                        <a:pt x="164103" y="745544"/>
                        <a:pt x="165293" y="798230"/>
                        <a:pt x="198522" y="829994"/>
                      </a:cubicBezTo>
                      <a:cubicBezTo>
                        <a:pt x="231750" y="861749"/>
                        <a:pt x="284436" y="860567"/>
                        <a:pt x="316199" y="827338"/>
                      </a:cubicBezTo>
                      <a:cubicBezTo>
                        <a:pt x="324590" y="818560"/>
                        <a:pt x="330959" y="808045"/>
                        <a:pt x="334857" y="796547"/>
                      </a:cubicBezTo>
                      <a:lnTo>
                        <a:pt x="585188" y="796547"/>
                      </a:lnTo>
                      <a:cubicBezTo>
                        <a:pt x="599870" y="840109"/>
                        <a:pt x="647089" y="863514"/>
                        <a:pt x="690642" y="848833"/>
                      </a:cubicBezTo>
                      <a:cubicBezTo>
                        <a:pt x="724144" y="837544"/>
                        <a:pt x="746848" y="806325"/>
                        <a:pt x="747285" y="770986"/>
                      </a:cubicBezTo>
                      <a:lnTo>
                        <a:pt x="747285" y="770986"/>
                      </a:lnTo>
                      <a:cubicBezTo>
                        <a:pt x="747557" y="748082"/>
                        <a:pt x="738334" y="726087"/>
                        <a:pt x="721815" y="710223"/>
                      </a:cubicBezTo>
                      <a:lnTo>
                        <a:pt x="834064" y="515834"/>
                      </a:lnTo>
                      <a:lnTo>
                        <a:pt x="835337" y="515834"/>
                      </a:lnTo>
                      <a:cubicBezTo>
                        <a:pt x="881110" y="516289"/>
                        <a:pt x="918678" y="479740"/>
                        <a:pt x="919478" y="433967"/>
                      </a:cubicBezTo>
                      <a:lnTo>
                        <a:pt x="919478" y="433967"/>
                      </a:lnTo>
                      <a:cubicBezTo>
                        <a:pt x="920342" y="389377"/>
                        <a:pt x="885858" y="352046"/>
                        <a:pt x="841340" y="349372"/>
                      </a:cubicBezTo>
                      <a:close/>
                      <a:moveTo>
                        <a:pt x="622119" y="83486"/>
                      </a:moveTo>
                      <a:cubicBezTo>
                        <a:pt x="622265" y="60829"/>
                        <a:pt x="640757" y="42584"/>
                        <a:pt x="663416" y="42734"/>
                      </a:cubicBezTo>
                      <a:cubicBezTo>
                        <a:pt x="663444" y="42734"/>
                        <a:pt x="663480" y="42735"/>
                        <a:pt x="663507" y="42735"/>
                      </a:cubicBezTo>
                      <a:lnTo>
                        <a:pt x="664326" y="42735"/>
                      </a:lnTo>
                      <a:cubicBezTo>
                        <a:pt x="686558" y="43803"/>
                        <a:pt x="703713" y="62690"/>
                        <a:pt x="702640" y="84920"/>
                      </a:cubicBezTo>
                      <a:cubicBezTo>
                        <a:pt x="701576" y="107149"/>
                        <a:pt x="682682" y="124304"/>
                        <a:pt x="660460" y="123235"/>
                      </a:cubicBezTo>
                      <a:cubicBezTo>
                        <a:pt x="639520" y="122228"/>
                        <a:pt x="622856" y="105342"/>
                        <a:pt x="622119" y="84396"/>
                      </a:cubicBezTo>
                      <a:close/>
                      <a:moveTo>
                        <a:pt x="640949" y="163079"/>
                      </a:moveTo>
                      <a:cubicBezTo>
                        <a:pt x="648280" y="165221"/>
                        <a:pt x="655867" y="166353"/>
                        <a:pt x="663507" y="166445"/>
                      </a:cubicBezTo>
                      <a:cubicBezTo>
                        <a:pt x="670684" y="166503"/>
                        <a:pt x="677843" y="165616"/>
                        <a:pt x="684793" y="163807"/>
                      </a:cubicBezTo>
                      <a:lnTo>
                        <a:pt x="797405" y="358832"/>
                      </a:lnTo>
                      <a:cubicBezTo>
                        <a:pt x="779758" y="368256"/>
                        <a:pt x="766105" y="383728"/>
                        <a:pt x="758928" y="402403"/>
                      </a:cubicBezTo>
                      <a:lnTo>
                        <a:pt x="671785" y="402403"/>
                      </a:lnTo>
                      <a:cubicBezTo>
                        <a:pt x="665290" y="343068"/>
                        <a:pt x="634335" y="289127"/>
                        <a:pt x="586371" y="253587"/>
                      </a:cubicBezTo>
                      <a:close/>
                      <a:moveTo>
                        <a:pt x="587371" y="542032"/>
                      </a:moveTo>
                      <a:lnTo>
                        <a:pt x="327853" y="542032"/>
                      </a:lnTo>
                      <a:cubicBezTo>
                        <a:pt x="334129" y="498770"/>
                        <a:pt x="362706" y="462002"/>
                        <a:pt x="403080" y="445247"/>
                      </a:cubicBezTo>
                      <a:cubicBezTo>
                        <a:pt x="437951" y="430402"/>
                        <a:pt x="477360" y="430402"/>
                        <a:pt x="512236" y="445247"/>
                      </a:cubicBezTo>
                      <a:cubicBezTo>
                        <a:pt x="552532" y="462093"/>
                        <a:pt x="581040" y="498824"/>
                        <a:pt x="587371" y="542032"/>
                      </a:cubicBezTo>
                      <a:close/>
                      <a:moveTo>
                        <a:pt x="385342" y="347370"/>
                      </a:moveTo>
                      <a:cubicBezTo>
                        <a:pt x="385206" y="345433"/>
                        <a:pt x="385206" y="343486"/>
                        <a:pt x="385342" y="341549"/>
                      </a:cubicBezTo>
                      <a:cubicBezTo>
                        <a:pt x="388952" y="301871"/>
                        <a:pt x="424042" y="272635"/>
                        <a:pt x="463716" y="276246"/>
                      </a:cubicBezTo>
                      <a:cubicBezTo>
                        <a:pt x="481126" y="277838"/>
                        <a:pt x="497363" y="285688"/>
                        <a:pt x="509416" y="298341"/>
                      </a:cubicBezTo>
                      <a:cubicBezTo>
                        <a:pt x="522360" y="311731"/>
                        <a:pt x="529546" y="329660"/>
                        <a:pt x="529428" y="348280"/>
                      </a:cubicBezTo>
                      <a:lnTo>
                        <a:pt x="529428" y="349099"/>
                      </a:lnTo>
                      <a:cubicBezTo>
                        <a:pt x="528955" y="388986"/>
                        <a:pt x="496226" y="420932"/>
                        <a:pt x="456339" y="420459"/>
                      </a:cubicBezTo>
                      <a:cubicBezTo>
                        <a:pt x="416450" y="419986"/>
                        <a:pt x="384500" y="387258"/>
                        <a:pt x="384978" y="347370"/>
                      </a:cubicBezTo>
                      <a:close/>
                      <a:moveTo>
                        <a:pt x="338041" y="98950"/>
                      </a:moveTo>
                      <a:lnTo>
                        <a:pt x="582641" y="98950"/>
                      </a:lnTo>
                      <a:cubicBezTo>
                        <a:pt x="585716" y="114597"/>
                        <a:pt x="593229" y="129030"/>
                        <a:pt x="604290" y="140520"/>
                      </a:cubicBezTo>
                      <a:lnTo>
                        <a:pt x="549712" y="231483"/>
                      </a:lnTo>
                      <a:cubicBezTo>
                        <a:pt x="492333" y="204504"/>
                        <a:pt x="425961" y="204305"/>
                        <a:pt x="368423" y="230937"/>
                      </a:cubicBezTo>
                      <a:lnTo>
                        <a:pt x="314391" y="142612"/>
                      </a:lnTo>
                      <a:cubicBezTo>
                        <a:pt x="326570" y="130832"/>
                        <a:pt x="334828" y="115587"/>
                        <a:pt x="338041" y="98950"/>
                      </a:cubicBezTo>
                      <a:close/>
                      <a:moveTo>
                        <a:pt x="214240" y="83486"/>
                      </a:moveTo>
                      <a:cubicBezTo>
                        <a:pt x="214390" y="60829"/>
                        <a:pt x="232878" y="42584"/>
                        <a:pt x="255535" y="42734"/>
                      </a:cubicBezTo>
                      <a:cubicBezTo>
                        <a:pt x="255565" y="42734"/>
                        <a:pt x="255597" y="42735"/>
                        <a:pt x="255628" y="42735"/>
                      </a:cubicBezTo>
                      <a:lnTo>
                        <a:pt x="256447" y="42735"/>
                      </a:lnTo>
                      <a:cubicBezTo>
                        <a:pt x="278677" y="43803"/>
                        <a:pt x="295830" y="62690"/>
                        <a:pt x="294762" y="84920"/>
                      </a:cubicBezTo>
                      <a:cubicBezTo>
                        <a:pt x="293694" y="107149"/>
                        <a:pt x="274807" y="124304"/>
                        <a:pt x="252577" y="123235"/>
                      </a:cubicBezTo>
                      <a:cubicBezTo>
                        <a:pt x="231642" y="122228"/>
                        <a:pt x="214974" y="105342"/>
                        <a:pt x="214240" y="84396"/>
                      </a:cubicBezTo>
                      <a:close/>
                      <a:moveTo>
                        <a:pt x="232433" y="162988"/>
                      </a:moveTo>
                      <a:cubicBezTo>
                        <a:pt x="239863" y="165256"/>
                        <a:pt x="247586" y="166420"/>
                        <a:pt x="255355" y="166445"/>
                      </a:cubicBezTo>
                      <a:cubicBezTo>
                        <a:pt x="262565" y="166493"/>
                        <a:pt x="269750" y="165606"/>
                        <a:pt x="276732" y="163807"/>
                      </a:cubicBezTo>
                      <a:lnTo>
                        <a:pt x="331310" y="253042"/>
                      </a:lnTo>
                      <a:cubicBezTo>
                        <a:pt x="282719" y="288454"/>
                        <a:pt x="251234" y="342649"/>
                        <a:pt x="244531" y="402403"/>
                      </a:cubicBezTo>
                      <a:lnTo>
                        <a:pt x="160026" y="402403"/>
                      </a:lnTo>
                      <a:cubicBezTo>
                        <a:pt x="152588" y="383264"/>
                        <a:pt x="138376" y="367537"/>
                        <a:pt x="120093" y="358195"/>
                      </a:cubicBezTo>
                      <a:close/>
                      <a:moveTo>
                        <a:pt x="82343" y="472809"/>
                      </a:moveTo>
                      <a:cubicBezTo>
                        <a:pt x="60139" y="473318"/>
                        <a:pt x="41690" y="455808"/>
                        <a:pt x="41046" y="433604"/>
                      </a:cubicBezTo>
                      <a:lnTo>
                        <a:pt x="41046" y="432694"/>
                      </a:lnTo>
                      <a:cubicBezTo>
                        <a:pt x="41196" y="410026"/>
                        <a:pt x="59671" y="391751"/>
                        <a:pt x="82343" y="391851"/>
                      </a:cubicBezTo>
                      <a:lnTo>
                        <a:pt x="83253" y="391851"/>
                      </a:lnTo>
                      <a:cubicBezTo>
                        <a:pt x="105957" y="392197"/>
                        <a:pt x="124081" y="410890"/>
                        <a:pt x="123732" y="433594"/>
                      </a:cubicBezTo>
                      <a:cubicBezTo>
                        <a:pt x="123732" y="433594"/>
                        <a:pt x="123732" y="433604"/>
                        <a:pt x="123732" y="433604"/>
                      </a:cubicBezTo>
                      <a:cubicBezTo>
                        <a:pt x="123088" y="455844"/>
                        <a:pt x="104582" y="473373"/>
                        <a:pt x="82343" y="472809"/>
                      </a:cubicBezTo>
                      <a:close/>
                      <a:moveTo>
                        <a:pt x="125278" y="503645"/>
                      </a:moveTo>
                      <a:cubicBezTo>
                        <a:pt x="146377" y="490956"/>
                        <a:pt x="160768" y="469570"/>
                        <a:pt x="164574" y="445247"/>
                      </a:cubicBezTo>
                      <a:lnTo>
                        <a:pt x="244258" y="445247"/>
                      </a:lnTo>
                      <a:cubicBezTo>
                        <a:pt x="249537" y="506219"/>
                        <a:pt x="280618" y="562025"/>
                        <a:pt x="329672" y="598611"/>
                      </a:cubicBezTo>
                      <a:lnTo>
                        <a:pt x="275094" y="688755"/>
                      </a:lnTo>
                      <a:cubicBezTo>
                        <a:pt x="269126" y="687364"/>
                        <a:pt x="263029" y="686600"/>
                        <a:pt x="256902" y="686481"/>
                      </a:cubicBezTo>
                      <a:cubicBezTo>
                        <a:pt x="248646" y="686372"/>
                        <a:pt x="240424" y="687536"/>
                        <a:pt x="232524" y="689938"/>
                      </a:cubicBezTo>
                      <a:close/>
                      <a:moveTo>
                        <a:pt x="258266" y="809737"/>
                      </a:moveTo>
                      <a:cubicBezTo>
                        <a:pt x="235457" y="811237"/>
                        <a:pt x="215751" y="793964"/>
                        <a:pt x="214251" y="771150"/>
                      </a:cubicBezTo>
                      <a:cubicBezTo>
                        <a:pt x="214247" y="771095"/>
                        <a:pt x="214244" y="771041"/>
                        <a:pt x="214240" y="770986"/>
                      </a:cubicBezTo>
                      <a:lnTo>
                        <a:pt x="214240" y="770077"/>
                      </a:lnTo>
                      <a:cubicBezTo>
                        <a:pt x="214390" y="747418"/>
                        <a:pt x="232878" y="729170"/>
                        <a:pt x="255535" y="729325"/>
                      </a:cubicBezTo>
                      <a:cubicBezTo>
                        <a:pt x="255565" y="729325"/>
                        <a:pt x="255597" y="729325"/>
                        <a:pt x="255628" y="729325"/>
                      </a:cubicBezTo>
                      <a:lnTo>
                        <a:pt x="256447" y="729325"/>
                      </a:lnTo>
                      <a:cubicBezTo>
                        <a:pt x="278652" y="728825"/>
                        <a:pt x="297060" y="746417"/>
                        <a:pt x="297562" y="768621"/>
                      </a:cubicBezTo>
                      <a:cubicBezTo>
                        <a:pt x="298064" y="790825"/>
                        <a:pt x="280471" y="809236"/>
                        <a:pt x="258266" y="809737"/>
                      </a:cubicBezTo>
                      <a:close/>
                      <a:moveTo>
                        <a:pt x="582732" y="753885"/>
                      </a:moveTo>
                      <a:lnTo>
                        <a:pt x="338132" y="753885"/>
                      </a:lnTo>
                      <a:cubicBezTo>
                        <a:pt x="334748" y="736757"/>
                        <a:pt x="326060" y="721129"/>
                        <a:pt x="313299" y="709222"/>
                      </a:cubicBezTo>
                      <a:lnTo>
                        <a:pt x="366694" y="620715"/>
                      </a:lnTo>
                      <a:cubicBezTo>
                        <a:pt x="426613" y="649059"/>
                        <a:pt x="496253" y="648186"/>
                        <a:pt x="555443" y="618350"/>
                      </a:cubicBezTo>
                      <a:lnTo>
                        <a:pt x="610021" y="707312"/>
                      </a:lnTo>
                      <a:cubicBezTo>
                        <a:pt x="595995" y="719374"/>
                        <a:pt x="586398" y="735756"/>
                        <a:pt x="582732" y="753885"/>
                      </a:cubicBezTo>
                      <a:close/>
                      <a:moveTo>
                        <a:pt x="666054" y="809918"/>
                      </a:moveTo>
                      <a:cubicBezTo>
                        <a:pt x="643241" y="811365"/>
                        <a:pt x="623575" y="794054"/>
                        <a:pt x="622119" y="771241"/>
                      </a:cubicBezTo>
                      <a:cubicBezTo>
                        <a:pt x="622119" y="771214"/>
                        <a:pt x="622119" y="771195"/>
                        <a:pt x="622119" y="771168"/>
                      </a:cubicBezTo>
                      <a:lnTo>
                        <a:pt x="622119" y="770259"/>
                      </a:lnTo>
                      <a:cubicBezTo>
                        <a:pt x="622265" y="747600"/>
                        <a:pt x="640757" y="729352"/>
                        <a:pt x="663416" y="729507"/>
                      </a:cubicBezTo>
                      <a:cubicBezTo>
                        <a:pt x="663444" y="729507"/>
                        <a:pt x="663480" y="729507"/>
                        <a:pt x="663507" y="729507"/>
                      </a:cubicBezTo>
                      <a:lnTo>
                        <a:pt x="664326" y="729507"/>
                      </a:lnTo>
                      <a:cubicBezTo>
                        <a:pt x="686530" y="729034"/>
                        <a:pt x="704923" y="746644"/>
                        <a:pt x="705396" y="768849"/>
                      </a:cubicBezTo>
                      <a:cubicBezTo>
                        <a:pt x="705869" y="791053"/>
                        <a:pt x="688258" y="809445"/>
                        <a:pt x="666054" y="809918"/>
                      </a:cubicBezTo>
                      <a:close/>
                      <a:moveTo>
                        <a:pt x="685066" y="689119"/>
                      </a:moveTo>
                      <a:cubicBezTo>
                        <a:pt x="672968" y="685936"/>
                        <a:pt x="660287" y="685617"/>
                        <a:pt x="648044" y="688210"/>
                      </a:cubicBezTo>
                      <a:lnTo>
                        <a:pt x="591283" y="595518"/>
                      </a:lnTo>
                      <a:cubicBezTo>
                        <a:pt x="637983" y="558805"/>
                        <a:pt x="667419" y="504418"/>
                        <a:pt x="672604" y="445247"/>
                      </a:cubicBezTo>
                      <a:lnTo>
                        <a:pt x="754471" y="445247"/>
                      </a:lnTo>
                      <a:cubicBezTo>
                        <a:pt x="758173" y="469034"/>
                        <a:pt x="772008" y="490037"/>
                        <a:pt x="792402" y="502827"/>
                      </a:cubicBezTo>
                      <a:close/>
                      <a:moveTo>
                        <a:pt x="838521" y="472354"/>
                      </a:moveTo>
                      <a:cubicBezTo>
                        <a:pt x="815707" y="473800"/>
                        <a:pt x="796041" y="456490"/>
                        <a:pt x="794585" y="433676"/>
                      </a:cubicBezTo>
                      <a:cubicBezTo>
                        <a:pt x="794585" y="433649"/>
                        <a:pt x="794585" y="433631"/>
                        <a:pt x="794585" y="433604"/>
                      </a:cubicBezTo>
                      <a:lnTo>
                        <a:pt x="794585" y="432694"/>
                      </a:lnTo>
                      <a:cubicBezTo>
                        <a:pt x="794786" y="410008"/>
                        <a:pt x="813287" y="391751"/>
                        <a:pt x="835974" y="391851"/>
                      </a:cubicBezTo>
                      <a:lnTo>
                        <a:pt x="836883" y="391851"/>
                      </a:lnTo>
                      <a:cubicBezTo>
                        <a:pt x="859133" y="392352"/>
                        <a:pt x="876762" y="410799"/>
                        <a:pt x="876261" y="433049"/>
                      </a:cubicBezTo>
                      <a:cubicBezTo>
                        <a:pt x="875788" y="453961"/>
                        <a:pt x="859397" y="471035"/>
                        <a:pt x="838521" y="472354"/>
                      </a:cubicBezTo>
                      <a:close/>
                    </a:path>
                  </a:pathLst>
                </a:custGeom>
                <a:solidFill>
                  <a:srgbClr val="DA291C"/>
                </a:solidFill>
                <a:ln w="9079" cap="flat">
                  <a:solidFill>
                    <a:srgbClr val="DA291C"/>
                  </a:solidFill>
                  <a:prstDash val="solid"/>
                  <a:miter/>
                </a:ln>
              </p:spPr>
              <p:txBody>
                <a:bodyPr rtlCol="0" anchor="ctr"/>
                <a:lstStyle/>
                <a:p>
                  <a:endParaRPr lang="en-PG"/>
                </a:p>
              </p:txBody>
            </p:sp>
          </p:grpSp>
          <p:sp>
            <p:nvSpPr>
              <p:cNvPr id="8" name="TextBox 7">
                <a:extLst>
                  <a:ext uri="{FF2B5EF4-FFF2-40B4-BE49-F238E27FC236}">
                    <a16:creationId xmlns:a16="http://schemas.microsoft.com/office/drawing/2014/main" id="{FBA1A243-F360-A026-1A26-C831C830059B}"/>
                  </a:ext>
                </a:extLst>
              </p:cNvPr>
              <p:cNvSpPr txBox="1"/>
              <p:nvPr/>
            </p:nvSpPr>
            <p:spPr>
              <a:xfrm>
                <a:off x="951669" y="3238846"/>
                <a:ext cx="1988168" cy="369332"/>
              </a:xfrm>
              <a:prstGeom prst="rect">
                <a:avLst/>
              </a:prstGeom>
              <a:noFill/>
            </p:spPr>
            <p:txBody>
              <a:bodyPr wrap="square" rtlCol="0">
                <a:spAutoFit/>
              </a:bodyPr>
              <a:lstStyle/>
              <a:p>
                <a:r>
                  <a:rPr lang="en-US" sz="900" dirty="0">
                    <a:latin typeface="Montserrat" panose="00000500000000000000" pitchFamily="2" charset="0"/>
                  </a:rPr>
                  <a:t>Government Data Center 1</a:t>
                </a:r>
              </a:p>
              <a:p>
                <a:r>
                  <a:rPr lang="en-US" sz="900" dirty="0">
                    <a:latin typeface="Montserrat" panose="00000500000000000000" pitchFamily="2" charset="0"/>
                  </a:rPr>
                  <a:t> </a:t>
                </a:r>
                <a:endParaRPr lang="en-PG" sz="900" dirty="0">
                  <a:latin typeface="Montserrat" panose="00000500000000000000" pitchFamily="2" charset="0"/>
                </a:endParaRPr>
              </a:p>
            </p:txBody>
          </p:sp>
          <p:pic>
            <p:nvPicPr>
              <p:cNvPr id="18" name="Picture 1">
                <a:extLst>
                  <a:ext uri="{FF2B5EF4-FFF2-40B4-BE49-F238E27FC236}">
                    <a16:creationId xmlns:a16="http://schemas.microsoft.com/office/drawing/2014/main" id="{2867AB8F-0FE5-C6F2-A45E-4F232380F0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2747323" y="3574015"/>
                <a:ext cx="907651" cy="732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18">
                <a:extLst>
                  <a:ext uri="{FF2B5EF4-FFF2-40B4-BE49-F238E27FC236}">
                    <a16:creationId xmlns:a16="http://schemas.microsoft.com/office/drawing/2014/main" id="{4D66AA12-21C2-57A8-FA57-38B55E0DEA3B}"/>
                  </a:ext>
                </a:extLst>
              </p:cNvPr>
              <p:cNvSpPr txBox="1"/>
              <p:nvPr/>
            </p:nvSpPr>
            <p:spPr>
              <a:xfrm>
                <a:off x="966003" y="3831049"/>
                <a:ext cx="1959499" cy="369332"/>
              </a:xfrm>
              <a:prstGeom prst="rect">
                <a:avLst/>
              </a:prstGeom>
              <a:noFill/>
            </p:spPr>
            <p:txBody>
              <a:bodyPr wrap="square" rtlCol="0">
                <a:spAutoFit/>
              </a:bodyPr>
              <a:lstStyle/>
              <a:p>
                <a:r>
                  <a:rPr lang="en-US" sz="900" dirty="0">
                    <a:latin typeface="Montserrat" panose="00000500000000000000" pitchFamily="2" charset="0"/>
                  </a:rPr>
                  <a:t>Government Data Center 2</a:t>
                </a:r>
              </a:p>
              <a:p>
                <a:r>
                  <a:rPr lang="en-US" sz="900" dirty="0">
                    <a:latin typeface="Montserrat" panose="00000500000000000000" pitchFamily="2" charset="0"/>
                  </a:rPr>
                  <a:t> </a:t>
                </a:r>
                <a:endParaRPr lang="en-PG" sz="900" dirty="0">
                  <a:latin typeface="Montserrat" panose="00000500000000000000" pitchFamily="2" charset="0"/>
                </a:endParaRPr>
              </a:p>
            </p:txBody>
          </p:sp>
          <p:sp>
            <p:nvSpPr>
              <p:cNvPr id="20" name="Rectangle: Rounded Corners 19">
                <a:extLst>
                  <a:ext uri="{FF2B5EF4-FFF2-40B4-BE49-F238E27FC236}">
                    <a16:creationId xmlns:a16="http://schemas.microsoft.com/office/drawing/2014/main" id="{F64CA7D9-B9FB-49DE-987D-0E9FAAD22A78}"/>
                  </a:ext>
                </a:extLst>
              </p:cNvPr>
              <p:cNvSpPr/>
              <p:nvPr/>
            </p:nvSpPr>
            <p:spPr>
              <a:xfrm>
                <a:off x="691200" y="1284474"/>
                <a:ext cx="5399044" cy="5277696"/>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pic>
            <p:nvPicPr>
              <p:cNvPr id="25" name="Graphic 24" descr="Building with solid fill">
                <a:extLst>
                  <a:ext uri="{FF2B5EF4-FFF2-40B4-BE49-F238E27FC236}">
                    <a16:creationId xmlns:a16="http://schemas.microsoft.com/office/drawing/2014/main" id="{BDD0F930-CE1F-1390-4743-33F92E2D9A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68426" y="1606599"/>
                <a:ext cx="914400" cy="914400"/>
              </a:xfrm>
              <a:prstGeom prst="rect">
                <a:avLst/>
              </a:prstGeom>
            </p:spPr>
          </p:pic>
          <p:pic>
            <p:nvPicPr>
              <p:cNvPr id="26" name="Graphic 25" descr="Building with solid fill">
                <a:extLst>
                  <a:ext uri="{FF2B5EF4-FFF2-40B4-BE49-F238E27FC236}">
                    <a16:creationId xmlns:a16="http://schemas.microsoft.com/office/drawing/2014/main" id="{77B4518A-32D5-AA51-3C91-324338BE6F1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79945" y="2709177"/>
                <a:ext cx="914400" cy="914400"/>
              </a:xfrm>
              <a:prstGeom prst="rect">
                <a:avLst/>
              </a:prstGeom>
            </p:spPr>
          </p:pic>
          <p:cxnSp>
            <p:nvCxnSpPr>
              <p:cNvPr id="29" name="Straight Connector 28">
                <a:extLst>
                  <a:ext uri="{FF2B5EF4-FFF2-40B4-BE49-F238E27FC236}">
                    <a16:creationId xmlns:a16="http://schemas.microsoft.com/office/drawing/2014/main" id="{377DCD90-1A17-ED20-6401-1161BAE7D30F}"/>
                  </a:ext>
                </a:extLst>
              </p:cNvPr>
              <p:cNvCxnSpPr>
                <a:cxnSpLocks/>
              </p:cNvCxnSpPr>
              <p:nvPr/>
            </p:nvCxnSpPr>
            <p:spPr>
              <a:xfrm>
                <a:off x="3369256" y="4205434"/>
                <a:ext cx="0" cy="53539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7" name="Graphic 26" descr="Building with solid fill">
                <a:extLst>
                  <a:ext uri="{FF2B5EF4-FFF2-40B4-BE49-F238E27FC236}">
                    <a16:creationId xmlns:a16="http://schemas.microsoft.com/office/drawing/2014/main" id="{0E37FA09-AA62-B3FA-4793-55A6D24E8C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86343" y="3685129"/>
                <a:ext cx="914400" cy="914400"/>
              </a:xfrm>
              <a:prstGeom prst="rect">
                <a:avLst/>
              </a:prstGeom>
            </p:spPr>
          </p:pic>
          <p:sp>
            <p:nvSpPr>
              <p:cNvPr id="4480" name="TextBox 4479">
                <a:extLst>
                  <a:ext uri="{FF2B5EF4-FFF2-40B4-BE49-F238E27FC236}">
                    <a16:creationId xmlns:a16="http://schemas.microsoft.com/office/drawing/2014/main" id="{BEB82E3C-2F50-7394-7EF9-AB150A630ADE}"/>
                  </a:ext>
                </a:extLst>
              </p:cNvPr>
              <p:cNvSpPr txBox="1"/>
              <p:nvPr/>
            </p:nvSpPr>
            <p:spPr>
              <a:xfrm>
                <a:off x="6468376" y="3879095"/>
                <a:ext cx="3236335" cy="276999"/>
              </a:xfrm>
              <a:prstGeom prst="rect">
                <a:avLst/>
              </a:prstGeom>
              <a:noFill/>
            </p:spPr>
            <p:txBody>
              <a:bodyPr wrap="square" rtlCol="0">
                <a:spAutoFit/>
              </a:bodyPr>
              <a:lstStyle/>
              <a:p>
                <a:r>
                  <a:rPr lang="en-US" sz="1200" dirty="0">
                    <a:latin typeface="Montserrat" panose="00000500000000000000" pitchFamily="2" charset="0"/>
                  </a:rPr>
                  <a:t>DISTRICTS AGENCIES </a:t>
                </a:r>
              </a:p>
            </p:txBody>
          </p:sp>
          <p:sp>
            <p:nvSpPr>
              <p:cNvPr id="4481" name="TextBox 4480">
                <a:extLst>
                  <a:ext uri="{FF2B5EF4-FFF2-40B4-BE49-F238E27FC236}">
                    <a16:creationId xmlns:a16="http://schemas.microsoft.com/office/drawing/2014/main" id="{886ACCF2-336D-635E-C997-66AE975F092B}"/>
                  </a:ext>
                </a:extLst>
              </p:cNvPr>
              <p:cNvSpPr txBox="1"/>
              <p:nvPr/>
            </p:nvSpPr>
            <p:spPr>
              <a:xfrm>
                <a:off x="6468376" y="2961498"/>
                <a:ext cx="2943037" cy="461665"/>
              </a:xfrm>
              <a:prstGeom prst="rect">
                <a:avLst/>
              </a:prstGeom>
              <a:noFill/>
            </p:spPr>
            <p:txBody>
              <a:bodyPr wrap="square" rtlCol="0">
                <a:spAutoFit/>
              </a:bodyPr>
              <a:lstStyle/>
              <a:p>
                <a:r>
                  <a:rPr lang="en-US" sz="1200" dirty="0">
                    <a:latin typeface="Montserrat" panose="00000500000000000000" pitchFamily="2" charset="0"/>
                  </a:rPr>
                  <a:t>PROVINCES AGENCIES  </a:t>
                </a:r>
              </a:p>
              <a:p>
                <a:r>
                  <a:rPr lang="en-US" sz="1200" dirty="0">
                    <a:latin typeface="Montserrat" panose="00000500000000000000" pitchFamily="2" charset="0"/>
                  </a:rPr>
                  <a:t> </a:t>
                </a:r>
                <a:endParaRPr lang="en-PG" sz="1200" dirty="0">
                  <a:latin typeface="Montserrat" panose="00000500000000000000" pitchFamily="2" charset="0"/>
                </a:endParaRPr>
              </a:p>
            </p:txBody>
          </p:sp>
          <p:sp>
            <p:nvSpPr>
              <p:cNvPr id="4482" name="TextBox 4481">
                <a:extLst>
                  <a:ext uri="{FF2B5EF4-FFF2-40B4-BE49-F238E27FC236}">
                    <a16:creationId xmlns:a16="http://schemas.microsoft.com/office/drawing/2014/main" id="{577C03ED-97EC-2252-EAEF-06262D7D08D8}"/>
                  </a:ext>
                </a:extLst>
              </p:cNvPr>
              <p:cNvSpPr txBox="1"/>
              <p:nvPr/>
            </p:nvSpPr>
            <p:spPr>
              <a:xfrm>
                <a:off x="6468377" y="1874983"/>
                <a:ext cx="2244296" cy="461665"/>
              </a:xfrm>
              <a:prstGeom prst="rect">
                <a:avLst/>
              </a:prstGeom>
              <a:noFill/>
            </p:spPr>
            <p:txBody>
              <a:bodyPr wrap="square" rtlCol="0">
                <a:spAutoFit/>
              </a:bodyPr>
              <a:lstStyle/>
              <a:p>
                <a:r>
                  <a:rPr lang="en-US" sz="1200" dirty="0">
                    <a:latin typeface="Montserrat" panose="00000500000000000000" pitchFamily="2" charset="0"/>
                  </a:rPr>
                  <a:t>NATIONAL AGENCIES  </a:t>
                </a:r>
              </a:p>
              <a:p>
                <a:r>
                  <a:rPr lang="en-US" sz="1200" dirty="0">
                    <a:latin typeface="Montserrat" panose="00000500000000000000" pitchFamily="2" charset="0"/>
                  </a:rPr>
                  <a:t> </a:t>
                </a:r>
                <a:endParaRPr lang="en-PG" sz="1200" dirty="0">
                  <a:latin typeface="Montserrat" panose="00000500000000000000" pitchFamily="2" charset="0"/>
                </a:endParaRPr>
              </a:p>
            </p:txBody>
          </p:sp>
          <p:sp>
            <p:nvSpPr>
              <p:cNvPr id="4483" name="TextBox 4482">
                <a:extLst>
                  <a:ext uri="{FF2B5EF4-FFF2-40B4-BE49-F238E27FC236}">
                    <a16:creationId xmlns:a16="http://schemas.microsoft.com/office/drawing/2014/main" id="{A4EC015E-0DA2-963D-95EC-A5ECA035C035}"/>
                  </a:ext>
                </a:extLst>
              </p:cNvPr>
              <p:cNvSpPr txBox="1"/>
              <p:nvPr/>
            </p:nvSpPr>
            <p:spPr>
              <a:xfrm>
                <a:off x="1156206" y="1514701"/>
                <a:ext cx="2295783" cy="430887"/>
              </a:xfrm>
              <a:prstGeom prst="rect">
                <a:avLst/>
              </a:prstGeom>
              <a:noFill/>
            </p:spPr>
            <p:txBody>
              <a:bodyPr wrap="square" rtlCol="0">
                <a:spAutoFit/>
              </a:bodyPr>
              <a:lstStyle/>
              <a:p>
                <a:r>
                  <a:rPr lang="en-US" sz="1100" b="1" dirty="0">
                    <a:latin typeface="Montserrat" panose="00000500000000000000" pitchFamily="2" charset="0"/>
                  </a:rPr>
                  <a:t>OVERLAY (CLOUD)  </a:t>
                </a:r>
              </a:p>
              <a:p>
                <a:r>
                  <a:rPr lang="en-US" sz="1100" dirty="0">
                    <a:latin typeface="Montserrat" panose="00000500000000000000" pitchFamily="2" charset="0"/>
                  </a:rPr>
                  <a:t> </a:t>
                </a:r>
                <a:endParaRPr lang="en-PG" sz="1100" dirty="0">
                  <a:latin typeface="Montserrat" panose="00000500000000000000" pitchFamily="2" charset="0"/>
                </a:endParaRPr>
              </a:p>
            </p:txBody>
          </p:sp>
          <p:sp>
            <p:nvSpPr>
              <p:cNvPr id="4484" name="TextBox 4483">
                <a:extLst>
                  <a:ext uri="{FF2B5EF4-FFF2-40B4-BE49-F238E27FC236}">
                    <a16:creationId xmlns:a16="http://schemas.microsoft.com/office/drawing/2014/main" id="{B791041B-2C2A-3540-3F55-824B6921EE77}"/>
                  </a:ext>
                </a:extLst>
              </p:cNvPr>
              <p:cNvSpPr txBox="1"/>
              <p:nvPr/>
            </p:nvSpPr>
            <p:spPr>
              <a:xfrm>
                <a:off x="752459" y="4641641"/>
                <a:ext cx="2809344" cy="477054"/>
              </a:xfrm>
              <a:prstGeom prst="rect">
                <a:avLst/>
              </a:prstGeom>
              <a:noFill/>
            </p:spPr>
            <p:txBody>
              <a:bodyPr wrap="square" rtlCol="0">
                <a:spAutoFit/>
              </a:bodyPr>
              <a:lstStyle/>
              <a:p>
                <a:r>
                  <a:rPr lang="en-US" sz="1100" b="1" dirty="0">
                    <a:latin typeface="Montserrat" panose="00000500000000000000" pitchFamily="2" charset="0"/>
                  </a:rPr>
                  <a:t>UNDERLAY (INFRASTRUCTURE)  </a:t>
                </a:r>
              </a:p>
              <a:p>
                <a:r>
                  <a:rPr lang="en-US" sz="1400" dirty="0"/>
                  <a:t> </a:t>
                </a:r>
                <a:endParaRPr lang="en-PG" sz="1400" dirty="0"/>
              </a:p>
            </p:txBody>
          </p:sp>
          <p:sp>
            <p:nvSpPr>
              <p:cNvPr id="4488" name="TextBox 4487">
                <a:extLst>
                  <a:ext uri="{FF2B5EF4-FFF2-40B4-BE49-F238E27FC236}">
                    <a16:creationId xmlns:a16="http://schemas.microsoft.com/office/drawing/2014/main" id="{8195831F-4E65-2C58-ACFF-486A476B9E27}"/>
                  </a:ext>
                </a:extLst>
              </p:cNvPr>
              <p:cNvSpPr txBox="1"/>
              <p:nvPr/>
            </p:nvSpPr>
            <p:spPr>
              <a:xfrm>
                <a:off x="1471501" y="1030178"/>
                <a:ext cx="3878602" cy="523220"/>
              </a:xfrm>
              <a:prstGeom prst="rect">
                <a:avLst/>
              </a:prstGeom>
              <a:noFill/>
            </p:spPr>
            <p:txBody>
              <a:bodyPr wrap="square" rtlCol="0">
                <a:spAutoFit/>
              </a:bodyPr>
              <a:lstStyle/>
              <a:p>
                <a:pPr algn="ctr"/>
                <a:r>
                  <a:rPr lang="en-US" sz="1400" b="1" dirty="0">
                    <a:latin typeface="Montserrat" panose="00000500000000000000" pitchFamily="2" charset="0"/>
                  </a:rPr>
                  <a:t>GOVERNMENT PRIVATE NETWORK </a:t>
                </a:r>
              </a:p>
              <a:p>
                <a:pPr algn="ctr"/>
                <a:r>
                  <a:rPr lang="en-US" sz="1400" b="1" dirty="0">
                    <a:latin typeface="Montserrat" panose="00000500000000000000" pitchFamily="2" charset="0"/>
                  </a:rPr>
                  <a:t> </a:t>
                </a:r>
                <a:endParaRPr lang="en-PG" sz="1400" b="1" dirty="0">
                  <a:latin typeface="Montserrat" panose="00000500000000000000" pitchFamily="2" charset="0"/>
                </a:endParaRPr>
              </a:p>
            </p:txBody>
          </p:sp>
          <p:cxnSp>
            <p:nvCxnSpPr>
              <p:cNvPr id="33" name="Straight Connector 32">
                <a:extLst>
                  <a:ext uri="{FF2B5EF4-FFF2-40B4-BE49-F238E27FC236}">
                    <a16:creationId xmlns:a16="http://schemas.microsoft.com/office/drawing/2014/main" id="{FFBB473C-C424-FAE9-2AC7-C3C9DCACA23C}"/>
                  </a:ext>
                </a:extLst>
              </p:cNvPr>
              <p:cNvCxnSpPr>
                <a:cxnSpLocks/>
              </p:cNvCxnSpPr>
              <p:nvPr/>
            </p:nvCxnSpPr>
            <p:spPr>
              <a:xfrm flipH="1">
                <a:off x="2248116" y="5433543"/>
                <a:ext cx="612142"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091AF72-B291-D81D-0899-7439056A60FF}"/>
                  </a:ext>
                </a:extLst>
              </p:cNvPr>
              <p:cNvCxnSpPr>
                <a:cxnSpLocks/>
              </p:cNvCxnSpPr>
              <p:nvPr/>
            </p:nvCxnSpPr>
            <p:spPr>
              <a:xfrm>
                <a:off x="1494745" y="5819695"/>
                <a:ext cx="205635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CACE414-8F03-3927-B00D-5B3AF69BA190}"/>
                  </a:ext>
                </a:extLst>
              </p:cNvPr>
              <p:cNvCxnSpPr>
                <a:cxnSpLocks/>
              </p:cNvCxnSpPr>
              <p:nvPr/>
            </p:nvCxnSpPr>
            <p:spPr>
              <a:xfrm>
                <a:off x="2248116" y="5624165"/>
                <a:ext cx="205635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C8F53529-25BD-8450-33CF-8FB751E9F960}"/>
                  </a:ext>
                </a:extLst>
              </p:cNvPr>
              <p:cNvGrpSpPr/>
              <p:nvPr/>
            </p:nvGrpSpPr>
            <p:grpSpPr>
              <a:xfrm>
                <a:off x="2680139" y="4445608"/>
                <a:ext cx="1532112" cy="1402616"/>
                <a:chOff x="473777" y="1263180"/>
                <a:chExt cx="1359002" cy="1359002"/>
              </a:xfrm>
            </p:grpSpPr>
            <p:pic>
              <p:nvPicPr>
                <p:cNvPr id="45" name="Graphic 44" descr="Cloud with solid fill">
                  <a:extLst>
                    <a:ext uri="{FF2B5EF4-FFF2-40B4-BE49-F238E27FC236}">
                      <a16:creationId xmlns:a16="http://schemas.microsoft.com/office/drawing/2014/main" id="{030E9F55-67AC-D963-F411-7095ABAC96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3777" y="1263180"/>
                  <a:ext cx="1359002" cy="1359002"/>
                </a:xfrm>
                <a:prstGeom prst="rect">
                  <a:avLst/>
                </a:prstGeom>
              </p:spPr>
            </p:pic>
            <p:sp>
              <p:nvSpPr>
                <p:cNvPr id="46" name="TextBox 45">
                  <a:extLst>
                    <a:ext uri="{FF2B5EF4-FFF2-40B4-BE49-F238E27FC236}">
                      <a16:creationId xmlns:a16="http://schemas.microsoft.com/office/drawing/2014/main" id="{B84AA1CF-2473-FBDF-ED23-7B014D01FEB4}"/>
                    </a:ext>
                  </a:extLst>
                </p:cNvPr>
                <p:cNvSpPr txBox="1"/>
                <p:nvPr/>
              </p:nvSpPr>
              <p:spPr>
                <a:xfrm>
                  <a:off x="853374" y="1861148"/>
                  <a:ext cx="735732" cy="276999"/>
                </a:xfrm>
                <a:prstGeom prst="rect">
                  <a:avLst/>
                </a:prstGeom>
                <a:noFill/>
              </p:spPr>
              <p:txBody>
                <a:bodyPr wrap="square" rtlCol="0">
                  <a:spAutoFit/>
                </a:bodyPr>
                <a:lstStyle/>
                <a:p>
                  <a:r>
                    <a:rPr lang="en-US" sz="1200" dirty="0">
                      <a:latin typeface="Montserrat" panose="00000500000000000000" pitchFamily="2" charset="0"/>
                    </a:rPr>
                    <a:t>AWS  </a:t>
                  </a:r>
                  <a:endParaRPr lang="en-PG" sz="1200" dirty="0">
                    <a:latin typeface="Montserrat" panose="00000500000000000000" pitchFamily="2" charset="0"/>
                  </a:endParaRPr>
                </a:p>
              </p:txBody>
            </p:sp>
          </p:grpSp>
          <p:grpSp>
            <p:nvGrpSpPr>
              <p:cNvPr id="37" name="Group 36">
                <a:extLst>
                  <a:ext uri="{FF2B5EF4-FFF2-40B4-BE49-F238E27FC236}">
                    <a16:creationId xmlns:a16="http://schemas.microsoft.com/office/drawing/2014/main" id="{2211E3C6-B199-425C-FF4D-7866583E6C51}"/>
                  </a:ext>
                </a:extLst>
              </p:cNvPr>
              <p:cNvGrpSpPr/>
              <p:nvPr/>
            </p:nvGrpSpPr>
            <p:grpSpPr>
              <a:xfrm>
                <a:off x="4163516" y="4677170"/>
                <a:ext cx="1532112" cy="1402616"/>
                <a:chOff x="2253178" y="1247040"/>
                <a:chExt cx="1359002" cy="1359002"/>
              </a:xfrm>
            </p:grpSpPr>
            <p:pic>
              <p:nvPicPr>
                <p:cNvPr id="43" name="Graphic 42" descr="Cloud with solid fill">
                  <a:extLst>
                    <a:ext uri="{FF2B5EF4-FFF2-40B4-BE49-F238E27FC236}">
                      <a16:creationId xmlns:a16="http://schemas.microsoft.com/office/drawing/2014/main" id="{CDD86267-9211-6B66-FEB2-D3C79354549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53178" y="1247040"/>
                  <a:ext cx="1359002" cy="1359002"/>
                </a:xfrm>
                <a:prstGeom prst="rect">
                  <a:avLst/>
                </a:prstGeom>
              </p:spPr>
            </p:pic>
            <p:sp>
              <p:nvSpPr>
                <p:cNvPr id="44" name="TextBox 43">
                  <a:extLst>
                    <a:ext uri="{FF2B5EF4-FFF2-40B4-BE49-F238E27FC236}">
                      <a16:creationId xmlns:a16="http://schemas.microsoft.com/office/drawing/2014/main" id="{A74D1D2F-52AB-E25D-697F-331D9FAAA900}"/>
                    </a:ext>
                  </a:extLst>
                </p:cNvPr>
                <p:cNvSpPr txBox="1"/>
                <p:nvPr/>
              </p:nvSpPr>
              <p:spPr>
                <a:xfrm>
                  <a:off x="2598271" y="1861147"/>
                  <a:ext cx="735732" cy="307777"/>
                </a:xfrm>
                <a:prstGeom prst="rect">
                  <a:avLst/>
                </a:prstGeom>
                <a:noFill/>
              </p:spPr>
              <p:txBody>
                <a:bodyPr wrap="square" rtlCol="0">
                  <a:spAutoFit/>
                </a:bodyPr>
                <a:lstStyle/>
                <a:p>
                  <a:r>
                    <a:rPr lang="en-US" sz="1200" dirty="0">
                      <a:latin typeface="Montserrat" panose="00000500000000000000" pitchFamily="2" charset="0"/>
                    </a:rPr>
                    <a:t>AZURE</a:t>
                  </a:r>
                  <a:r>
                    <a:rPr lang="en-US" sz="1200" dirty="0"/>
                    <a:t> </a:t>
                  </a:r>
                  <a:r>
                    <a:rPr lang="en-US" sz="1400" dirty="0"/>
                    <a:t> </a:t>
                  </a:r>
                  <a:endParaRPr lang="en-PG" sz="1400" dirty="0"/>
                </a:p>
              </p:txBody>
            </p:sp>
          </p:grpSp>
          <p:pic>
            <p:nvPicPr>
              <p:cNvPr id="39" name="Graphic 38">
                <a:extLst>
                  <a:ext uri="{FF2B5EF4-FFF2-40B4-BE49-F238E27FC236}">
                    <a16:creationId xmlns:a16="http://schemas.microsoft.com/office/drawing/2014/main" id="{010E7982-F36B-6259-DB25-1CBE153941A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61201" y="4927542"/>
                <a:ext cx="1132845" cy="1132845"/>
              </a:xfrm>
              <a:prstGeom prst="rect">
                <a:avLst/>
              </a:prstGeom>
            </p:spPr>
          </p:pic>
        </p:grpSp>
        <p:grpSp>
          <p:nvGrpSpPr>
            <p:cNvPr id="40" name="Group 39">
              <a:extLst>
                <a:ext uri="{FF2B5EF4-FFF2-40B4-BE49-F238E27FC236}">
                  <a16:creationId xmlns:a16="http://schemas.microsoft.com/office/drawing/2014/main" id="{DA1EBB47-370E-CB59-97D5-506A005A3317}"/>
                </a:ext>
              </a:extLst>
            </p:cNvPr>
            <p:cNvGrpSpPr/>
            <p:nvPr/>
          </p:nvGrpSpPr>
          <p:grpSpPr>
            <a:xfrm>
              <a:off x="3125474" y="5338524"/>
              <a:ext cx="1532112" cy="1402616"/>
              <a:chOff x="2253178" y="1247040"/>
              <a:chExt cx="1359002" cy="1359002"/>
            </a:xfrm>
          </p:grpSpPr>
          <p:pic>
            <p:nvPicPr>
              <p:cNvPr id="41" name="Graphic 40" descr="Cloud with solid fill">
                <a:extLst>
                  <a:ext uri="{FF2B5EF4-FFF2-40B4-BE49-F238E27FC236}">
                    <a16:creationId xmlns:a16="http://schemas.microsoft.com/office/drawing/2014/main" id="{40A5164B-2CBC-0D07-AC9A-5D278E0B709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53178" y="1247040"/>
                <a:ext cx="1359002" cy="1359002"/>
              </a:xfrm>
              <a:prstGeom prst="rect">
                <a:avLst/>
              </a:prstGeom>
            </p:spPr>
          </p:pic>
          <p:sp>
            <p:nvSpPr>
              <p:cNvPr id="42" name="TextBox 41">
                <a:extLst>
                  <a:ext uri="{FF2B5EF4-FFF2-40B4-BE49-F238E27FC236}">
                    <a16:creationId xmlns:a16="http://schemas.microsoft.com/office/drawing/2014/main" id="{BE3562C6-C89F-C1D5-F0F1-68F20A3657A4}"/>
                  </a:ext>
                </a:extLst>
              </p:cNvPr>
              <p:cNvSpPr txBox="1"/>
              <p:nvPr/>
            </p:nvSpPr>
            <p:spPr>
              <a:xfrm>
                <a:off x="2598271" y="1861147"/>
                <a:ext cx="735732" cy="307777"/>
              </a:xfrm>
              <a:prstGeom prst="rect">
                <a:avLst/>
              </a:prstGeom>
              <a:noFill/>
            </p:spPr>
            <p:txBody>
              <a:bodyPr wrap="square" rtlCol="0">
                <a:spAutoFit/>
              </a:bodyPr>
              <a:lstStyle/>
              <a:p>
                <a:r>
                  <a:rPr lang="en-US" sz="1200" dirty="0">
                    <a:latin typeface="Montserrat" panose="00000500000000000000" pitchFamily="2" charset="0"/>
                  </a:rPr>
                  <a:t>Oracle</a:t>
                </a:r>
                <a:r>
                  <a:rPr lang="en-US" sz="1400" dirty="0"/>
                  <a:t> </a:t>
                </a:r>
                <a:endParaRPr lang="en-PG" sz="1400" dirty="0"/>
              </a:p>
            </p:txBody>
          </p:sp>
        </p:grpSp>
      </p:grpSp>
      <p:grpSp>
        <p:nvGrpSpPr>
          <p:cNvPr id="50" name="Group 49">
            <a:extLst>
              <a:ext uri="{FF2B5EF4-FFF2-40B4-BE49-F238E27FC236}">
                <a16:creationId xmlns:a16="http://schemas.microsoft.com/office/drawing/2014/main" id="{EF21BD06-A592-4F94-B88C-D3D99EE8298D}"/>
              </a:ext>
            </a:extLst>
          </p:cNvPr>
          <p:cNvGrpSpPr/>
          <p:nvPr/>
        </p:nvGrpSpPr>
        <p:grpSpPr>
          <a:xfrm>
            <a:off x="6810374" y="4279807"/>
            <a:ext cx="4370125" cy="1882527"/>
            <a:chOff x="7114528" y="4249508"/>
            <a:chExt cx="4386272" cy="1884338"/>
          </a:xfrm>
        </p:grpSpPr>
        <p:pic>
          <p:nvPicPr>
            <p:cNvPr id="51" name="Picture 50">
              <a:extLst>
                <a:ext uri="{FF2B5EF4-FFF2-40B4-BE49-F238E27FC236}">
                  <a16:creationId xmlns:a16="http://schemas.microsoft.com/office/drawing/2014/main" id="{6E6D8DC5-D5B4-1D76-5EB4-F9C547D7148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14528" y="4249508"/>
              <a:ext cx="4363059" cy="714475"/>
            </a:xfrm>
            <a:prstGeom prst="rect">
              <a:avLst/>
            </a:prstGeom>
          </p:spPr>
        </p:pic>
        <p:pic>
          <p:nvPicPr>
            <p:cNvPr id="52" name="Picture 51">
              <a:extLst>
                <a:ext uri="{FF2B5EF4-FFF2-40B4-BE49-F238E27FC236}">
                  <a16:creationId xmlns:a16="http://schemas.microsoft.com/office/drawing/2014/main" id="{28EEEBB1-5256-60DF-DFFC-5DB805E898E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147267" y="4885897"/>
              <a:ext cx="4353533" cy="1247949"/>
            </a:xfrm>
            <a:prstGeom prst="rect">
              <a:avLst/>
            </a:prstGeom>
          </p:spPr>
        </p:pic>
        <p:sp>
          <p:nvSpPr>
            <p:cNvPr id="53" name="Rectangle 52">
              <a:extLst>
                <a:ext uri="{FF2B5EF4-FFF2-40B4-BE49-F238E27FC236}">
                  <a16:creationId xmlns:a16="http://schemas.microsoft.com/office/drawing/2014/main" id="{EDC95A9A-0039-6E33-0F6E-2C5849A04129}"/>
                </a:ext>
              </a:extLst>
            </p:cNvPr>
            <p:cNvSpPr/>
            <p:nvPr/>
          </p:nvSpPr>
          <p:spPr>
            <a:xfrm>
              <a:off x="7114528" y="4885897"/>
              <a:ext cx="4386272" cy="2740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grpSp>
    </p:spTree>
    <p:extLst>
      <p:ext uri="{BB962C8B-B14F-4D97-AF65-F5344CB8AC3E}">
        <p14:creationId xmlns:p14="http://schemas.microsoft.com/office/powerpoint/2010/main" val="248948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0500AA-D9A9-50AF-6F4F-E72AF1428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0579" y="4142238"/>
            <a:ext cx="638774" cy="638774"/>
          </a:xfrm>
          <a:prstGeom prst="rect">
            <a:avLst/>
          </a:prstGeom>
        </p:spPr>
      </p:pic>
      <p:pic>
        <p:nvPicPr>
          <p:cNvPr id="31" name="Picture 30">
            <a:extLst>
              <a:ext uri="{FF2B5EF4-FFF2-40B4-BE49-F238E27FC236}">
                <a16:creationId xmlns:a16="http://schemas.microsoft.com/office/drawing/2014/main" id="{8302D537-B4D4-FA3B-4006-DA2C5DF7A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7567" y="4257427"/>
            <a:ext cx="770704" cy="519777"/>
          </a:xfrm>
          <a:prstGeom prst="rect">
            <a:avLst/>
          </a:prstGeom>
        </p:spPr>
      </p:pic>
      <p:pic>
        <p:nvPicPr>
          <p:cNvPr id="28" name="Picture 27">
            <a:extLst>
              <a:ext uri="{FF2B5EF4-FFF2-40B4-BE49-F238E27FC236}">
                <a16:creationId xmlns:a16="http://schemas.microsoft.com/office/drawing/2014/main" id="{939FAF1D-C2FA-A457-3121-B6F9F3E286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480" y="3727115"/>
            <a:ext cx="642425" cy="642425"/>
          </a:xfrm>
          <a:prstGeom prst="rect">
            <a:avLst/>
          </a:prstGeom>
        </p:spPr>
      </p:pic>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8">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574556" y="-69560"/>
            <a:ext cx="12305425" cy="1325563"/>
          </a:xfrm>
        </p:spPr>
        <p:txBody>
          <a:bodyPr>
            <a:normAutofit/>
          </a:bodyPr>
          <a:lstStyle/>
          <a:p>
            <a:pPr algn="ctr"/>
            <a:r>
              <a:rPr lang="en-US" sz="1800" b="1" dirty="0">
                <a:solidFill>
                  <a:schemeClr val="bg1"/>
                </a:solidFill>
                <a:latin typeface="Montserrat" panose="00000500000000000000" pitchFamily="2" charset="0"/>
              </a:rPr>
              <a:t>DELIVERY MODEL IN ALIGNMENT TO TECHNOLOGY STACK</a:t>
            </a:r>
          </a:p>
        </p:txBody>
      </p:sp>
      <p:pic>
        <p:nvPicPr>
          <p:cNvPr id="15" name="Picture 14">
            <a:extLst>
              <a:ext uri="{FF2B5EF4-FFF2-40B4-BE49-F238E27FC236}">
                <a16:creationId xmlns:a16="http://schemas.microsoft.com/office/drawing/2014/main" id="{02606D44-0D4F-C3FC-F265-8A36A03BAC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48513" y="3907630"/>
            <a:ext cx="1190791" cy="609685"/>
          </a:xfrm>
          <a:prstGeom prst="rect">
            <a:avLst/>
          </a:prstGeom>
        </p:spPr>
      </p:pic>
      <p:sp>
        <p:nvSpPr>
          <p:cNvPr id="17" name="TextBox 16">
            <a:extLst>
              <a:ext uri="{FF2B5EF4-FFF2-40B4-BE49-F238E27FC236}">
                <a16:creationId xmlns:a16="http://schemas.microsoft.com/office/drawing/2014/main" id="{BE17359A-D1CE-3C5B-9B1F-93769786746F}"/>
              </a:ext>
            </a:extLst>
          </p:cNvPr>
          <p:cNvSpPr txBox="1"/>
          <p:nvPr/>
        </p:nvSpPr>
        <p:spPr>
          <a:xfrm>
            <a:off x="4297431" y="2711836"/>
            <a:ext cx="2561449" cy="738664"/>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Montserrat" panose="00000500000000000000" pitchFamily="2" charset="0"/>
              </a:rPr>
              <a:t>DICT is working in collaboration with S.O.E  to deliver the GPN </a:t>
            </a:r>
          </a:p>
        </p:txBody>
      </p:sp>
      <p:pic>
        <p:nvPicPr>
          <p:cNvPr id="19" name="Picture 18">
            <a:extLst>
              <a:ext uri="{FF2B5EF4-FFF2-40B4-BE49-F238E27FC236}">
                <a16:creationId xmlns:a16="http://schemas.microsoft.com/office/drawing/2014/main" id="{E0ED1CE5-C57D-0D55-ECA0-AF5BCE5D46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1343" y="1309712"/>
            <a:ext cx="3461272" cy="5070136"/>
          </a:xfrm>
          <a:prstGeom prst="rect">
            <a:avLst/>
          </a:prstGeom>
        </p:spPr>
      </p:pic>
      <p:sp>
        <p:nvSpPr>
          <p:cNvPr id="16" name="Rectangle: Diagonal Corners Rounded 15">
            <a:extLst>
              <a:ext uri="{FF2B5EF4-FFF2-40B4-BE49-F238E27FC236}">
                <a16:creationId xmlns:a16="http://schemas.microsoft.com/office/drawing/2014/main" id="{936A7328-03A9-DD07-17D9-3E9702ABE75F}"/>
              </a:ext>
            </a:extLst>
          </p:cNvPr>
          <p:cNvSpPr/>
          <p:nvPr/>
        </p:nvSpPr>
        <p:spPr>
          <a:xfrm>
            <a:off x="200628" y="3795623"/>
            <a:ext cx="10107939" cy="963920"/>
          </a:xfrm>
          <a:prstGeom prst="round2DiagRect">
            <a:avLst>
              <a:gd name="adj1" fmla="val 16667"/>
              <a:gd name="adj2" fmla="val 28226"/>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D800DCBF-3ADE-F5BE-84CE-3996D7994FBF}"/>
              </a:ext>
            </a:extLst>
          </p:cNvPr>
          <p:cNvSpPr txBox="1"/>
          <p:nvPr/>
        </p:nvSpPr>
        <p:spPr>
          <a:xfrm>
            <a:off x="873517" y="929945"/>
            <a:ext cx="2439597" cy="307777"/>
          </a:xfrm>
          <a:prstGeom prst="rect">
            <a:avLst/>
          </a:prstGeom>
          <a:noFill/>
        </p:spPr>
        <p:txBody>
          <a:bodyPr wrap="square" rtlCol="0">
            <a:spAutoFit/>
          </a:bodyPr>
          <a:lstStyle/>
          <a:p>
            <a:pPr algn="ctr"/>
            <a:r>
              <a:rPr lang="en-US" sz="1400" b="1" dirty="0">
                <a:latin typeface="Montserrat" panose="00000500000000000000" pitchFamily="2" charset="0"/>
              </a:rPr>
              <a:t>STACK COMPONENTS</a:t>
            </a:r>
          </a:p>
        </p:txBody>
      </p:sp>
      <p:sp>
        <p:nvSpPr>
          <p:cNvPr id="21" name="TextBox 20">
            <a:extLst>
              <a:ext uri="{FF2B5EF4-FFF2-40B4-BE49-F238E27FC236}">
                <a16:creationId xmlns:a16="http://schemas.microsoft.com/office/drawing/2014/main" id="{122D4030-9930-DBD8-AED2-A09CE90C6D37}"/>
              </a:ext>
            </a:extLst>
          </p:cNvPr>
          <p:cNvSpPr txBox="1"/>
          <p:nvPr/>
        </p:nvSpPr>
        <p:spPr>
          <a:xfrm>
            <a:off x="3912615" y="911195"/>
            <a:ext cx="2862588" cy="307777"/>
          </a:xfrm>
          <a:prstGeom prst="rect">
            <a:avLst/>
          </a:prstGeom>
          <a:noFill/>
        </p:spPr>
        <p:txBody>
          <a:bodyPr wrap="square" rtlCol="0">
            <a:spAutoFit/>
          </a:bodyPr>
          <a:lstStyle/>
          <a:p>
            <a:pPr algn="ctr"/>
            <a:r>
              <a:rPr lang="en-US" sz="1400" b="1" dirty="0">
                <a:latin typeface="Montserrat" panose="00000500000000000000" pitchFamily="2" charset="0"/>
              </a:rPr>
              <a:t>IMPLEMENTING AGENCIES</a:t>
            </a:r>
          </a:p>
        </p:txBody>
      </p:sp>
      <p:sp>
        <p:nvSpPr>
          <p:cNvPr id="24" name="TextBox 23">
            <a:extLst>
              <a:ext uri="{FF2B5EF4-FFF2-40B4-BE49-F238E27FC236}">
                <a16:creationId xmlns:a16="http://schemas.microsoft.com/office/drawing/2014/main" id="{888545AC-052C-868A-16BD-28CE1D3E633C}"/>
              </a:ext>
            </a:extLst>
          </p:cNvPr>
          <p:cNvSpPr txBox="1"/>
          <p:nvPr/>
        </p:nvSpPr>
        <p:spPr>
          <a:xfrm>
            <a:off x="7239535" y="913518"/>
            <a:ext cx="2862588" cy="307777"/>
          </a:xfrm>
          <a:prstGeom prst="rect">
            <a:avLst/>
          </a:prstGeom>
          <a:noFill/>
        </p:spPr>
        <p:txBody>
          <a:bodyPr wrap="square" rtlCol="0">
            <a:spAutoFit/>
          </a:bodyPr>
          <a:lstStyle/>
          <a:p>
            <a:pPr algn="ctr"/>
            <a:r>
              <a:rPr lang="en-US" sz="1400" b="1" dirty="0">
                <a:latin typeface="Montserrat" panose="00000500000000000000" pitchFamily="2" charset="0"/>
              </a:rPr>
              <a:t>RELEVANT STAKEHOLDERS</a:t>
            </a:r>
          </a:p>
        </p:txBody>
      </p:sp>
      <p:pic>
        <p:nvPicPr>
          <p:cNvPr id="26" name="Picture 25">
            <a:extLst>
              <a:ext uri="{FF2B5EF4-FFF2-40B4-BE49-F238E27FC236}">
                <a16:creationId xmlns:a16="http://schemas.microsoft.com/office/drawing/2014/main" id="{1DF1ED36-C4DC-F503-BEF7-2EE9FEC88D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50348" y="3814262"/>
            <a:ext cx="770704" cy="431594"/>
          </a:xfrm>
          <a:prstGeom prst="rect">
            <a:avLst/>
          </a:prstGeom>
        </p:spPr>
      </p:pic>
      <p:sp>
        <p:nvSpPr>
          <p:cNvPr id="29" name="TextBox 28">
            <a:extLst>
              <a:ext uri="{FF2B5EF4-FFF2-40B4-BE49-F238E27FC236}">
                <a16:creationId xmlns:a16="http://schemas.microsoft.com/office/drawing/2014/main" id="{249654D9-2F71-078B-CF26-21CF405797EC}"/>
              </a:ext>
            </a:extLst>
          </p:cNvPr>
          <p:cNvSpPr txBox="1"/>
          <p:nvPr/>
        </p:nvSpPr>
        <p:spPr>
          <a:xfrm>
            <a:off x="7257955" y="2711836"/>
            <a:ext cx="2844168" cy="738664"/>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Montserrat" panose="00000500000000000000" pitchFamily="2" charset="0"/>
              </a:rPr>
              <a:t>DICT will also be using other relevant stakeholders to deliver the GPN</a:t>
            </a:r>
          </a:p>
        </p:txBody>
      </p:sp>
      <p:sp>
        <p:nvSpPr>
          <p:cNvPr id="8" name="TextBox 7">
            <a:extLst>
              <a:ext uri="{FF2B5EF4-FFF2-40B4-BE49-F238E27FC236}">
                <a16:creationId xmlns:a16="http://schemas.microsoft.com/office/drawing/2014/main" id="{85369982-2A83-AC38-A066-5624D57EFD59}"/>
              </a:ext>
            </a:extLst>
          </p:cNvPr>
          <p:cNvSpPr txBox="1"/>
          <p:nvPr/>
        </p:nvSpPr>
        <p:spPr>
          <a:xfrm>
            <a:off x="4395366" y="5104666"/>
            <a:ext cx="5490505" cy="1169551"/>
          </a:xfrm>
          <a:prstGeom prst="rect">
            <a:avLst/>
          </a:prstGeom>
          <a:noFill/>
        </p:spPr>
        <p:txBody>
          <a:bodyPr wrap="square" rtlCol="0">
            <a:spAutoFit/>
          </a:bodyPr>
          <a:lstStyle/>
          <a:p>
            <a:r>
              <a:rPr lang="en-US" sz="1400" dirty="0">
                <a:latin typeface="Montserrat" panose="00000500000000000000" pitchFamily="2" charset="0"/>
              </a:rPr>
              <a:t>By working in collaboration with S.O.Es and other relevant stakeholder who have already established themselves in the communications field, GPN will be able to achieve its KPI while limiting the government investment that is spent on infrastructure  </a:t>
            </a:r>
          </a:p>
        </p:txBody>
      </p:sp>
    </p:spTree>
    <p:extLst>
      <p:ext uri="{BB962C8B-B14F-4D97-AF65-F5344CB8AC3E}">
        <p14:creationId xmlns:p14="http://schemas.microsoft.com/office/powerpoint/2010/main" val="95515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TIMELINE AND EXPECTED DELIVERABLES </a:t>
            </a:r>
          </a:p>
        </p:txBody>
      </p:sp>
      <p:cxnSp>
        <p:nvCxnSpPr>
          <p:cNvPr id="59" name="Straight Connector 3">
            <a:extLst>
              <a:ext uri="{FF2B5EF4-FFF2-40B4-BE49-F238E27FC236}">
                <a16:creationId xmlns:a16="http://schemas.microsoft.com/office/drawing/2014/main" id="{EEB9995A-7B80-2C30-C75F-F0CFE22982ED}"/>
              </a:ext>
            </a:extLst>
          </p:cNvPr>
          <p:cNvCxnSpPr>
            <a:cxnSpLocks/>
          </p:cNvCxnSpPr>
          <p:nvPr/>
        </p:nvCxnSpPr>
        <p:spPr>
          <a:xfrm>
            <a:off x="7838701" y="3156925"/>
            <a:ext cx="0" cy="1406294"/>
          </a:xfrm>
          <a:prstGeom prst="line">
            <a:avLst/>
          </a:prstGeom>
          <a:ln w="4699">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grpSp>
        <p:nvGrpSpPr>
          <p:cNvPr id="60" name="Group 6">
            <a:extLst>
              <a:ext uri="{FF2B5EF4-FFF2-40B4-BE49-F238E27FC236}">
                <a16:creationId xmlns:a16="http://schemas.microsoft.com/office/drawing/2014/main" id="{46C97517-6578-D92F-C25A-3C9FF2F4E07C}"/>
              </a:ext>
            </a:extLst>
          </p:cNvPr>
          <p:cNvGrpSpPr/>
          <p:nvPr/>
        </p:nvGrpSpPr>
        <p:grpSpPr>
          <a:xfrm rot="21600000">
            <a:off x="347463" y="3114217"/>
            <a:ext cx="1840614" cy="125668"/>
            <a:chOff x="540215" y="2491374"/>
            <a:chExt cx="1472491" cy="100534"/>
          </a:xfrm>
        </p:grpSpPr>
        <p:sp>
          <p:nvSpPr>
            <p:cNvPr id="61" name="Freeform 5">
              <a:extLst>
                <a:ext uri="{FF2B5EF4-FFF2-40B4-BE49-F238E27FC236}">
                  <a16:creationId xmlns:a16="http://schemas.microsoft.com/office/drawing/2014/main" id="{B793E3D2-3F98-9535-C7B9-AC04113BE49F}"/>
                </a:ext>
              </a:extLst>
            </p:cNvPr>
            <p:cNvSpPr/>
            <p:nvPr/>
          </p:nvSpPr>
          <p:spPr>
            <a:xfrm>
              <a:off x="540215" y="2491374"/>
              <a:ext cx="1472491" cy="100534"/>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D0021B">
                <a:alpha val="100000"/>
              </a:srgbClr>
            </a:solidFill>
          </p:spPr>
        </p:sp>
      </p:grpSp>
      <p:grpSp>
        <p:nvGrpSpPr>
          <p:cNvPr id="62" name="Group 8">
            <a:extLst>
              <a:ext uri="{FF2B5EF4-FFF2-40B4-BE49-F238E27FC236}">
                <a16:creationId xmlns:a16="http://schemas.microsoft.com/office/drawing/2014/main" id="{6C9A5DCB-B11A-4AD6-EB16-28354EAE1F30}"/>
              </a:ext>
            </a:extLst>
          </p:cNvPr>
          <p:cNvGrpSpPr/>
          <p:nvPr/>
        </p:nvGrpSpPr>
        <p:grpSpPr>
          <a:xfrm rot="21600000">
            <a:off x="2187543" y="3114405"/>
            <a:ext cx="1830529" cy="125481"/>
            <a:chOff x="2012279" y="2491523"/>
            <a:chExt cx="1464423" cy="100385"/>
          </a:xfrm>
        </p:grpSpPr>
        <p:sp>
          <p:nvSpPr>
            <p:cNvPr id="63" name="Freeform 7">
              <a:extLst>
                <a:ext uri="{FF2B5EF4-FFF2-40B4-BE49-F238E27FC236}">
                  <a16:creationId xmlns:a16="http://schemas.microsoft.com/office/drawing/2014/main" id="{72F10E1A-5EA3-D4C3-0536-B61E0236EC36}"/>
                </a:ext>
              </a:extLst>
            </p:cNvPr>
            <p:cNvSpPr/>
            <p:nvPr/>
          </p:nvSpPr>
          <p:spPr>
            <a:xfrm>
              <a:off x="2012279" y="2491523"/>
              <a:ext cx="1464423" cy="100385"/>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F5A623">
                <a:alpha val="100000"/>
              </a:srgbClr>
            </a:solidFill>
          </p:spPr>
        </p:sp>
      </p:grpSp>
      <p:grpSp>
        <p:nvGrpSpPr>
          <p:cNvPr id="4480" name="Group 10">
            <a:extLst>
              <a:ext uri="{FF2B5EF4-FFF2-40B4-BE49-F238E27FC236}">
                <a16:creationId xmlns:a16="http://schemas.microsoft.com/office/drawing/2014/main" id="{094EAF51-3F3C-F69A-AE8B-6BEDDE1023E5}"/>
              </a:ext>
            </a:extLst>
          </p:cNvPr>
          <p:cNvGrpSpPr/>
          <p:nvPr/>
        </p:nvGrpSpPr>
        <p:grpSpPr>
          <a:xfrm rot="21600000">
            <a:off x="4017407" y="3114405"/>
            <a:ext cx="1830529" cy="125481"/>
            <a:chOff x="3476170" y="2491523"/>
            <a:chExt cx="1464423" cy="100385"/>
          </a:xfrm>
        </p:grpSpPr>
        <p:sp>
          <p:nvSpPr>
            <p:cNvPr id="4481" name="Freeform 9">
              <a:extLst>
                <a:ext uri="{FF2B5EF4-FFF2-40B4-BE49-F238E27FC236}">
                  <a16:creationId xmlns:a16="http://schemas.microsoft.com/office/drawing/2014/main" id="{B88918A7-08AB-A4F0-0BD4-BC54549EFEC4}"/>
                </a:ext>
              </a:extLst>
            </p:cNvPr>
            <p:cNvSpPr/>
            <p:nvPr/>
          </p:nvSpPr>
          <p:spPr>
            <a:xfrm>
              <a:off x="3476170" y="2491523"/>
              <a:ext cx="1464423" cy="100385"/>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F8E71C">
                <a:alpha val="100000"/>
              </a:srgbClr>
            </a:solidFill>
          </p:spPr>
        </p:sp>
      </p:grpSp>
      <p:grpSp>
        <p:nvGrpSpPr>
          <p:cNvPr id="4482" name="Group 12">
            <a:extLst>
              <a:ext uri="{FF2B5EF4-FFF2-40B4-BE49-F238E27FC236}">
                <a16:creationId xmlns:a16="http://schemas.microsoft.com/office/drawing/2014/main" id="{22564F94-931C-9136-A20C-0FFB01CEBE35}"/>
              </a:ext>
            </a:extLst>
          </p:cNvPr>
          <p:cNvGrpSpPr/>
          <p:nvPr/>
        </p:nvGrpSpPr>
        <p:grpSpPr>
          <a:xfrm rot="21600000">
            <a:off x="5846637" y="3119378"/>
            <a:ext cx="1830529" cy="125481"/>
            <a:chOff x="4939554" y="2495502"/>
            <a:chExt cx="1464423" cy="100385"/>
          </a:xfrm>
        </p:grpSpPr>
        <p:sp>
          <p:nvSpPr>
            <p:cNvPr id="4483" name="Freeform 11">
              <a:extLst>
                <a:ext uri="{FF2B5EF4-FFF2-40B4-BE49-F238E27FC236}">
                  <a16:creationId xmlns:a16="http://schemas.microsoft.com/office/drawing/2014/main" id="{EDD2BE5D-5C51-9E02-E1A6-8E04D4EDBAD4}"/>
                </a:ext>
              </a:extLst>
            </p:cNvPr>
            <p:cNvSpPr/>
            <p:nvPr/>
          </p:nvSpPr>
          <p:spPr>
            <a:xfrm>
              <a:off x="4939554" y="2495502"/>
              <a:ext cx="1464423" cy="100385"/>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7ED321">
                <a:alpha val="100000"/>
              </a:srgbClr>
            </a:solidFill>
          </p:spPr>
        </p:sp>
      </p:grpSp>
      <p:grpSp>
        <p:nvGrpSpPr>
          <p:cNvPr id="4484" name="Group 14">
            <a:extLst>
              <a:ext uri="{FF2B5EF4-FFF2-40B4-BE49-F238E27FC236}">
                <a16:creationId xmlns:a16="http://schemas.microsoft.com/office/drawing/2014/main" id="{B2510DF2-1182-0E8A-2188-934A4D8EA851}"/>
              </a:ext>
            </a:extLst>
          </p:cNvPr>
          <p:cNvGrpSpPr/>
          <p:nvPr/>
        </p:nvGrpSpPr>
        <p:grpSpPr>
          <a:xfrm rot="21600000">
            <a:off x="7677136" y="3126307"/>
            <a:ext cx="1738276" cy="119063"/>
            <a:chOff x="6403953" y="2501046"/>
            <a:chExt cx="1390621" cy="95250"/>
          </a:xfrm>
        </p:grpSpPr>
        <p:sp>
          <p:nvSpPr>
            <p:cNvPr id="4485" name="Freeform 13">
              <a:extLst>
                <a:ext uri="{FF2B5EF4-FFF2-40B4-BE49-F238E27FC236}">
                  <a16:creationId xmlns:a16="http://schemas.microsoft.com/office/drawing/2014/main" id="{53FF0CF9-D583-96B6-E097-38461B16C19C}"/>
                </a:ext>
              </a:extLst>
            </p:cNvPr>
            <p:cNvSpPr/>
            <p:nvPr/>
          </p:nvSpPr>
          <p:spPr>
            <a:xfrm>
              <a:off x="6403953" y="2501046"/>
              <a:ext cx="1390621" cy="95250"/>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417505">
                <a:alpha val="100000"/>
              </a:srgbClr>
            </a:solidFill>
          </p:spPr>
        </p:sp>
      </p:grpSp>
      <p:grpSp>
        <p:nvGrpSpPr>
          <p:cNvPr id="4486" name="Group 16">
            <a:extLst>
              <a:ext uri="{FF2B5EF4-FFF2-40B4-BE49-F238E27FC236}">
                <a16:creationId xmlns:a16="http://schemas.microsoft.com/office/drawing/2014/main" id="{00779C51-03EA-7A03-7B1E-600261E1782F}"/>
              </a:ext>
            </a:extLst>
          </p:cNvPr>
          <p:cNvGrpSpPr/>
          <p:nvPr/>
        </p:nvGrpSpPr>
        <p:grpSpPr>
          <a:xfrm rot="21600000">
            <a:off x="370566" y="3140857"/>
            <a:ext cx="124878" cy="69473"/>
            <a:chOff x="558698" y="2512686"/>
            <a:chExt cx="99902" cy="55578"/>
          </a:xfrm>
        </p:grpSpPr>
        <p:sp>
          <p:nvSpPr>
            <p:cNvPr id="4487" name="Freeform 15">
              <a:extLst>
                <a:ext uri="{FF2B5EF4-FFF2-40B4-BE49-F238E27FC236}">
                  <a16:creationId xmlns:a16="http://schemas.microsoft.com/office/drawing/2014/main" id="{943F4D2A-B6D4-9C15-1F24-026DA352754B}"/>
                </a:ext>
              </a:extLst>
            </p:cNvPr>
            <p:cNvSpPr/>
            <p:nvPr/>
          </p:nvSpPr>
          <p:spPr>
            <a:xfrm>
              <a:off x="558698" y="2512686"/>
              <a:ext cx="99902" cy="5557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cxnSp>
        <p:nvCxnSpPr>
          <p:cNvPr id="4488" name="Straight Connector 17">
            <a:extLst>
              <a:ext uri="{FF2B5EF4-FFF2-40B4-BE49-F238E27FC236}">
                <a16:creationId xmlns:a16="http://schemas.microsoft.com/office/drawing/2014/main" id="{9FDDE367-952E-0F5C-89FB-43D0F768F51A}"/>
              </a:ext>
            </a:extLst>
          </p:cNvPr>
          <p:cNvCxnSpPr>
            <a:cxnSpLocks/>
          </p:cNvCxnSpPr>
          <p:nvPr/>
        </p:nvCxnSpPr>
        <p:spPr>
          <a:xfrm>
            <a:off x="442103" y="3183941"/>
            <a:ext cx="0" cy="1146522"/>
          </a:xfrm>
          <a:prstGeom prst="line">
            <a:avLst/>
          </a:prstGeom>
          <a:ln w="5461">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sp>
        <p:nvSpPr>
          <p:cNvPr id="4489" name="TextBox 18">
            <a:extLst>
              <a:ext uri="{FF2B5EF4-FFF2-40B4-BE49-F238E27FC236}">
                <a16:creationId xmlns:a16="http://schemas.microsoft.com/office/drawing/2014/main" id="{54A92431-434C-E61C-9DBC-10B3948B90EA}"/>
              </a:ext>
            </a:extLst>
          </p:cNvPr>
          <p:cNvSpPr txBox="1"/>
          <p:nvPr/>
        </p:nvSpPr>
        <p:spPr>
          <a:xfrm rot="21600000">
            <a:off x="700827" y="3448456"/>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2023</a:t>
            </a:r>
          </a:p>
        </p:txBody>
      </p:sp>
      <p:sp>
        <p:nvSpPr>
          <p:cNvPr id="4490" name="TextBox 19">
            <a:extLst>
              <a:ext uri="{FF2B5EF4-FFF2-40B4-BE49-F238E27FC236}">
                <a16:creationId xmlns:a16="http://schemas.microsoft.com/office/drawing/2014/main" id="{CD2C00EA-8BEB-98D1-3572-DB7951E7757B}"/>
              </a:ext>
            </a:extLst>
          </p:cNvPr>
          <p:cNvSpPr txBox="1"/>
          <p:nvPr/>
        </p:nvSpPr>
        <p:spPr>
          <a:xfrm rot="21600000">
            <a:off x="804340" y="3777798"/>
            <a:ext cx="3264348" cy="785419"/>
          </a:xfrm>
          <a:prstGeom prst="rect">
            <a:avLst/>
          </a:prstGeom>
        </p:spPr>
        <p:txBody>
          <a:bodyPr lIns="0" tIns="18000" rIns="0" bIns="0" rtlCol="0" anchor="t"/>
          <a:lstStyle/>
          <a:p>
            <a:pPr marL="26250">
              <a:buSzPct val="150000"/>
            </a:pPr>
            <a:r>
              <a:rPr lang="en-US" sz="1313" b="1" dirty="0">
                <a:solidFill>
                  <a:srgbClr val="000000">
                    <a:alpha val="100000"/>
                  </a:srgbClr>
                </a:solidFill>
                <a:latin typeface="Montserrat"/>
              </a:rPr>
              <a:t>Project Initiation </a:t>
            </a:r>
          </a:p>
          <a:p>
            <a:pPr marL="148750" indent="-122500">
              <a:buSzPct val="150000"/>
              <a:buFont typeface="Montserrat"/>
              <a:buChar char="•"/>
            </a:pPr>
            <a:r>
              <a:rPr lang="en-US" sz="1313" dirty="0">
                <a:solidFill>
                  <a:srgbClr val="000000">
                    <a:alpha val="100000"/>
                  </a:srgbClr>
                </a:solidFill>
                <a:latin typeface="Montserrat"/>
              </a:rPr>
              <a:t> Planning, Design and Procurement</a:t>
            </a:r>
          </a:p>
        </p:txBody>
      </p:sp>
      <p:grpSp>
        <p:nvGrpSpPr>
          <p:cNvPr id="4491" name="Group 21">
            <a:extLst>
              <a:ext uri="{FF2B5EF4-FFF2-40B4-BE49-F238E27FC236}">
                <a16:creationId xmlns:a16="http://schemas.microsoft.com/office/drawing/2014/main" id="{9D6E8813-A5E2-41E2-35AD-9E8F64FC2779}"/>
              </a:ext>
            </a:extLst>
          </p:cNvPr>
          <p:cNvGrpSpPr/>
          <p:nvPr/>
        </p:nvGrpSpPr>
        <p:grpSpPr>
          <a:xfrm rot="21600000">
            <a:off x="4046536" y="3142329"/>
            <a:ext cx="142549" cy="69298"/>
            <a:chOff x="3499473" y="2513863"/>
            <a:chExt cx="114039" cy="55438"/>
          </a:xfrm>
        </p:grpSpPr>
        <p:sp>
          <p:nvSpPr>
            <p:cNvPr id="4492" name="Freeform 20">
              <a:extLst>
                <a:ext uri="{FF2B5EF4-FFF2-40B4-BE49-F238E27FC236}">
                  <a16:creationId xmlns:a16="http://schemas.microsoft.com/office/drawing/2014/main" id="{EF75162B-2722-EFBE-912F-ED49CB434D75}"/>
                </a:ext>
              </a:extLst>
            </p:cNvPr>
            <p:cNvSpPr/>
            <p:nvPr/>
          </p:nvSpPr>
          <p:spPr>
            <a:xfrm>
              <a:off x="3499473" y="2513863"/>
              <a:ext cx="114039" cy="5543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cxnSp>
        <p:nvCxnSpPr>
          <p:cNvPr id="4493" name="Straight Connector 22">
            <a:extLst>
              <a:ext uri="{FF2B5EF4-FFF2-40B4-BE49-F238E27FC236}">
                <a16:creationId xmlns:a16="http://schemas.microsoft.com/office/drawing/2014/main" id="{1F987380-03F8-71B7-08E6-46787F2036BD}"/>
              </a:ext>
            </a:extLst>
          </p:cNvPr>
          <p:cNvCxnSpPr>
            <a:cxnSpLocks/>
          </p:cNvCxnSpPr>
          <p:nvPr/>
        </p:nvCxnSpPr>
        <p:spPr>
          <a:xfrm>
            <a:off x="4119533" y="3197311"/>
            <a:ext cx="0" cy="1563309"/>
          </a:xfrm>
          <a:prstGeom prst="line">
            <a:avLst/>
          </a:prstGeom>
          <a:ln w="5461">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grpSp>
        <p:nvGrpSpPr>
          <p:cNvPr id="4494" name="Group 24">
            <a:extLst>
              <a:ext uri="{FF2B5EF4-FFF2-40B4-BE49-F238E27FC236}">
                <a16:creationId xmlns:a16="http://schemas.microsoft.com/office/drawing/2014/main" id="{FC2C01C7-CFEB-D24F-D462-1B1D79A13F37}"/>
              </a:ext>
            </a:extLst>
          </p:cNvPr>
          <p:cNvGrpSpPr/>
          <p:nvPr/>
        </p:nvGrpSpPr>
        <p:grpSpPr>
          <a:xfrm rot="21600000">
            <a:off x="7749131" y="3142329"/>
            <a:ext cx="142549" cy="69298"/>
            <a:chOff x="6461549" y="2513863"/>
            <a:chExt cx="114039" cy="55438"/>
          </a:xfrm>
        </p:grpSpPr>
        <p:sp>
          <p:nvSpPr>
            <p:cNvPr id="4495" name="Freeform 23">
              <a:extLst>
                <a:ext uri="{FF2B5EF4-FFF2-40B4-BE49-F238E27FC236}">
                  <a16:creationId xmlns:a16="http://schemas.microsoft.com/office/drawing/2014/main" id="{20716592-CCB8-C7A3-4A1E-86FFA4FC9ADB}"/>
                </a:ext>
              </a:extLst>
            </p:cNvPr>
            <p:cNvSpPr/>
            <p:nvPr/>
          </p:nvSpPr>
          <p:spPr>
            <a:xfrm>
              <a:off x="6461549" y="2513863"/>
              <a:ext cx="114039" cy="5543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sp>
        <p:nvSpPr>
          <p:cNvPr id="4496" name="TextBox 25">
            <a:extLst>
              <a:ext uri="{FF2B5EF4-FFF2-40B4-BE49-F238E27FC236}">
                <a16:creationId xmlns:a16="http://schemas.microsoft.com/office/drawing/2014/main" id="{2907B8A8-38A6-3C85-EA47-543938F09BB4}"/>
              </a:ext>
            </a:extLst>
          </p:cNvPr>
          <p:cNvSpPr txBox="1"/>
          <p:nvPr/>
        </p:nvSpPr>
        <p:spPr>
          <a:xfrm rot="21600000">
            <a:off x="4317694" y="3448456"/>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2025</a:t>
            </a:r>
          </a:p>
        </p:txBody>
      </p:sp>
      <p:sp>
        <p:nvSpPr>
          <p:cNvPr id="4497" name="TextBox 26">
            <a:extLst>
              <a:ext uri="{FF2B5EF4-FFF2-40B4-BE49-F238E27FC236}">
                <a16:creationId xmlns:a16="http://schemas.microsoft.com/office/drawing/2014/main" id="{FF141A77-28CE-5B56-F123-16323299A966}"/>
              </a:ext>
            </a:extLst>
          </p:cNvPr>
          <p:cNvSpPr txBox="1"/>
          <p:nvPr/>
        </p:nvSpPr>
        <p:spPr>
          <a:xfrm rot="21600000">
            <a:off x="4429834" y="3777746"/>
            <a:ext cx="2640210" cy="1000125"/>
          </a:xfrm>
          <a:prstGeom prst="rect">
            <a:avLst/>
          </a:prstGeom>
        </p:spPr>
        <p:txBody>
          <a:bodyPr lIns="0" tIns="18000" rIns="0" bIns="0" rtlCol="0" anchor="t"/>
          <a:lstStyle/>
          <a:p>
            <a:pPr marL="26250">
              <a:buSzPct val="150000"/>
            </a:pPr>
            <a:r>
              <a:rPr lang="en-US" sz="1313" b="1" dirty="0">
                <a:solidFill>
                  <a:srgbClr val="000000">
                    <a:alpha val="100000"/>
                  </a:srgbClr>
                </a:solidFill>
                <a:latin typeface="Montserrat"/>
              </a:rPr>
              <a:t>GPN Underlay </a:t>
            </a:r>
          </a:p>
          <a:p>
            <a:pPr marL="148750" indent="-122500">
              <a:buSzPct val="150000"/>
              <a:buFont typeface="Montserrat"/>
              <a:buChar char="•"/>
            </a:pPr>
            <a:r>
              <a:rPr lang="en-US" sz="1313" dirty="0">
                <a:solidFill>
                  <a:srgbClr val="000000">
                    <a:alpha val="100000"/>
                  </a:srgbClr>
                </a:solidFill>
                <a:latin typeface="Montserrat"/>
              </a:rPr>
              <a:t>Completion and deployment of the underlay </a:t>
            </a:r>
          </a:p>
          <a:p>
            <a:pPr marL="148750" indent="-122500">
              <a:buSzPct val="150000"/>
              <a:buFont typeface="Montserrat"/>
              <a:buChar char="•"/>
            </a:pPr>
            <a:r>
              <a:rPr lang="en-US" sz="1313" dirty="0">
                <a:solidFill>
                  <a:srgbClr val="000000">
                    <a:alpha val="100000"/>
                  </a:srgbClr>
                </a:solidFill>
                <a:latin typeface="Montserrat"/>
              </a:rPr>
              <a:t>Provision of services through underlay </a:t>
            </a:r>
          </a:p>
          <a:p>
            <a:pPr marL="148750" indent="-122500">
              <a:buSzPct val="150000"/>
              <a:buFont typeface="Montserrat"/>
              <a:buChar char="•"/>
            </a:pPr>
            <a:r>
              <a:rPr lang="en-US" sz="1313" dirty="0">
                <a:solidFill>
                  <a:srgbClr val="000000">
                    <a:alpha val="100000"/>
                  </a:srgbClr>
                </a:solidFill>
                <a:latin typeface="Montserrat"/>
              </a:rPr>
              <a:t>Pilot site rollout</a:t>
            </a:r>
          </a:p>
          <a:p>
            <a:pPr marL="26250">
              <a:buSzPct val="150000"/>
            </a:pPr>
            <a:r>
              <a:rPr lang="en-US" sz="1313" dirty="0">
                <a:solidFill>
                  <a:srgbClr val="000000">
                    <a:alpha val="100000"/>
                  </a:srgbClr>
                </a:solidFill>
                <a:latin typeface="Montserrat"/>
              </a:rPr>
              <a:t> </a:t>
            </a:r>
          </a:p>
        </p:txBody>
      </p:sp>
      <p:sp>
        <p:nvSpPr>
          <p:cNvPr id="4498" name="TextBox 27">
            <a:extLst>
              <a:ext uri="{FF2B5EF4-FFF2-40B4-BE49-F238E27FC236}">
                <a16:creationId xmlns:a16="http://schemas.microsoft.com/office/drawing/2014/main" id="{5A46402E-3736-7F1B-E002-C2891B05A8E7}"/>
              </a:ext>
            </a:extLst>
          </p:cNvPr>
          <p:cNvSpPr txBox="1"/>
          <p:nvPr/>
        </p:nvSpPr>
        <p:spPr>
          <a:xfrm rot="21600000">
            <a:off x="8020260" y="3448456"/>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2027</a:t>
            </a:r>
          </a:p>
        </p:txBody>
      </p:sp>
      <p:grpSp>
        <p:nvGrpSpPr>
          <p:cNvPr id="4499" name="Group 29">
            <a:extLst>
              <a:ext uri="{FF2B5EF4-FFF2-40B4-BE49-F238E27FC236}">
                <a16:creationId xmlns:a16="http://schemas.microsoft.com/office/drawing/2014/main" id="{4AD27AFC-A5F5-AB17-8CC9-A3AB16546B0F}"/>
              </a:ext>
            </a:extLst>
          </p:cNvPr>
          <p:cNvGrpSpPr/>
          <p:nvPr/>
        </p:nvGrpSpPr>
        <p:grpSpPr>
          <a:xfrm rot="10800000">
            <a:off x="2230940" y="3135357"/>
            <a:ext cx="142549" cy="69298"/>
            <a:chOff x="2046996" y="2508286"/>
            <a:chExt cx="114039" cy="55438"/>
          </a:xfrm>
        </p:grpSpPr>
        <p:sp>
          <p:nvSpPr>
            <p:cNvPr id="4500" name="Freeform 28">
              <a:extLst>
                <a:ext uri="{FF2B5EF4-FFF2-40B4-BE49-F238E27FC236}">
                  <a16:creationId xmlns:a16="http://schemas.microsoft.com/office/drawing/2014/main" id="{884AA1AA-A8EA-4587-78C9-22C09A8215AA}"/>
                </a:ext>
              </a:extLst>
            </p:cNvPr>
            <p:cNvSpPr/>
            <p:nvPr/>
          </p:nvSpPr>
          <p:spPr>
            <a:xfrm>
              <a:off x="2046996" y="2508286"/>
              <a:ext cx="114039" cy="5543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sp>
        <p:nvSpPr>
          <p:cNvPr id="4501" name="TextBox 30">
            <a:extLst>
              <a:ext uri="{FF2B5EF4-FFF2-40B4-BE49-F238E27FC236}">
                <a16:creationId xmlns:a16="http://schemas.microsoft.com/office/drawing/2014/main" id="{06633437-1A37-C85C-E21E-6EB799C65685}"/>
              </a:ext>
            </a:extLst>
          </p:cNvPr>
          <p:cNvSpPr txBox="1"/>
          <p:nvPr/>
        </p:nvSpPr>
        <p:spPr>
          <a:xfrm rot="21600000">
            <a:off x="8158940" y="3777123"/>
            <a:ext cx="3580875" cy="745402"/>
          </a:xfrm>
          <a:prstGeom prst="rect">
            <a:avLst/>
          </a:prstGeom>
        </p:spPr>
        <p:txBody>
          <a:bodyPr lIns="0" tIns="18000" rIns="0" bIns="0" rtlCol="0" anchor="t"/>
          <a:lstStyle/>
          <a:p>
            <a:pPr marL="26250">
              <a:buSzPct val="150000"/>
            </a:pPr>
            <a:r>
              <a:rPr lang="en-US" sz="1313" b="1" dirty="0">
                <a:solidFill>
                  <a:srgbClr val="000000">
                    <a:alpha val="100000"/>
                  </a:srgbClr>
                </a:solidFill>
                <a:latin typeface="Montserrat"/>
              </a:rPr>
              <a:t>Project completion </a:t>
            </a:r>
          </a:p>
          <a:p>
            <a:pPr marL="297500" lvl="1" indent="-122500">
              <a:buSzPct val="150000"/>
              <a:buFont typeface="Montserrat"/>
              <a:buChar char="•"/>
            </a:pPr>
            <a:r>
              <a:rPr lang="en-US" sz="1313" dirty="0">
                <a:solidFill>
                  <a:srgbClr val="000000">
                    <a:alpha val="100000"/>
                  </a:srgbClr>
                </a:solidFill>
                <a:latin typeface="Montserrat"/>
              </a:rPr>
              <a:t>GPN completion </a:t>
            </a:r>
          </a:p>
          <a:p>
            <a:pPr marL="297500" lvl="1" indent="-122500">
              <a:buSzPct val="150000"/>
              <a:buFont typeface="Montserrat"/>
              <a:buChar char="•"/>
            </a:pPr>
            <a:r>
              <a:rPr lang="en-US" sz="1313" dirty="0">
                <a:solidFill>
                  <a:srgbClr val="000000">
                    <a:alpha val="100000"/>
                  </a:srgbClr>
                </a:solidFill>
                <a:latin typeface="Montserrat"/>
              </a:rPr>
              <a:t>Deploy GPN sustainability plan </a:t>
            </a:r>
          </a:p>
        </p:txBody>
      </p:sp>
      <p:sp>
        <p:nvSpPr>
          <p:cNvPr id="4504" name="TextBox 32">
            <a:extLst>
              <a:ext uri="{FF2B5EF4-FFF2-40B4-BE49-F238E27FC236}">
                <a16:creationId xmlns:a16="http://schemas.microsoft.com/office/drawing/2014/main" id="{439BE612-258B-20C7-CBB8-285F5F971075}"/>
              </a:ext>
            </a:extLst>
          </p:cNvPr>
          <p:cNvSpPr txBox="1"/>
          <p:nvPr/>
        </p:nvSpPr>
        <p:spPr>
          <a:xfrm rot="21600000">
            <a:off x="2403273" y="2696645"/>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2024</a:t>
            </a:r>
          </a:p>
        </p:txBody>
      </p:sp>
      <p:grpSp>
        <p:nvGrpSpPr>
          <p:cNvPr id="4506" name="Group 35">
            <a:extLst>
              <a:ext uri="{FF2B5EF4-FFF2-40B4-BE49-F238E27FC236}">
                <a16:creationId xmlns:a16="http://schemas.microsoft.com/office/drawing/2014/main" id="{47B558DB-1408-25B5-941F-3F916EE669C4}"/>
              </a:ext>
            </a:extLst>
          </p:cNvPr>
          <p:cNvGrpSpPr/>
          <p:nvPr/>
        </p:nvGrpSpPr>
        <p:grpSpPr>
          <a:xfrm rot="10800000">
            <a:off x="5919263" y="3135357"/>
            <a:ext cx="142549" cy="69298"/>
            <a:chOff x="4997655" y="2508286"/>
            <a:chExt cx="114039" cy="55438"/>
          </a:xfrm>
        </p:grpSpPr>
        <p:sp>
          <p:nvSpPr>
            <p:cNvPr id="4507" name="Freeform 34">
              <a:extLst>
                <a:ext uri="{FF2B5EF4-FFF2-40B4-BE49-F238E27FC236}">
                  <a16:creationId xmlns:a16="http://schemas.microsoft.com/office/drawing/2014/main" id="{A4EBF153-7ADE-204A-2FB9-E6A63898C69C}"/>
                </a:ext>
              </a:extLst>
            </p:cNvPr>
            <p:cNvSpPr/>
            <p:nvPr/>
          </p:nvSpPr>
          <p:spPr>
            <a:xfrm>
              <a:off x="4997655" y="2508286"/>
              <a:ext cx="114039" cy="5543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cxnSp>
        <p:nvCxnSpPr>
          <p:cNvPr id="4508" name="Straight Connector 36">
            <a:extLst>
              <a:ext uri="{FF2B5EF4-FFF2-40B4-BE49-F238E27FC236}">
                <a16:creationId xmlns:a16="http://schemas.microsoft.com/office/drawing/2014/main" id="{E538B2A1-0F3A-64E8-F661-2A9BFB9CFC1E}"/>
              </a:ext>
            </a:extLst>
          </p:cNvPr>
          <p:cNvCxnSpPr>
            <a:cxnSpLocks/>
          </p:cNvCxnSpPr>
          <p:nvPr/>
        </p:nvCxnSpPr>
        <p:spPr>
          <a:xfrm rot="16200000">
            <a:off x="5262649" y="2456214"/>
            <a:ext cx="1416760" cy="0"/>
          </a:xfrm>
          <a:prstGeom prst="line">
            <a:avLst/>
          </a:prstGeom>
          <a:ln w="4699">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sp>
        <p:nvSpPr>
          <p:cNvPr id="4509" name="TextBox 37">
            <a:extLst>
              <a:ext uri="{FF2B5EF4-FFF2-40B4-BE49-F238E27FC236}">
                <a16:creationId xmlns:a16="http://schemas.microsoft.com/office/drawing/2014/main" id="{BC5F0810-5D71-ADD7-E03A-67C24490071B}"/>
              </a:ext>
            </a:extLst>
          </p:cNvPr>
          <p:cNvSpPr txBox="1"/>
          <p:nvPr/>
        </p:nvSpPr>
        <p:spPr>
          <a:xfrm rot="21600000">
            <a:off x="6044808" y="2698114"/>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2026</a:t>
            </a:r>
          </a:p>
        </p:txBody>
      </p:sp>
      <p:sp>
        <p:nvSpPr>
          <p:cNvPr id="4510" name="TextBox 38">
            <a:extLst>
              <a:ext uri="{FF2B5EF4-FFF2-40B4-BE49-F238E27FC236}">
                <a16:creationId xmlns:a16="http://schemas.microsoft.com/office/drawing/2014/main" id="{1A018B6A-131C-11B4-97ED-745922D042D6}"/>
              </a:ext>
            </a:extLst>
          </p:cNvPr>
          <p:cNvSpPr txBox="1"/>
          <p:nvPr/>
        </p:nvSpPr>
        <p:spPr>
          <a:xfrm rot="21600000">
            <a:off x="6190449" y="1757027"/>
            <a:ext cx="2806945" cy="666750"/>
          </a:xfrm>
          <a:prstGeom prst="rect">
            <a:avLst/>
          </a:prstGeom>
        </p:spPr>
        <p:txBody>
          <a:bodyPr lIns="0" tIns="18000" rIns="0" bIns="0" rtlCol="0" anchor="t"/>
          <a:lstStyle/>
          <a:p>
            <a:pPr marL="26250">
              <a:lnSpc>
                <a:spcPts val="1313"/>
              </a:lnSpc>
              <a:buSzPct val="150000"/>
            </a:pPr>
            <a:r>
              <a:rPr lang="en-US" sz="1313" b="1" dirty="0">
                <a:solidFill>
                  <a:srgbClr val="000000">
                    <a:alpha val="100000"/>
                  </a:srgbClr>
                </a:solidFill>
                <a:latin typeface="Montserrat"/>
              </a:rPr>
              <a:t>CONNECTIVITY </a:t>
            </a:r>
          </a:p>
          <a:p>
            <a:pPr marL="148750" indent="-122500">
              <a:lnSpc>
                <a:spcPts val="1313"/>
              </a:lnSpc>
              <a:buSzPct val="150000"/>
              <a:buFont typeface="Montserrat"/>
              <a:buChar char="•"/>
            </a:pPr>
            <a:r>
              <a:rPr lang="en-US" sz="1313" dirty="0">
                <a:solidFill>
                  <a:srgbClr val="000000">
                    <a:alpha val="100000"/>
                  </a:srgbClr>
                </a:solidFill>
                <a:latin typeface="Montserrat"/>
              </a:rPr>
              <a:t>Link all provinces and districts to GPN </a:t>
            </a:r>
          </a:p>
          <a:p>
            <a:pPr marL="148750" indent="-122500">
              <a:lnSpc>
                <a:spcPts val="1313"/>
              </a:lnSpc>
              <a:buSzPct val="150000"/>
              <a:buFont typeface="Montserrat"/>
              <a:buChar char="•"/>
            </a:pPr>
            <a:r>
              <a:rPr lang="en-US" sz="1313" dirty="0">
                <a:solidFill>
                  <a:srgbClr val="000000">
                    <a:alpha val="100000"/>
                  </a:srgbClr>
                </a:solidFill>
                <a:latin typeface="Montserrat"/>
              </a:rPr>
              <a:t>Link all government agencies to GPN </a:t>
            </a:r>
          </a:p>
        </p:txBody>
      </p:sp>
      <p:grpSp>
        <p:nvGrpSpPr>
          <p:cNvPr id="4515" name="Group 48">
            <a:extLst>
              <a:ext uri="{FF2B5EF4-FFF2-40B4-BE49-F238E27FC236}">
                <a16:creationId xmlns:a16="http://schemas.microsoft.com/office/drawing/2014/main" id="{47658E5A-5539-6FF4-A834-153605EED2B5}"/>
              </a:ext>
            </a:extLst>
          </p:cNvPr>
          <p:cNvGrpSpPr/>
          <p:nvPr/>
        </p:nvGrpSpPr>
        <p:grpSpPr>
          <a:xfrm rot="21600000">
            <a:off x="9354167" y="3125929"/>
            <a:ext cx="1738276" cy="119063"/>
            <a:chOff x="7745578" y="2500743"/>
            <a:chExt cx="1390621" cy="95250"/>
          </a:xfrm>
        </p:grpSpPr>
        <p:sp>
          <p:nvSpPr>
            <p:cNvPr id="4516" name="Freeform 47">
              <a:extLst>
                <a:ext uri="{FF2B5EF4-FFF2-40B4-BE49-F238E27FC236}">
                  <a16:creationId xmlns:a16="http://schemas.microsoft.com/office/drawing/2014/main" id="{50ED4ABB-27B9-F35B-22EC-64FF99F667A2}"/>
                </a:ext>
              </a:extLst>
            </p:cNvPr>
            <p:cNvSpPr/>
            <p:nvPr/>
          </p:nvSpPr>
          <p:spPr>
            <a:xfrm>
              <a:off x="7745578" y="2500743"/>
              <a:ext cx="1390621" cy="95250"/>
            </a:xfrm>
            <a:custGeom>
              <a:avLst/>
              <a:gdLst/>
              <a:ahLst/>
              <a:cxnLst/>
              <a:rect l="0" t="0" r="0" b="0"/>
              <a:pathLst>
                <a:path w="304800" h="304800">
                  <a:moveTo>
                    <a:pt x="0" y="0"/>
                  </a:moveTo>
                  <a:lnTo>
                    <a:pt x="0" y="304800"/>
                  </a:lnTo>
                  <a:lnTo>
                    <a:pt x="304800" y="304800"/>
                  </a:lnTo>
                  <a:lnTo>
                    <a:pt x="304800" y="0"/>
                  </a:lnTo>
                  <a:lnTo>
                    <a:pt x="0" y="0"/>
                  </a:lnTo>
                  <a:close/>
                </a:path>
              </a:pathLst>
            </a:custGeom>
            <a:solidFill>
              <a:srgbClr val="4A90E2">
                <a:alpha val="100000"/>
              </a:srgbClr>
            </a:solidFill>
          </p:spPr>
        </p:sp>
      </p:grpSp>
      <p:cxnSp>
        <p:nvCxnSpPr>
          <p:cNvPr id="4517" name="Straight Connector 49">
            <a:extLst>
              <a:ext uri="{FF2B5EF4-FFF2-40B4-BE49-F238E27FC236}">
                <a16:creationId xmlns:a16="http://schemas.microsoft.com/office/drawing/2014/main" id="{3FCFDF4C-3C5D-C0FF-9EAF-48EBF84169D8}"/>
              </a:ext>
            </a:extLst>
          </p:cNvPr>
          <p:cNvCxnSpPr>
            <a:cxnSpLocks/>
          </p:cNvCxnSpPr>
          <p:nvPr/>
        </p:nvCxnSpPr>
        <p:spPr>
          <a:xfrm flipV="1">
            <a:off x="9369462" y="1732039"/>
            <a:ext cx="0" cy="1426437"/>
          </a:xfrm>
          <a:prstGeom prst="line">
            <a:avLst/>
          </a:prstGeom>
          <a:ln w="4699">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grpSp>
        <p:nvGrpSpPr>
          <p:cNvPr id="4518" name="Group 51">
            <a:extLst>
              <a:ext uri="{FF2B5EF4-FFF2-40B4-BE49-F238E27FC236}">
                <a16:creationId xmlns:a16="http://schemas.microsoft.com/office/drawing/2014/main" id="{D7DE592F-65DF-2E42-A1E1-53D58E0DE059}"/>
              </a:ext>
            </a:extLst>
          </p:cNvPr>
          <p:cNvGrpSpPr/>
          <p:nvPr/>
        </p:nvGrpSpPr>
        <p:grpSpPr>
          <a:xfrm rot="10800000">
            <a:off x="9286312" y="3141514"/>
            <a:ext cx="142549" cy="69298"/>
            <a:chOff x="7691294" y="2513211"/>
            <a:chExt cx="114039" cy="55438"/>
          </a:xfrm>
        </p:grpSpPr>
        <p:sp>
          <p:nvSpPr>
            <p:cNvPr id="4519" name="Freeform 50">
              <a:extLst>
                <a:ext uri="{FF2B5EF4-FFF2-40B4-BE49-F238E27FC236}">
                  <a16:creationId xmlns:a16="http://schemas.microsoft.com/office/drawing/2014/main" id="{40E3F4C4-3356-FF8F-F4A3-441887684200}"/>
                </a:ext>
              </a:extLst>
            </p:cNvPr>
            <p:cNvSpPr/>
            <p:nvPr/>
          </p:nvSpPr>
          <p:spPr>
            <a:xfrm>
              <a:off x="7691294" y="2513211"/>
              <a:ext cx="114039" cy="55438"/>
            </a:xfrm>
            <a:custGeom>
              <a:avLst/>
              <a:gdLst/>
              <a:ahLst/>
              <a:cxnLst/>
              <a:rect l="0" t="0" r="0" b="0"/>
              <a:pathLst>
                <a:path w="302905" h="302685">
                  <a:moveTo>
                    <a:pt x="151447" y="0"/>
                  </a:moveTo>
                  <a:cubicBezTo>
                    <a:pt x="67780" y="0"/>
                    <a:pt x="0" y="67780"/>
                    <a:pt x="0" y="151371"/>
                  </a:cubicBezTo>
                  <a:cubicBezTo>
                    <a:pt x="0" y="234982"/>
                    <a:pt x="67780" y="302685"/>
                    <a:pt x="151447" y="302685"/>
                  </a:cubicBezTo>
                  <a:cubicBezTo>
                    <a:pt x="235058" y="302685"/>
                    <a:pt x="302905" y="234991"/>
                    <a:pt x="302905" y="151381"/>
                  </a:cubicBezTo>
                  <a:cubicBezTo>
                    <a:pt x="302895" y="67780"/>
                    <a:pt x="235048" y="0"/>
                    <a:pt x="151447" y="0"/>
                  </a:cubicBezTo>
                  <a:close/>
                </a:path>
              </a:pathLst>
            </a:custGeom>
            <a:solidFill>
              <a:srgbClr val="464646">
                <a:alpha val="100000"/>
              </a:srgbClr>
            </a:solidFill>
          </p:spPr>
        </p:sp>
      </p:grpSp>
      <p:sp>
        <p:nvSpPr>
          <p:cNvPr id="4520" name="TextBox 52">
            <a:extLst>
              <a:ext uri="{FF2B5EF4-FFF2-40B4-BE49-F238E27FC236}">
                <a16:creationId xmlns:a16="http://schemas.microsoft.com/office/drawing/2014/main" id="{2E4C0815-F5E0-490D-2D9B-01506F777AA3}"/>
              </a:ext>
            </a:extLst>
          </p:cNvPr>
          <p:cNvSpPr txBox="1"/>
          <p:nvPr/>
        </p:nvSpPr>
        <p:spPr>
          <a:xfrm rot="21600000">
            <a:off x="9512489" y="2620983"/>
            <a:ext cx="1724886" cy="226219"/>
          </a:xfrm>
          <a:prstGeom prst="rect">
            <a:avLst/>
          </a:prstGeom>
        </p:spPr>
        <p:txBody>
          <a:bodyPr lIns="0" tIns="27000" rIns="0" bIns="0" rtlCol="0" anchor="t"/>
          <a:lstStyle/>
          <a:p>
            <a:pPr>
              <a:lnSpc>
                <a:spcPts val="1781"/>
              </a:lnSpc>
            </a:pPr>
            <a:r>
              <a:rPr lang="en-US" sz="1781" b="1" dirty="0">
                <a:solidFill>
                  <a:srgbClr val="000000">
                    <a:alpha val="100000"/>
                  </a:srgbClr>
                </a:solidFill>
                <a:latin typeface="Montserrat"/>
              </a:rPr>
              <a:t>2028</a:t>
            </a:r>
          </a:p>
        </p:txBody>
      </p:sp>
      <p:sp>
        <p:nvSpPr>
          <p:cNvPr id="4523" name="TextBox 19">
            <a:extLst>
              <a:ext uri="{FF2B5EF4-FFF2-40B4-BE49-F238E27FC236}">
                <a16:creationId xmlns:a16="http://schemas.microsoft.com/office/drawing/2014/main" id="{8D219FA9-C50F-04BA-055D-80746AFF8243}"/>
              </a:ext>
            </a:extLst>
          </p:cNvPr>
          <p:cNvSpPr txBox="1"/>
          <p:nvPr/>
        </p:nvSpPr>
        <p:spPr>
          <a:xfrm rot="21600000">
            <a:off x="2502447" y="1653869"/>
            <a:ext cx="3408447" cy="880354"/>
          </a:xfrm>
          <a:prstGeom prst="rect">
            <a:avLst/>
          </a:prstGeom>
        </p:spPr>
        <p:txBody>
          <a:bodyPr lIns="0" tIns="18000" rIns="0" bIns="0" rtlCol="0" anchor="t"/>
          <a:lstStyle/>
          <a:p>
            <a:pPr marL="26250">
              <a:buSzPct val="150000"/>
            </a:pPr>
            <a:r>
              <a:rPr lang="en-US" sz="1313" b="1" dirty="0">
                <a:solidFill>
                  <a:srgbClr val="000000">
                    <a:alpha val="100000"/>
                  </a:srgbClr>
                </a:solidFill>
                <a:latin typeface="Montserrat"/>
              </a:rPr>
              <a:t>GPN Overlay </a:t>
            </a:r>
          </a:p>
          <a:p>
            <a:pPr marL="148750" indent="-122500">
              <a:buSzPct val="150000"/>
              <a:buFont typeface="Montserrat"/>
              <a:buChar char="•"/>
            </a:pPr>
            <a:r>
              <a:rPr lang="en-US" sz="1313" dirty="0">
                <a:solidFill>
                  <a:srgbClr val="000000">
                    <a:alpha val="100000"/>
                  </a:srgbClr>
                </a:solidFill>
                <a:latin typeface="Montserrat"/>
              </a:rPr>
              <a:t>Built, deployed and tested the overlay</a:t>
            </a:r>
          </a:p>
          <a:p>
            <a:pPr marL="148750" indent="-122500">
              <a:buSzPct val="150000"/>
              <a:buFont typeface="Montserrat"/>
              <a:buChar char="•"/>
            </a:pPr>
            <a:r>
              <a:rPr lang="en-US" sz="1313" dirty="0">
                <a:solidFill>
                  <a:srgbClr val="000000">
                    <a:alpha val="100000"/>
                  </a:srgbClr>
                </a:solidFill>
                <a:latin typeface="Montserrat"/>
              </a:rPr>
              <a:t>Integrated Gov CUG into the overlay </a:t>
            </a:r>
          </a:p>
          <a:p>
            <a:pPr marL="148750" indent="-122500">
              <a:buSzPct val="150000"/>
              <a:buFont typeface="Montserrat"/>
              <a:buChar char="•"/>
            </a:pPr>
            <a:r>
              <a:rPr lang="en-US" sz="1313" dirty="0">
                <a:solidFill>
                  <a:srgbClr val="000000">
                    <a:alpha val="100000"/>
                  </a:srgbClr>
                </a:solidFill>
                <a:latin typeface="Montserrat"/>
              </a:rPr>
              <a:t>Commissioning the overlay </a:t>
            </a:r>
          </a:p>
          <a:p>
            <a:pPr marL="148750" indent="-122500">
              <a:buSzPct val="150000"/>
              <a:buFont typeface="Montserrat"/>
              <a:buChar char="•"/>
            </a:pPr>
            <a:r>
              <a:rPr lang="en-US" sz="1313" dirty="0">
                <a:solidFill>
                  <a:srgbClr val="000000">
                    <a:alpha val="100000"/>
                  </a:srgbClr>
                </a:solidFill>
                <a:latin typeface="Montserrat"/>
              </a:rPr>
              <a:t>Pilot site rollout </a:t>
            </a:r>
          </a:p>
        </p:txBody>
      </p:sp>
      <p:sp>
        <p:nvSpPr>
          <p:cNvPr id="4524" name="TextBox 19">
            <a:extLst>
              <a:ext uri="{FF2B5EF4-FFF2-40B4-BE49-F238E27FC236}">
                <a16:creationId xmlns:a16="http://schemas.microsoft.com/office/drawing/2014/main" id="{76D3171B-8EB7-C1BD-117F-406E70FE229C}"/>
              </a:ext>
            </a:extLst>
          </p:cNvPr>
          <p:cNvSpPr txBox="1"/>
          <p:nvPr/>
        </p:nvSpPr>
        <p:spPr>
          <a:xfrm rot="21600000">
            <a:off x="9618949" y="1686481"/>
            <a:ext cx="1859922" cy="880354"/>
          </a:xfrm>
          <a:prstGeom prst="rect">
            <a:avLst/>
          </a:prstGeom>
        </p:spPr>
        <p:txBody>
          <a:bodyPr lIns="0" tIns="18000" rIns="0" bIns="0" rtlCol="0" anchor="t"/>
          <a:lstStyle/>
          <a:p>
            <a:pPr marL="26250">
              <a:buSzPct val="150000"/>
            </a:pPr>
            <a:r>
              <a:rPr lang="en-US" sz="1313" b="1" dirty="0">
                <a:solidFill>
                  <a:srgbClr val="000000">
                    <a:alpha val="100000"/>
                  </a:srgbClr>
                </a:solidFill>
                <a:latin typeface="Montserrat"/>
              </a:rPr>
              <a:t>OPERATIONS </a:t>
            </a:r>
          </a:p>
          <a:p>
            <a:pPr marL="148750" indent="-122500">
              <a:buSzPct val="150000"/>
              <a:buFont typeface="Montserrat"/>
              <a:buChar char="•"/>
            </a:pPr>
            <a:r>
              <a:rPr lang="en-US" sz="1313" dirty="0">
                <a:solidFill>
                  <a:srgbClr val="000000">
                    <a:alpha val="100000"/>
                  </a:srgbClr>
                </a:solidFill>
                <a:latin typeface="Montserrat"/>
              </a:rPr>
              <a:t>GPN operations  </a:t>
            </a:r>
          </a:p>
        </p:txBody>
      </p:sp>
      <p:cxnSp>
        <p:nvCxnSpPr>
          <p:cNvPr id="7" name="Straight Connector 22">
            <a:extLst>
              <a:ext uri="{FF2B5EF4-FFF2-40B4-BE49-F238E27FC236}">
                <a16:creationId xmlns:a16="http://schemas.microsoft.com/office/drawing/2014/main" id="{5C1F70E3-9FF5-03C6-18AE-1DD871CCAE27}"/>
              </a:ext>
            </a:extLst>
          </p:cNvPr>
          <p:cNvCxnSpPr>
            <a:cxnSpLocks/>
          </p:cNvCxnSpPr>
          <p:nvPr/>
        </p:nvCxnSpPr>
        <p:spPr>
          <a:xfrm>
            <a:off x="2296486" y="1589929"/>
            <a:ext cx="0" cy="1563309"/>
          </a:xfrm>
          <a:prstGeom prst="line">
            <a:avLst/>
          </a:prstGeom>
          <a:ln w="5461">
            <a:solidFill>
              <a:srgbClr val="464646">
                <a:alpha val="10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74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06" y="295831"/>
            <a:ext cx="10954102" cy="56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66943" y="0"/>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4" name="Title 3">
            <a:extLst>
              <a:ext uri="{FF2B5EF4-FFF2-40B4-BE49-F238E27FC236}">
                <a16:creationId xmlns:a16="http://schemas.microsoft.com/office/drawing/2014/main" id="{CB61CD47-1E64-DAB5-6F52-67285A0A64A5}"/>
              </a:ext>
            </a:extLst>
          </p:cNvPr>
          <p:cNvSpPr>
            <a:spLocks noGrp="1"/>
          </p:cNvSpPr>
          <p:nvPr>
            <p:ph type="title"/>
          </p:nvPr>
        </p:nvSpPr>
        <p:spPr>
          <a:xfrm>
            <a:off x="451343" y="-68629"/>
            <a:ext cx="10515600" cy="1325563"/>
          </a:xfrm>
        </p:spPr>
        <p:txBody>
          <a:bodyPr>
            <a:normAutofit/>
          </a:bodyPr>
          <a:lstStyle/>
          <a:p>
            <a:pPr algn="ctr"/>
            <a:r>
              <a:rPr lang="en-US" sz="2400" b="1" dirty="0">
                <a:solidFill>
                  <a:schemeClr val="bg1"/>
                </a:solidFill>
                <a:latin typeface="Montserrat" panose="00000500000000000000" pitchFamily="2" charset="0"/>
              </a:rPr>
              <a:t>END </a:t>
            </a:r>
          </a:p>
        </p:txBody>
      </p:sp>
      <p:pic>
        <p:nvPicPr>
          <p:cNvPr id="5" name="Graphic 4">
            <a:extLst>
              <a:ext uri="{FF2B5EF4-FFF2-40B4-BE49-F238E27FC236}">
                <a16:creationId xmlns:a16="http://schemas.microsoft.com/office/drawing/2014/main" id="{B781C6A4-7911-4CC2-47E0-021AA396E0A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14976" y="1462444"/>
            <a:ext cx="3962047" cy="3962047"/>
          </a:xfrm>
          <a:prstGeom prst="rect">
            <a:avLst/>
          </a:prstGeom>
        </p:spPr>
      </p:pic>
    </p:spTree>
    <p:extLst>
      <p:ext uri="{BB962C8B-B14F-4D97-AF65-F5344CB8AC3E}">
        <p14:creationId xmlns:p14="http://schemas.microsoft.com/office/powerpoint/2010/main" val="35708106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1183</TotalTime>
  <Words>698</Words>
  <Application>Microsoft Office PowerPoint</Application>
  <PresentationFormat>Widescreen</PresentationFormat>
  <Paragraphs>137</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Montserrat</vt:lpstr>
      <vt:lpstr>Office Theme</vt:lpstr>
      <vt:lpstr>PowerPoint Presentation</vt:lpstr>
      <vt:lpstr>OVERVIEW </vt:lpstr>
      <vt:lpstr>GOVERNMENT PRIVATE NETWORK (GPN) OVERVIEW </vt:lpstr>
      <vt:lpstr>GOVERNMENT PRIVATE NETWORK (GPN) OVERVIEW </vt:lpstr>
      <vt:lpstr>CONNECTIVITY </vt:lpstr>
      <vt:lpstr>DELIVERY MODEL IN ALIGNMENT TO TECHNOLOGY STACK</vt:lpstr>
      <vt:lpstr>TIMELINE AND EXPECTED DELIVERABLES </vt:lpstr>
      <vt:lpstr>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Pandi</dc:creator>
  <cp:lastModifiedBy>John Pandi</cp:lastModifiedBy>
  <cp:revision>18</cp:revision>
  <dcterms:created xsi:type="dcterms:W3CDTF">2023-08-28T04:28:52Z</dcterms:created>
  <dcterms:modified xsi:type="dcterms:W3CDTF">2024-09-30T21:33:04Z</dcterms:modified>
</cp:coreProperties>
</file>