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5" r:id="rId14"/>
    <p:sldId id="268" r:id="rId15"/>
    <p:sldId id="274" r:id="rId16"/>
    <p:sldId id="269" r:id="rId17"/>
    <p:sldId id="270" r:id="rId18"/>
    <p:sldId id="271" r:id="rId19"/>
    <p:sldId id="273" r:id="rId20"/>
    <p:sldId id="272" r:id="rId21"/>
  </p:sldIdLst>
  <p:sldSz cx="18288000" cy="10287000"/>
  <p:notesSz cx="6858000" cy="9144000"/>
  <p:embeddedFontLst>
    <p:embeddedFont>
      <p:font typeface="Bebas Neue Bold" panose="020B0606020202050201" pitchFamily="34" charset="0"/>
      <p:regular r:id="rId23"/>
      <p:bold r:id="rId24"/>
    </p:embeddedFont>
    <p:embeddedFont>
      <p:font typeface="Canva Sans Bold" panose="020B0803030501040103" pitchFamily="34" charset="0"/>
      <p:regular r:id="rId25"/>
      <p:bold r:id="rId26"/>
    </p:embeddedFont>
    <p:embeddedFont>
      <p:font typeface="Muli" pitchFamily="2" charset="0"/>
      <p:regular r:id="rId27"/>
    </p:embeddedFont>
    <p:embeddedFont>
      <p:font typeface="Muli Bold" pitchFamily="2" charset="0"/>
      <p:regular r:id="rId28"/>
      <p:bold r:id="rId29"/>
    </p:embeddedFont>
    <p:embeddedFont>
      <p:font typeface="Muli Semi-Bold" pitchFamily="2" charset="0"/>
      <p:regular r:id="rId30"/>
      <p:bold r:id="rId31"/>
    </p:embeddedFont>
    <p:embeddedFont>
      <p:font typeface="Now" pitchFamily="2" charset="0"/>
      <p:regular r:id="rId32"/>
    </p:embeddedFont>
    <p:embeddedFont>
      <p:font typeface="Now Bold" pitchFamily="2" charset="0"/>
      <p:regular r:id="rId33"/>
      <p:bold r:id="rId34"/>
    </p:embeddedFont>
    <p:embeddedFont>
      <p:font typeface="Now Heavy" pitchFamily="2" charset="0"/>
      <p:regular r:id="rId35"/>
      <p:bold r:id="rId36"/>
    </p:embeddedFont>
    <p:embeddedFont>
      <p:font typeface="Poppins" panose="020B0502040504020204" pitchFamily="34" charset="0"/>
      <p:regular r:id="rId37"/>
      <p:bold r:id="rId38"/>
      <p:italic r:id="rId39"/>
      <p:boldItalic r:id="rId40"/>
    </p:embeddedFont>
    <p:embeddedFont>
      <p:font typeface="Poppins Bold" pitchFamily="2" charset="0"/>
      <p:regular r:id="rId41"/>
      <p:bold r:id="rId42"/>
    </p:embeddedFont>
    <p:embeddedFont>
      <p:font typeface="Raleway Bold" panose="020B0803030101060003" pitchFamily="34" charset="0"/>
      <p:regular r:id="rId43"/>
      <p:bold r:id="rId44"/>
    </p:embeddedFont>
    <p:embeddedFont>
      <p:font typeface="Raleway Heavy" panose="020B0003030101060003" pitchFamily="34" charset="0"/>
      <p:regular r:id="rId45"/>
      <p:bold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26" autoAdjust="0"/>
  </p:normalViewPr>
  <p:slideViewPr>
    <p:cSldViewPr>
      <p:cViewPr>
        <p:scale>
          <a:sx n="85" d="100"/>
          <a:sy n="85" d="100"/>
        </p:scale>
        <p:origin x="50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font" Target="fonts/font4.fntdata" /><Relationship Id="rId39" Type="http://schemas.openxmlformats.org/officeDocument/2006/relationships/font" Target="fonts/font17.fntdata"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font" Target="fonts/font12.fntdata" /><Relationship Id="rId42" Type="http://schemas.openxmlformats.org/officeDocument/2006/relationships/font" Target="fonts/font20.fntdata" /><Relationship Id="rId47" Type="http://schemas.openxmlformats.org/officeDocument/2006/relationships/presProps" Target="presProps.xml" /><Relationship Id="rId50"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font" Target="fonts/font3.fntdata" /><Relationship Id="rId33" Type="http://schemas.openxmlformats.org/officeDocument/2006/relationships/font" Target="fonts/font11.fntdata" /><Relationship Id="rId38" Type="http://schemas.openxmlformats.org/officeDocument/2006/relationships/font" Target="fonts/font16.fntdata" /><Relationship Id="rId46" Type="http://schemas.openxmlformats.org/officeDocument/2006/relationships/font" Target="fonts/font24.fntdata"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font" Target="fonts/font7.fntdata" /><Relationship Id="rId41" Type="http://schemas.openxmlformats.org/officeDocument/2006/relationships/font" Target="fonts/font19.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2.fntdata" /><Relationship Id="rId32" Type="http://schemas.openxmlformats.org/officeDocument/2006/relationships/font" Target="fonts/font10.fntdata" /><Relationship Id="rId37" Type="http://schemas.openxmlformats.org/officeDocument/2006/relationships/font" Target="fonts/font15.fntdata" /><Relationship Id="rId40" Type="http://schemas.openxmlformats.org/officeDocument/2006/relationships/font" Target="fonts/font18.fntdata" /><Relationship Id="rId45" Type="http://schemas.openxmlformats.org/officeDocument/2006/relationships/font" Target="fonts/font23.fntdata"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font" Target="fonts/font1.fntdata" /><Relationship Id="rId28" Type="http://schemas.openxmlformats.org/officeDocument/2006/relationships/font" Target="fonts/font6.fntdata" /><Relationship Id="rId36" Type="http://schemas.openxmlformats.org/officeDocument/2006/relationships/font" Target="fonts/font14.fntdata" /><Relationship Id="rId49"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font" Target="fonts/font9.fntdata" /><Relationship Id="rId44" Type="http://schemas.openxmlformats.org/officeDocument/2006/relationships/font" Target="fonts/font22.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notesMaster" Target="notesMasters/notesMaster1.xml" /><Relationship Id="rId27" Type="http://schemas.openxmlformats.org/officeDocument/2006/relationships/font" Target="fonts/font5.fntdata" /><Relationship Id="rId30" Type="http://schemas.openxmlformats.org/officeDocument/2006/relationships/font" Target="fonts/font8.fntdata" /><Relationship Id="rId35" Type="http://schemas.openxmlformats.org/officeDocument/2006/relationships/font" Target="fonts/font13.fntdata" /><Relationship Id="rId43" Type="http://schemas.openxmlformats.org/officeDocument/2006/relationships/font" Target="fonts/font21.fntdata" /><Relationship Id="rId48" Type="http://schemas.openxmlformats.org/officeDocument/2006/relationships/viewProps" Target="viewProps.xml" /><Relationship Id="rId8" Type="http://schemas.openxmlformats.org/officeDocument/2006/relationships/slide" Target="slides/slide7.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0230DE-07C0-0F47-AB3B-2E63104ED0DE}" type="datetimeFigureOut">
              <a:rPr lang="en-PG" smtClean="0"/>
              <a:t>10/02/2024</a:t>
            </a:fld>
            <a:endParaRPr lang="en-P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99DB59-4287-1543-AD7B-05172335F5ED}" type="slidenum">
              <a:rPr lang="en-PG" smtClean="0"/>
              <a:t>‹#›</a:t>
            </a:fld>
            <a:endParaRPr lang="en-PG"/>
          </a:p>
        </p:txBody>
      </p:sp>
    </p:spTree>
    <p:extLst>
      <p:ext uri="{BB962C8B-B14F-4D97-AF65-F5344CB8AC3E}">
        <p14:creationId xmlns:p14="http://schemas.microsoft.com/office/powerpoint/2010/main" val="359767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948A-33FD-7453-833B-7C34F584A5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DA568-BCC3-5BE5-B481-A2E8A5380C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6EB0DC-FB03-3EC2-5E1C-A728E0437359}"/>
              </a:ext>
            </a:extLst>
          </p:cNvPr>
          <p:cNvSpPr>
            <a:spLocks noGrp="1"/>
          </p:cNvSpPr>
          <p:nvPr>
            <p:ph type="body" idx="1"/>
          </p:nvPr>
        </p:nvSpPr>
        <p:spPr/>
        <p:txBody>
          <a:bodyPr/>
          <a:lstStyle/>
          <a:p>
            <a:endParaRPr lang="en-PG" dirty="0"/>
          </a:p>
        </p:txBody>
      </p:sp>
      <p:sp>
        <p:nvSpPr>
          <p:cNvPr id="4" name="Slide Number Placeholder 3">
            <a:extLst>
              <a:ext uri="{FF2B5EF4-FFF2-40B4-BE49-F238E27FC236}">
                <a16:creationId xmlns:a16="http://schemas.microsoft.com/office/drawing/2014/main" id="{22691DB2-C864-E143-4973-725BFE991489}"/>
              </a:ext>
            </a:extLst>
          </p:cNvPr>
          <p:cNvSpPr>
            <a:spLocks noGrp="1"/>
          </p:cNvSpPr>
          <p:nvPr>
            <p:ph type="sldNum" sz="quarter" idx="5"/>
          </p:nvPr>
        </p:nvSpPr>
        <p:spPr/>
        <p:txBody>
          <a:bodyPr/>
          <a:lstStyle/>
          <a:p>
            <a:fld id="{2F99DB59-4287-1543-AD7B-05172335F5ED}" type="slidenum">
              <a:rPr lang="en-PG" smtClean="0"/>
              <a:t>13</a:t>
            </a:fld>
            <a:endParaRPr lang="en-PG"/>
          </a:p>
        </p:txBody>
      </p:sp>
    </p:spTree>
    <p:extLst>
      <p:ext uri="{BB962C8B-B14F-4D97-AF65-F5344CB8AC3E}">
        <p14:creationId xmlns:p14="http://schemas.microsoft.com/office/powerpoint/2010/main" val="3471055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2F99DB59-4287-1543-AD7B-05172335F5ED}" type="slidenum">
              <a:rPr lang="en-PG" smtClean="0"/>
              <a:t>14</a:t>
            </a:fld>
            <a:endParaRPr lang="en-PG"/>
          </a:p>
        </p:txBody>
      </p:sp>
    </p:spTree>
    <p:extLst>
      <p:ext uri="{BB962C8B-B14F-4D97-AF65-F5344CB8AC3E}">
        <p14:creationId xmlns:p14="http://schemas.microsoft.com/office/powerpoint/2010/main" val="3865237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 /><Relationship Id="rId3" Type="http://schemas.openxmlformats.org/officeDocument/2006/relationships/image" Target="../media/image2.png" /><Relationship Id="rId7" Type="http://schemas.openxmlformats.org/officeDocument/2006/relationships/image" Target="../media/image6.pn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5.png" /><Relationship Id="rId11" Type="http://schemas.openxmlformats.org/officeDocument/2006/relationships/image" Target="../media/image10.png" /><Relationship Id="rId5" Type="http://schemas.openxmlformats.org/officeDocument/2006/relationships/image" Target="../media/image4.jpeg" /><Relationship Id="rId10" Type="http://schemas.openxmlformats.org/officeDocument/2006/relationships/image" Target="../media/image9.svg" /><Relationship Id="rId4" Type="http://schemas.openxmlformats.org/officeDocument/2006/relationships/image" Target="../media/image3.png" /><Relationship Id="rId9" Type="http://schemas.openxmlformats.org/officeDocument/2006/relationships/image" Target="../media/image8.png" /></Relationships>
</file>

<file path=ppt/slides/_rels/slide2.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7.xml" /><Relationship Id="rId4" Type="http://schemas.openxmlformats.org/officeDocument/2006/relationships/image" Target="../media/image13.png" /></Relationships>
</file>

<file path=ppt/slides/_rels/slide3.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4.png" /><Relationship Id="rId1" Type="http://schemas.openxmlformats.org/officeDocument/2006/relationships/slideLayout" Target="../slideLayouts/slideLayout7.xml" /><Relationship Id="rId5" Type="http://schemas.openxmlformats.org/officeDocument/2006/relationships/image" Target="../media/image13.png" /><Relationship Id="rId4" Type="http://schemas.openxmlformats.org/officeDocument/2006/relationships/image" Target="../media/image12.png" /></Relationships>
</file>

<file path=ppt/slides/_rels/slide4.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7.xml" /><Relationship Id="rId4" Type="http://schemas.openxmlformats.org/officeDocument/2006/relationships/image" Target="../media/image13.png" /></Relationships>
</file>

<file path=ppt/slides/_rels/slide5.xml.rels><?xml version="1.0" encoding="UTF-8" standalone="yes"?>
<Relationships xmlns="http://schemas.openxmlformats.org/package/2006/relationships"><Relationship Id="rId8" Type="http://schemas.openxmlformats.org/officeDocument/2006/relationships/image" Target="../media/image21.svg" /><Relationship Id="rId13" Type="http://schemas.openxmlformats.org/officeDocument/2006/relationships/image" Target="../media/image26.png" /><Relationship Id="rId18" Type="http://schemas.openxmlformats.org/officeDocument/2006/relationships/image" Target="../media/image31.svg" /><Relationship Id="rId26" Type="http://schemas.openxmlformats.org/officeDocument/2006/relationships/image" Target="../media/image39.svg" /><Relationship Id="rId39" Type="http://schemas.openxmlformats.org/officeDocument/2006/relationships/image" Target="../media/image52.png" /><Relationship Id="rId3" Type="http://schemas.openxmlformats.org/officeDocument/2006/relationships/image" Target="../media/image16.png" /><Relationship Id="rId21" Type="http://schemas.openxmlformats.org/officeDocument/2006/relationships/image" Target="../media/image34.png" /><Relationship Id="rId34" Type="http://schemas.openxmlformats.org/officeDocument/2006/relationships/image" Target="../media/image47.png" /><Relationship Id="rId42" Type="http://schemas.openxmlformats.org/officeDocument/2006/relationships/image" Target="../media/image55.svg" /><Relationship Id="rId7" Type="http://schemas.openxmlformats.org/officeDocument/2006/relationships/image" Target="../media/image20.png" /><Relationship Id="rId12" Type="http://schemas.openxmlformats.org/officeDocument/2006/relationships/image" Target="../media/image25.svg" /><Relationship Id="rId17" Type="http://schemas.openxmlformats.org/officeDocument/2006/relationships/image" Target="../media/image30.png" /><Relationship Id="rId25" Type="http://schemas.openxmlformats.org/officeDocument/2006/relationships/image" Target="../media/image38.png" /><Relationship Id="rId33" Type="http://schemas.openxmlformats.org/officeDocument/2006/relationships/image" Target="../media/image46.svg" /><Relationship Id="rId38" Type="http://schemas.openxmlformats.org/officeDocument/2006/relationships/image" Target="../media/image51.svg" /><Relationship Id="rId2" Type="http://schemas.openxmlformats.org/officeDocument/2006/relationships/image" Target="../media/image15.png" /><Relationship Id="rId16" Type="http://schemas.openxmlformats.org/officeDocument/2006/relationships/image" Target="../media/image29.svg" /><Relationship Id="rId20" Type="http://schemas.openxmlformats.org/officeDocument/2006/relationships/image" Target="../media/image33.png" /><Relationship Id="rId29" Type="http://schemas.openxmlformats.org/officeDocument/2006/relationships/image" Target="../media/image42.png" /><Relationship Id="rId41" Type="http://schemas.openxmlformats.org/officeDocument/2006/relationships/image" Target="../media/image54.png" /><Relationship Id="rId1" Type="http://schemas.openxmlformats.org/officeDocument/2006/relationships/slideLayout" Target="../slideLayouts/slideLayout7.xml" /><Relationship Id="rId6" Type="http://schemas.openxmlformats.org/officeDocument/2006/relationships/image" Target="../media/image19.svg" /><Relationship Id="rId11" Type="http://schemas.openxmlformats.org/officeDocument/2006/relationships/image" Target="../media/image24.png" /><Relationship Id="rId24" Type="http://schemas.openxmlformats.org/officeDocument/2006/relationships/image" Target="../media/image37.svg" /><Relationship Id="rId32" Type="http://schemas.openxmlformats.org/officeDocument/2006/relationships/image" Target="../media/image45.png" /><Relationship Id="rId37" Type="http://schemas.openxmlformats.org/officeDocument/2006/relationships/image" Target="../media/image50.png" /><Relationship Id="rId40" Type="http://schemas.openxmlformats.org/officeDocument/2006/relationships/image" Target="../media/image53.svg" /><Relationship Id="rId45" Type="http://schemas.openxmlformats.org/officeDocument/2006/relationships/image" Target="../media/image13.png" /><Relationship Id="rId5" Type="http://schemas.openxmlformats.org/officeDocument/2006/relationships/image" Target="../media/image18.png" /><Relationship Id="rId15" Type="http://schemas.openxmlformats.org/officeDocument/2006/relationships/image" Target="../media/image28.png" /><Relationship Id="rId23" Type="http://schemas.openxmlformats.org/officeDocument/2006/relationships/image" Target="../media/image36.png" /><Relationship Id="rId28" Type="http://schemas.openxmlformats.org/officeDocument/2006/relationships/image" Target="../media/image41.svg" /><Relationship Id="rId36" Type="http://schemas.openxmlformats.org/officeDocument/2006/relationships/image" Target="../media/image49.svg" /><Relationship Id="rId10" Type="http://schemas.openxmlformats.org/officeDocument/2006/relationships/image" Target="../media/image23.svg" /><Relationship Id="rId19" Type="http://schemas.openxmlformats.org/officeDocument/2006/relationships/image" Target="../media/image32.png" /><Relationship Id="rId31" Type="http://schemas.openxmlformats.org/officeDocument/2006/relationships/image" Target="../media/image44.svg" /><Relationship Id="rId44" Type="http://schemas.openxmlformats.org/officeDocument/2006/relationships/image" Target="../media/image12.png" /><Relationship Id="rId4" Type="http://schemas.openxmlformats.org/officeDocument/2006/relationships/image" Target="../media/image17.jpeg" /><Relationship Id="rId9" Type="http://schemas.openxmlformats.org/officeDocument/2006/relationships/image" Target="../media/image22.png" /><Relationship Id="rId14" Type="http://schemas.openxmlformats.org/officeDocument/2006/relationships/image" Target="../media/image27.svg" /><Relationship Id="rId22" Type="http://schemas.openxmlformats.org/officeDocument/2006/relationships/image" Target="../media/image35.svg" /><Relationship Id="rId27" Type="http://schemas.openxmlformats.org/officeDocument/2006/relationships/image" Target="../media/image40.png" /><Relationship Id="rId30" Type="http://schemas.openxmlformats.org/officeDocument/2006/relationships/image" Target="../media/image43.png" /><Relationship Id="rId35" Type="http://schemas.openxmlformats.org/officeDocument/2006/relationships/image" Target="../media/image48.png" /><Relationship Id="rId43" Type="http://schemas.openxmlformats.org/officeDocument/2006/relationships/image" Target="../media/image11.png" /></Relationships>
</file>

<file path=ppt/slides/_rels/slide6.xml.rels><?xml version="1.0" encoding="UTF-8" standalone="yes"?>
<Relationships xmlns="http://schemas.openxmlformats.org/package/2006/relationships"><Relationship Id="rId8" Type="http://schemas.openxmlformats.org/officeDocument/2006/relationships/image" Target="../media/image57.png" /><Relationship Id="rId13" Type="http://schemas.openxmlformats.org/officeDocument/2006/relationships/image" Target="../media/image61.png" /><Relationship Id="rId18" Type="http://schemas.openxmlformats.org/officeDocument/2006/relationships/image" Target="../media/image66.png" /><Relationship Id="rId3" Type="http://schemas.openxmlformats.org/officeDocument/2006/relationships/image" Target="../media/image12.png" /><Relationship Id="rId7" Type="http://schemas.openxmlformats.org/officeDocument/2006/relationships/image" Target="../media/image56.png" /><Relationship Id="rId12" Type="http://schemas.openxmlformats.org/officeDocument/2006/relationships/image" Target="../media/image60.svg" /><Relationship Id="rId17" Type="http://schemas.openxmlformats.org/officeDocument/2006/relationships/image" Target="../media/image65.jpeg" /><Relationship Id="rId2" Type="http://schemas.openxmlformats.org/officeDocument/2006/relationships/image" Target="../media/image11.png" /><Relationship Id="rId16" Type="http://schemas.openxmlformats.org/officeDocument/2006/relationships/image" Target="../media/image64.jpeg" /><Relationship Id="rId1" Type="http://schemas.openxmlformats.org/officeDocument/2006/relationships/slideLayout" Target="../slideLayouts/slideLayout7.xml" /><Relationship Id="rId6" Type="http://schemas.openxmlformats.org/officeDocument/2006/relationships/image" Target="../media/image9.svg" /><Relationship Id="rId11" Type="http://schemas.openxmlformats.org/officeDocument/2006/relationships/image" Target="../media/image59.png" /><Relationship Id="rId5" Type="http://schemas.openxmlformats.org/officeDocument/2006/relationships/image" Target="../media/image8.png" /><Relationship Id="rId15" Type="http://schemas.openxmlformats.org/officeDocument/2006/relationships/image" Target="../media/image63.png" /><Relationship Id="rId10" Type="http://schemas.openxmlformats.org/officeDocument/2006/relationships/image" Target="../media/image10.png" /><Relationship Id="rId4" Type="http://schemas.openxmlformats.org/officeDocument/2006/relationships/image" Target="../media/image13.png" /><Relationship Id="rId9" Type="http://schemas.openxmlformats.org/officeDocument/2006/relationships/image" Target="../media/image58.png" /><Relationship Id="rId14" Type="http://schemas.openxmlformats.org/officeDocument/2006/relationships/image" Target="../media/image62.svg" /></Relationships>
</file>

<file path=ppt/slides/_rels/slide7.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7.xml" /><Relationship Id="rId4" Type="http://schemas.openxmlformats.org/officeDocument/2006/relationships/image" Target="../media/image13.png" /></Relationships>
</file>

<file path=ppt/slides/_rels/slide8.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7.xml" /><Relationship Id="rId6" Type="http://schemas.openxmlformats.org/officeDocument/2006/relationships/image" Target="../media/image2.png" /><Relationship Id="rId5" Type="http://schemas.openxmlformats.org/officeDocument/2006/relationships/image" Target="../media/image1.jpeg" /><Relationship Id="rId4" Type="http://schemas.openxmlformats.org/officeDocument/2006/relationships/image" Target="../media/image13.png" /></Relationships>
</file>

<file path=ppt/slides/_rels/slide9.xml.rels><?xml version="1.0" encoding="UTF-8" standalone="yes"?>
<Relationships xmlns="http://schemas.openxmlformats.org/package/2006/relationships"><Relationship Id="rId8" Type="http://schemas.openxmlformats.org/officeDocument/2006/relationships/image" Target="../media/image68.png" /><Relationship Id="rId3" Type="http://schemas.openxmlformats.org/officeDocument/2006/relationships/image" Target="../media/image12.png" /><Relationship Id="rId7" Type="http://schemas.openxmlformats.org/officeDocument/2006/relationships/image" Target="../media/image67.png" /><Relationship Id="rId2" Type="http://schemas.openxmlformats.org/officeDocument/2006/relationships/image" Target="../media/image11.png" /><Relationship Id="rId1" Type="http://schemas.openxmlformats.org/officeDocument/2006/relationships/slideLayout" Target="../slideLayouts/slideLayout7.xml" /><Relationship Id="rId6" Type="http://schemas.openxmlformats.org/officeDocument/2006/relationships/image" Target="../media/image2.png" /><Relationship Id="rId5" Type="http://schemas.openxmlformats.org/officeDocument/2006/relationships/image" Target="../media/image1.jpeg" /><Relationship Id="rId4" Type="http://schemas.openxmlformats.org/officeDocument/2006/relationships/image" Target="../media/image13.png" /><Relationship Id="rId9" Type="http://schemas.openxmlformats.org/officeDocument/2006/relationships/image" Target="../media/image69.svg" /></Relationships>
</file>

<file path=ppt/slides/_rels/slide10.xml.rels><?xml version="1.0" encoding="UTF-8" standalone="yes"?>
<Relationships xmlns="http://schemas.openxmlformats.org/package/2006/relationships"><Relationship Id="rId8" Type="http://schemas.openxmlformats.org/officeDocument/2006/relationships/image" Target="../media/image71.svg" /><Relationship Id="rId13" Type="http://schemas.openxmlformats.org/officeDocument/2006/relationships/image" Target="../media/image73.png" /><Relationship Id="rId3" Type="http://schemas.openxmlformats.org/officeDocument/2006/relationships/image" Target="../media/image12.png" /><Relationship Id="rId7" Type="http://schemas.openxmlformats.org/officeDocument/2006/relationships/image" Target="../media/image70.png" /><Relationship Id="rId12" Type="http://schemas.openxmlformats.org/officeDocument/2006/relationships/image" Target="../media/image72.png" /><Relationship Id="rId17" Type="http://schemas.openxmlformats.org/officeDocument/2006/relationships/image" Target="../media/image77.png" /><Relationship Id="rId2" Type="http://schemas.openxmlformats.org/officeDocument/2006/relationships/image" Target="../media/image11.png" /><Relationship Id="rId16" Type="http://schemas.openxmlformats.org/officeDocument/2006/relationships/image" Target="../media/image76.png" /><Relationship Id="rId1" Type="http://schemas.openxmlformats.org/officeDocument/2006/relationships/slideLayout" Target="../slideLayouts/slideLayout7.xml" /><Relationship Id="rId6" Type="http://schemas.openxmlformats.org/officeDocument/2006/relationships/image" Target="../media/image2.png" /><Relationship Id="rId11" Type="http://schemas.openxmlformats.org/officeDocument/2006/relationships/image" Target="../media/image10.png" /><Relationship Id="rId5" Type="http://schemas.openxmlformats.org/officeDocument/2006/relationships/image" Target="../media/image1.jpeg" /><Relationship Id="rId15" Type="http://schemas.openxmlformats.org/officeDocument/2006/relationships/image" Target="../media/image75.png" /><Relationship Id="rId10" Type="http://schemas.openxmlformats.org/officeDocument/2006/relationships/image" Target="../media/image9.svg" /><Relationship Id="rId4" Type="http://schemas.openxmlformats.org/officeDocument/2006/relationships/image" Target="../media/image13.png" /><Relationship Id="rId9" Type="http://schemas.openxmlformats.org/officeDocument/2006/relationships/image" Target="../media/image8.png" /><Relationship Id="rId14" Type="http://schemas.openxmlformats.org/officeDocument/2006/relationships/image" Target="../media/image74.svg" /></Relationships>
</file>

<file path=ppt/slides/_rels/slide11.xml.rels><?xml version="1.0" encoding="UTF-8" standalone="yes"?>
<Relationships xmlns="http://schemas.openxmlformats.org/package/2006/relationships"><Relationship Id="rId8" Type="http://schemas.openxmlformats.org/officeDocument/2006/relationships/image" Target="../media/image81.png" /><Relationship Id="rId13" Type="http://schemas.openxmlformats.org/officeDocument/2006/relationships/image" Target="../media/image86.png" /><Relationship Id="rId18" Type="http://schemas.openxmlformats.org/officeDocument/2006/relationships/image" Target="../media/image91.png" /><Relationship Id="rId3" Type="http://schemas.openxmlformats.org/officeDocument/2006/relationships/image" Target="../media/image12.png" /><Relationship Id="rId7" Type="http://schemas.openxmlformats.org/officeDocument/2006/relationships/image" Target="../media/image80.png" /><Relationship Id="rId12" Type="http://schemas.openxmlformats.org/officeDocument/2006/relationships/image" Target="../media/image85.png" /><Relationship Id="rId17" Type="http://schemas.openxmlformats.org/officeDocument/2006/relationships/image" Target="../media/image90.png" /><Relationship Id="rId2" Type="http://schemas.openxmlformats.org/officeDocument/2006/relationships/image" Target="../media/image11.png" /><Relationship Id="rId16" Type="http://schemas.openxmlformats.org/officeDocument/2006/relationships/image" Target="../media/image89.png" /><Relationship Id="rId20" Type="http://schemas.openxmlformats.org/officeDocument/2006/relationships/image" Target="../media/image93.png" /><Relationship Id="rId1" Type="http://schemas.openxmlformats.org/officeDocument/2006/relationships/slideLayout" Target="../slideLayouts/slideLayout7.xml" /><Relationship Id="rId6" Type="http://schemas.openxmlformats.org/officeDocument/2006/relationships/image" Target="../media/image79.png" /><Relationship Id="rId11" Type="http://schemas.openxmlformats.org/officeDocument/2006/relationships/image" Target="../media/image84.png" /><Relationship Id="rId5" Type="http://schemas.openxmlformats.org/officeDocument/2006/relationships/image" Target="../media/image78.png" /><Relationship Id="rId15" Type="http://schemas.openxmlformats.org/officeDocument/2006/relationships/image" Target="../media/image88.png" /><Relationship Id="rId10" Type="http://schemas.openxmlformats.org/officeDocument/2006/relationships/image" Target="../media/image83.png" /><Relationship Id="rId19" Type="http://schemas.openxmlformats.org/officeDocument/2006/relationships/image" Target="../media/image92.png" /><Relationship Id="rId4" Type="http://schemas.openxmlformats.org/officeDocument/2006/relationships/image" Target="../media/image13.png" /><Relationship Id="rId9" Type="http://schemas.openxmlformats.org/officeDocument/2006/relationships/image" Target="../media/image82.png" /><Relationship Id="rId14" Type="http://schemas.openxmlformats.org/officeDocument/2006/relationships/image" Target="../media/image87.png" /></Relationships>
</file>

<file path=ppt/slides/_rels/slide12.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7.xml" /><Relationship Id="rId4" Type="http://schemas.openxmlformats.org/officeDocument/2006/relationships/image" Target="../media/image13.png" /></Relationships>
</file>

<file path=ppt/slides/_rels/slide13.xml.rels><?xml version="1.0" encoding="UTF-8" standalone="yes"?>
<Relationships xmlns="http://schemas.openxmlformats.org/package/2006/relationships"><Relationship Id="rId8" Type="http://schemas.openxmlformats.org/officeDocument/2006/relationships/image" Target="../media/image96.svg" /><Relationship Id="rId3" Type="http://schemas.openxmlformats.org/officeDocument/2006/relationships/image" Target="../media/image94.png" /><Relationship Id="rId7" Type="http://schemas.openxmlformats.org/officeDocument/2006/relationships/image" Target="../media/image95.png" /><Relationship Id="rId2" Type="http://schemas.openxmlformats.org/officeDocument/2006/relationships/notesSlide" Target="../notesSlides/notesSlide1.xml" /><Relationship Id="rId1" Type="http://schemas.openxmlformats.org/officeDocument/2006/relationships/slideLayout" Target="../slideLayouts/slideLayout7.xml" /><Relationship Id="rId6" Type="http://schemas.openxmlformats.org/officeDocument/2006/relationships/image" Target="../media/image13.png" /><Relationship Id="rId5" Type="http://schemas.openxmlformats.org/officeDocument/2006/relationships/image" Target="../media/image12.png" /><Relationship Id="rId4" Type="http://schemas.openxmlformats.org/officeDocument/2006/relationships/image" Target="../media/image11.png" /></Relationships>
</file>

<file path=ppt/slides/_rels/slide14.xml.rels><?xml version="1.0" encoding="UTF-8" standalone="yes"?>
<Relationships xmlns="http://schemas.openxmlformats.org/package/2006/relationships"><Relationship Id="rId8" Type="http://schemas.openxmlformats.org/officeDocument/2006/relationships/image" Target="../media/image96.svg" /><Relationship Id="rId3" Type="http://schemas.openxmlformats.org/officeDocument/2006/relationships/image" Target="../media/image94.png" /><Relationship Id="rId7" Type="http://schemas.openxmlformats.org/officeDocument/2006/relationships/image" Target="../media/image95.png" /><Relationship Id="rId12" Type="http://schemas.openxmlformats.org/officeDocument/2006/relationships/image" Target="../media/image100.jpeg" /><Relationship Id="rId2" Type="http://schemas.openxmlformats.org/officeDocument/2006/relationships/notesSlide" Target="../notesSlides/notesSlide2.xml" /><Relationship Id="rId1" Type="http://schemas.openxmlformats.org/officeDocument/2006/relationships/slideLayout" Target="../slideLayouts/slideLayout7.xml" /><Relationship Id="rId6" Type="http://schemas.openxmlformats.org/officeDocument/2006/relationships/image" Target="../media/image13.png" /><Relationship Id="rId11" Type="http://schemas.openxmlformats.org/officeDocument/2006/relationships/image" Target="../media/image99.png" /><Relationship Id="rId5" Type="http://schemas.openxmlformats.org/officeDocument/2006/relationships/image" Target="../media/image12.png" /><Relationship Id="rId10" Type="http://schemas.openxmlformats.org/officeDocument/2006/relationships/image" Target="../media/image98.png" /><Relationship Id="rId4" Type="http://schemas.openxmlformats.org/officeDocument/2006/relationships/image" Target="../media/image11.png" /><Relationship Id="rId9" Type="http://schemas.openxmlformats.org/officeDocument/2006/relationships/image" Target="../media/image97.jpeg" /></Relationships>
</file>

<file path=ppt/slides/_rels/slide15.xml.rels><?xml version="1.0" encoding="UTF-8" standalone="yes"?>
<Relationships xmlns="http://schemas.openxmlformats.org/package/2006/relationships"><Relationship Id="rId3" Type="http://schemas.openxmlformats.org/officeDocument/2006/relationships/image" Target="../media/image102.png" /><Relationship Id="rId2" Type="http://schemas.openxmlformats.org/officeDocument/2006/relationships/image" Target="../media/image101.png" /><Relationship Id="rId1" Type="http://schemas.openxmlformats.org/officeDocument/2006/relationships/slideLayout" Target="../slideLayouts/slideLayout7.xml" /><Relationship Id="rId5" Type="http://schemas.openxmlformats.org/officeDocument/2006/relationships/image" Target="../media/image104.png" /><Relationship Id="rId4" Type="http://schemas.openxmlformats.org/officeDocument/2006/relationships/image" Target="../media/image103.png" /></Relationships>
</file>

<file path=ppt/slides/_rels/slide16.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5.jpeg" /><Relationship Id="rId1" Type="http://schemas.openxmlformats.org/officeDocument/2006/relationships/slideLayout" Target="../slideLayouts/slideLayout7.xml" /><Relationship Id="rId5" Type="http://schemas.openxmlformats.org/officeDocument/2006/relationships/image" Target="../media/image13.png" /><Relationship Id="rId4" Type="http://schemas.openxmlformats.org/officeDocument/2006/relationships/image" Target="../media/image12.png" /></Relationships>
</file>

<file path=ppt/slides/_rels/slide17.xml.rels><?xml version="1.0" encoding="UTF-8" standalone="yes"?>
<Relationships xmlns="http://schemas.openxmlformats.org/package/2006/relationships"><Relationship Id="rId8" Type="http://schemas.openxmlformats.org/officeDocument/2006/relationships/image" Target="../media/image12.png" /><Relationship Id="rId3" Type="http://schemas.openxmlformats.org/officeDocument/2006/relationships/image" Target="../media/image107.jpeg" /><Relationship Id="rId7" Type="http://schemas.openxmlformats.org/officeDocument/2006/relationships/image" Target="../media/image11.png" /><Relationship Id="rId2" Type="http://schemas.openxmlformats.org/officeDocument/2006/relationships/image" Target="../media/image106.jpeg" /><Relationship Id="rId1" Type="http://schemas.openxmlformats.org/officeDocument/2006/relationships/slideLayout" Target="../slideLayouts/slideLayout7.xml" /><Relationship Id="rId6" Type="http://schemas.openxmlformats.org/officeDocument/2006/relationships/image" Target="../media/image100.jpeg" /><Relationship Id="rId5" Type="http://schemas.openxmlformats.org/officeDocument/2006/relationships/image" Target="../media/image109.jpeg" /><Relationship Id="rId4" Type="http://schemas.openxmlformats.org/officeDocument/2006/relationships/image" Target="../media/image108.png" /><Relationship Id="rId9" Type="http://schemas.openxmlformats.org/officeDocument/2006/relationships/image" Target="../media/image13.png" /></Relationships>
</file>

<file path=ppt/slides/_rels/slide18.xml.rels><?xml version="1.0" encoding="UTF-8" standalone="yes"?>
<Relationships xmlns="http://schemas.openxmlformats.org/package/2006/relationships"><Relationship Id="rId8" Type="http://schemas.openxmlformats.org/officeDocument/2006/relationships/image" Target="../media/image12.png" /><Relationship Id="rId3" Type="http://schemas.openxmlformats.org/officeDocument/2006/relationships/image" Target="../media/image65.jpeg" /><Relationship Id="rId7" Type="http://schemas.openxmlformats.org/officeDocument/2006/relationships/image" Target="../media/image11.png" /><Relationship Id="rId2" Type="http://schemas.openxmlformats.org/officeDocument/2006/relationships/image" Target="../media/image7.jpeg" /><Relationship Id="rId1" Type="http://schemas.openxmlformats.org/officeDocument/2006/relationships/slideLayout" Target="../slideLayouts/slideLayout7.xml" /><Relationship Id="rId6" Type="http://schemas.openxmlformats.org/officeDocument/2006/relationships/image" Target="../media/image100.jpeg" /><Relationship Id="rId5" Type="http://schemas.openxmlformats.org/officeDocument/2006/relationships/image" Target="../media/image111.jpeg" /><Relationship Id="rId4" Type="http://schemas.openxmlformats.org/officeDocument/2006/relationships/image" Target="../media/image110.jpeg" /><Relationship Id="rId9" Type="http://schemas.openxmlformats.org/officeDocument/2006/relationships/image" Target="../media/image13.png" /></Relationships>
</file>

<file path=ppt/slides/_rels/slide19.xml.rels><?xml version="1.0" encoding="UTF-8" standalone="yes"?>
<Relationships xmlns="http://schemas.openxmlformats.org/package/2006/relationships"><Relationship Id="rId3" Type="http://schemas.openxmlformats.org/officeDocument/2006/relationships/image" Target="../media/image113.svg" /><Relationship Id="rId2" Type="http://schemas.openxmlformats.org/officeDocument/2006/relationships/image" Target="../media/image112.png" /><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7.xml" /><Relationship Id="rId4" Type="http://schemas.openxmlformats.org/officeDocument/2006/relationships/image" Target="../media/image1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AutoShape 2"/>
          <p:cNvSpPr/>
          <p:nvPr/>
        </p:nvSpPr>
        <p:spPr>
          <a:xfrm>
            <a:off x="5093070" y="3880585"/>
            <a:ext cx="7181826" cy="0"/>
          </a:xfrm>
          <a:prstGeom prst="line">
            <a:avLst/>
          </a:prstGeom>
          <a:ln w="47625" cap="flat">
            <a:solidFill>
              <a:srgbClr val="0CA4FA"/>
            </a:solidFill>
            <a:prstDash val="solid"/>
            <a:headEnd type="none" w="sm" len="sm"/>
            <a:tailEnd type="none" w="sm" len="sm"/>
          </a:ln>
        </p:spPr>
      </p:sp>
      <p:sp>
        <p:nvSpPr>
          <p:cNvPr id="3" name="Freeform 3"/>
          <p:cNvSpPr/>
          <p:nvPr/>
        </p:nvSpPr>
        <p:spPr>
          <a:xfrm>
            <a:off x="12028983" y="192424"/>
            <a:ext cx="4104882" cy="2500926"/>
          </a:xfrm>
          <a:custGeom>
            <a:avLst/>
            <a:gdLst/>
            <a:ahLst/>
            <a:cxnLst/>
            <a:rect l="l" t="t" r="r" b="b"/>
            <a:pathLst>
              <a:path w="4104882" h="2500926">
                <a:moveTo>
                  <a:pt x="0" y="0"/>
                </a:moveTo>
                <a:lnTo>
                  <a:pt x="4104882" y="0"/>
                </a:lnTo>
                <a:lnTo>
                  <a:pt x="4104882" y="2500927"/>
                </a:lnTo>
                <a:lnTo>
                  <a:pt x="0" y="2500927"/>
                </a:lnTo>
                <a:lnTo>
                  <a:pt x="0" y="0"/>
                </a:lnTo>
                <a:close/>
              </a:path>
            </a:pathLst>
          </a:custGeom>
          <a:blipFill>
            <a:blip r:embed="rId2"/>
            <a:stretch>
              <a:fillRect l="-64756"/>
            </a:stretch>
          </a:blipFill>
        </p:spPr>
      </p:sp>
      <p:sp>
        <p:nvSpPr>
          <p:cNvPr id="4" name="Freeform 4"/>
          <p:cNvSpPr/>
          <p:nvPr/>
        </p:nvSpPr>
        <p:spPr>
          <a:xfrm>
            <a:off x="9370797" y="192424"/>
            <a:ext cx="2658186" cy="2500926"/>
          </a:xfrm>
          <a:custGeom>
            <a:avLst/>
            <a:gdLst/>
            <a:ahLst/>
            <a:cxnLst/>
            <a:rect l="l" t="t" r="r" b="b"/>
            <a:pathLst>
              <a:path w="2658186" h="2500926">
                <a:moveTo>
                  <a:pt x="0" y="0"/>
                </a:moveTo>
                <a:lnTo>
                  <a:pt x="2658186" y="0"/>
                </a:lnTo>
                <a:lnTo>
                  <a:pt x="2658186" y="2500927"/>
                </a:lnTo>
                <a:lnTo>
                  <a:pt x="0" y="2500927"/>
                </a:lnTo>
                <a:lnTo>
                  <a:pt x="0" y="0"/>
                </a:lnTo>
                <a:close/>
              </a:path>
            </a:pathLst>
          </a:custGeom>
          <a:blipFill>
            <a:blip r:embed="rId3"/>
            <a:stretch>
              <a:fillRect r="-154424"/>
            </a:stretch>
          </a:blipFill>
        </p:spPr>
      </p:sp>
      <p:sp>
        <p:nvSpPr>
          <p:cNvPr id="5" name="Freeform 5"/>
          <p:cNvSpPr/>
          <p:nvPr/>
        </p:nvSpPr>
        <p:spPr>
          <a:xfrm>
            <a:off x="2182710" y="5438775"/>
            <a:ext cx="13979730" cy="3953503"/>
          </a:xfrm>
          <a:custGeom>
            <a:avLst/>
            <a:gdLst/>
            <a:ahLst/>
            <a:cxnLst/>
            <a:rect l="l" t="t" r="r" b="b"/>
            <a:pathLst>
              <a:path w="13979730" h="3953503">
                <a:moveTo>
                  <a:pt x="0" y="0"/>
                </a:moveTo>
                <a:lnTo>
                  <a:pt x="13979730" y="0"/>
                </a:lnTo>
                <a:lnTo>
                  <a:pt x="13979730" y="3953503"/>
                </a:lnTo>
                <a:lnTo>
                  <a:pt x="0" y="3953503"/>
                </a:lnTo>
                <a:lnTo>
                  <a:pt x="0" y="0"/>
                </a:lnTo>
                <a:close/>
              </a:path>
            </a:pathLst>
          </a:custGeom>
          <a:blipFill>
            <a:blip r:embed="rId4"/>
            <a:stretch>
              <a:fillRect/>
            </a:stretch>
          </a:blipFill>
        </p:spPr>
      </p:sp>
      <p:sp>
        <p:nvSpPr>
          <p:cNvPr id="6" name="Freeform 6"/>
          <p:cNvSpPr/>
          <p:nvPr/>
        </p:nvSpPr>
        <p:spPr>
          <a:xfrm>
            <a:off x="10572226" y="5537994"/>
            <a:ext cx="2913514" cy="1877532"/>
          </a:xfrm>
          <a:custGeom>
            <a:avLst/>
            <a:gdLst/>
            <a:ahLst/>
            <a:cxnLst/>
            <a:rect l="l" t="t" r="r" b="b"/>
            <a:pathLst>
              <a:path w="2913514" h="1877532">
                <a:moveTo>
                  <a:pt x="0" y="0"/>
                </a:moveTo>
                <a:lnTo>
                  <a:pt x="2913514" y="0"/>
                </a:lnTo>
                <a:lnTo>
                  <a:pt x="2913514" y="1877533"/>
                </a:lnTo>
                <a:lnTo>
                  <a:pt x="0" y="1877533"/>
                </a:lnTo>
                <a:lnTo>
                  <a:pt x="0" y="0"/>
                </a:lnTo>
                <a:close/>
              </a:path>
            </a:pathLst>
          </a:custGeom>
          <a:blipFill>
            <a:blip r:embed="rId5"/>
            <a:stretch>
              <a:fillRect l="-89846" t="-336643" r="-91535"/>
            </a:stretch>
          </a:blipFill>
        </p:spPr>
      </p:sp>
      <p:sp>
        <p:nvSpPr>
          <p:cNvPr id="7" name="Freeform 7"/>
          <p:cNvSpPr/>
          <p:nvPr/>
        </p:nvSpPr>
        <p:spPr>
          <a:xfrm>
            <a:off x="2390319" y="255100"/>
            <a:ext cx="2512357" cy="2438250"/>
          </a:xfrm>
          <a:custGeom>
            <a:avLst/>
            <a:gdLst/>
            <a:ahLst/>
            <a:cxnLst/>
            <a:rect l="l" t="t" r="r" b="b"/>
            <a:pathLst>
              <a:path w="2512357" h="2438250">
                <a:moveTo>
                  <a:pt x="0" y="0"/>
                </a:moveTo>
                <a:lnTo>
                  <a:pt x="2512357" y="0"/>
                </a:lnTo>
                <a:lnTo>
                  <a:pt x="2512357" y="2438251"/>
                </a:lnTo>
                <a:lnTo>
                  <a:pt x="0" y="2438251"/>
                </a:lnTo>
                <a:lnTo>
                  <a:pt x="0" y="0"/>
                </a:lnTo>
                <a:close/>
              </a:path>
            </a:pathLst>
          </a:custGeom>
          <a:blipFill>
            <a:blip r:embed="rId6"/>
            <a:stretch>
              <a:fillRect l="-24707" r="-17534"/>
            </a:stretch>
          </a:blipFill>
        </p:spPr>
      </p:sp>
      <p:sp>
        <p:nvSpPr>
          <p:cNvPr id="8" name="Freeform 8"/>
          <p:cNvSpPr/>
          <p:nvPr/>
        </p:nvSpPr>
        <p:spPr>
          <a:xfrm>
            <a:off x="4902676" y="255100"/>
            <a:ext cx="2121359" cy="2438250"/>
          </a:xfrm>
          <a:custGeom>
            <a:avLst/>
            <a:gdLst/>
            <a:ahLst/>
            <a:cxnLst/>
            <a:rect l="l" t="t" r="r" b="b"/>
            <a:pathLst>
              <a:path w="2121359" h="2438250">
                <a:moveTo>
                  <a:pt x="0" y="0"/>
                </a:moveTo>
                <a:lnTo>
                  <a:pt x="2121359" y="0"/>
                </a:lnTo>
                <a:lnTo>
                  <a:pt x="2121359" y="2438251"/>
                </a:lnTo>
                <a:lnTo>
                  <a:pt x="0" y="2438251"/>
                </a:lnTo>
                <a:lnTo>
                  <a:pt x="0" y="0"/>
                </a:lnTo>
                <a:close/>
              </a:path>
            </a:pathLst>
          </a:custGeom>
          <a:blipFill>
            <a:blip r:embed="rId7"/>
            <a:stretch>
              <a:fillRect l="-17934" r="-14158"/>
            </a:stretch>
          </a:blipFill>
        </p:spPr>
      </p:sp>
      <p:sp>
        <p:nvSpPr>
          <p:cNvPr id="9" name="Freeform 9"/>
          <p:cNvSpPr/>
          <p:nvPr/>
        </p:nvSpPr>
        <p:spPr>
          <a:xfrm>
            <a:off x="2182710" y="7415527"/>
            <a:ext cx="5406292" cy="1976752"/>
          </a:xfrm>
          <a:custGeom>
            <a:avLst/>
            <a:gdLst/>
            <a:ahLst/>
            <a:cxnLst/>
            <a:rect l="l" t="t" r="r" b="b"/>
            <a:pathLst>
              <a:path w="5406292" h="1976752">
                <a:moveTo>
                  <a:pt x="0" y="0"/>
                </a:moveTo>
                <a:lnTo>
                  <a:pt x="5406292" y="0"/>
                </a:lnTo>
                <a:lnTo>
                  <a:pt x="5406292" y="1976751"/>
                </a:lnTo>
                <a:lnTo>
                  <a:pt x="0" y="1976751"/>
                </a:lnTo>
                <a:lnTo>
                  <a:pt x="0" y="0"/>
                </a:lnTo>
                <a:close/>
              </a:path>
            </a:pathLst>
          </a:custGeom>
          <a:blipFill>
            <a:blip r:embed="rId8"/>
            <a:stretch>
              <a:fillRect t="-195" b="-22877"/>
            </a:stretch>
          </a:blipFill>
        </p:spPr>
      </p:sp>
      <p:sp>
        <p:nvSpPr>
          <p:cNvPr id="10" name="Freeform 10"/>
          <p:cNvSpPr/>
          <p:nvPr/>
        </p:nvSpPr>
        <p:spPr>
          <a:xfrm>
            <a:off x="2523001" y="3952326"/>
            <a:ext cx="1363783" cy="1324574"/>
          </a:xfrm>
          <a:custGeom>
            <a:avLst/>
            <a:gdLst/>
            <a:ahLst/>
            <a:cxnLst/>
            <a:rect l="l" t="t" r="r" b="b"/>
            <a:pathLst>
              <a:path w="1363783" h="1324574">
                <a:moveTo>
                  <a:pt x="0" y="0"/>
                </a:moveTo>
                <a:lnTo>
                  <a:pt x="1363783" y="0"/>
                </a:lnTo>
                <a:lnTo>
                  <a:pt x="1363783" y="1324574"/>
                </a:lnTo>
                <a:lnTo>
                  <a:pt x="0" y="132457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TextBox 11"/>
          <p:cNvSpPr txBox="1"/>
          <p:nvPr/>
        </p:nvSpPr>
        <p:spPr>
          <a:xfrm>
            <a:off x="2390319" y="2899921"/>
            <a:ext cx="13148993" cy="956851"/>
          </a:xfrm>
          <a:prstGeom prst="rect">
            <a:avLst/>
          </a:prstGeom>
        </p:spPr>
        <p:txBody>
          <a:bodyPr lIns="0" tIns="0" rIns="0" bIns="0" rtlCol="0" anchor="t">
            <a:spAutoFit/>
          </a:bodyPr>
          <a:lstStyle/>
          <a:p>
            <a:pPr algn="ctr">
              <a:lnSpc>
                <a:spcPts val="7719"/>
              </a:lnSpc>
            </a:pPr>
            <a:r>
              <a:rPr lang="en-US" sz="5513" b="1">
                <a:solidFill>
                  <a:srgbClr val="1D1D1F"/>
                </a:solidFill>
                <a:latin typeface="Raleway Heavy"/>
                <a:ea typeface="Raleway Heavy"/>
                <a:cs typeface="Raleway Heavy"/>
                <a:sym typeface="Raleway Heavy"/>
              </a:rPr>
              <a:t>DIGITAL “STARTUPS AND SCALE-UPS”</a:t>
            </a:r>
          </a:p>
        </p:txBody>
      </p:sp>
      <p:sp>
        <p:nvSpPr>
          <p:cNvPr id="12" name="TextBox 12"/>
          <p:cNvSpPr txBox="1"/>
          <p:nvPr/>
        </p:nvSpPr>
        <p:spPr>
          <a:xfrm>
            <a:off x="3646498" y="4018647"/>
            <a:ext cx="10074970" cy="1258252"/>
          </a:xfrm>
          <a:prstGeom prst="rect">
            <a:avLst/>
          </a:prstGeom>
        </p:spPr>
        <p:txBody>
          <a:bodyPr lIns="0" tIns="0" rIns="0" bIns="0" rtlCol="0" anchor="t">
            <a:spAutoFit/>
          </a:bodyPr>
          <a:lstStyle/>
          <a:p>
            <a:pPr algn="ctr">
              <a:lnSpc>
                <a:spcPts val="3359"/>
              </a:lnSpc>
            </a:pPr>
            <a:r>
              <a:rPr lang="en-US" sz="2400" b="1" spc="480">
                <a:solidFill>
                  <a:srgbClr val="1D1D1F"/>
                </a:solidFill>
                <a:latin typeface="Now Bold"/>
                <a:ea typeface="Now Bold"/>
                <a:cs typeface="Now Bold"/>
                <a:sym typeface="Now Bold"/>
              </a:rPr>
              <a:t>NAVIGATING DIGITAL TRANSFORMATION TOWARDS 50 YEARS &amp; BEYOND:</a:t>
            </a:r>
          </a:p>
          <a:p>
            <a:pPr algn="ctr">
              <a:lnSpc>
                <a:spcPts val="3359"/>
              </a:lnSpc>
            </a:pPr>
            <a:r>
              <a:rPr lang="en-US" sz="2400" b="1" spc="480">
                <a:solidFill>
                  <a:srgbClr val="1D1D1F"/>
                </a:solidFill>
                <a:latin typeface="Now Bold"/>
                <a:ea typeface="Now Bold"/>
                <a:cs typeface="Now Bold"/>
                <a:sym typeface="Now Bold"/>
              </a:rPr>
              <a:t>COLLABORATION &amp; INNOVATION</a:t>
            </a:r>
          </a:p>
        </p:txBody>
      </p:sp>
      <p:sp>
        <p:nvSpPr>
          <p:cNvPr id="13" name="TextBox 13"/>
          <p:cNvSpPr txBox="1"/>
          <p:nvPr/>
        </p:nvSpPr>
        <p:spPr>
          <a:xfrm>
            <a:off x="3204892" y="4725349"/>
            <a:ext cx="1017240" cy="562928"/>
          </a:xfrm>
          <a:prstGeom prst="rect">
            <a:avLst/>
          </a:prstGeom>
        </p:spPr>
        <p:txBody>
          <a:bodyPr lIns="0" tIns="0" rIns="0" bIns="0" rtlCol="0" anchor="t">
            <a:spAutoFit/>
          </a:bodyPr>
          <a:lstStyle/>
          <a:p>
            <a:pPr algn="ctr">
              <a:lnSpc>
                <a:spcPts val="4649"/>
              </a:lnSpc>
              <a:spcBef>
                <a:spcPct val="0"/>
              </a:spcBef>
            </a:pPr>
            <a:r>
              <a:rPr lang="en-US" sz="3099" b="1">
                <a:solidFill>
                  <a:srgbClr val="FF3131"/>
                </a:solidFill>
                <a:latin typeface="Now Bold"/>
                <a:ea typeface="Now Bold"/>
                <a:cs typeface="Now Bold"/>
                <a:sym typeface="Now Bold"/>
              </a:rPr>
              <a:t>1975 </a:t>
            </a:r>
          </a:p>
        </p:txBody>
      </p:sp>
      <p:sp>
        <p:nvSpPr>
          <p:cNvPr id="14" name="Freeform 14"/>
          <p:cNvSpPr/>
          <p:nvPr/>
        </p:nvSpPr>
        <p:spPr>
          <a:xfrm>
            <a:off x="2182710" y="3856772"/>
            <a:ext cx="1166661" cy="602289"/>
          </a:xfrm>
          <a:custGeom>
            <a:avLst/>
            <a:gdLst/>
            <a:ahLst/>
            <a:cxnLst/>
            <a:rect l="l" t="t" r="r" b="b"/>
            <a:pathLst>
              <a:path w="1166661" h="602289">
                <a:moveTo>
                  <a:pt x="0" y="0"/>
                </a:moveTo>
                <a:lnTo>
                  <a:pt x="1166661" y="0"/>
                </a:lnTo>
                <a:lnTo>
                  <a:pt x="1166661" y="602289"/>
                </a:lnTo>
                <a:lnTo>
                  <a:pt x="0" y="602289"/>
                </a:lnTo>
                <a:lnTo>
                  <a:pt x="0" y="0"/>
                </a:lnTo>
                <a:close/>
              </a:path>
            </a:pathLst>
          </a:custGeom>
          <a:blipFill>
            <a:blip r:embed="rId11"/>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840702614"/>
              </p:ext>
            </p:extLst>
          </p:nvPr>
        </p:nvGraphicFramePr>
        <p:xfrm>
          <a:off x="9036469" y="2325815"/>
          <a:ext cx="6503834" cy="3941189"/>
        </p:xfrm>
        <a:graphic>
          <a:graphicData uri="http://schemas.openxmlformats.org/drawingml/2006/table">
            <a:tbl>
              <a:tblPr/>
              <a:tblGrid>
                <a:gridCol w="6503834">
                  <a:extLst>
                    <a:ext uri="{9D8B030D-6E8A-4147-A177-3AD203B41FA5}">
                      <a16:colId xmlns:a16="http://schemas.microsoft.com/office/drawing/2014/main" val="20000"/>
                    </a:ext>
                  </a:extLst>
                </a:gridCol>
              </a:tblGrid>
              <a:tr h="1023050">
                <a:tc>
                  <a:txBody>
                    <a:bodyPr/>
                    <a:lstStyle/>
                    <a:p>
                      <a:pPr algn="l">
                        <a:lnSpc>
                          <a:spcPts val="2800"/>
                        </a:lnSpc>
                        <a:defRPr/>
                      </a:pPr>
                      <a:r>
                        <a:rPr lang="en-US" sz="2000" b="1" dirty="0">
                          <a:solidFill>
                            <a:schemeClr val="tx1"/>
                          </a:solidFill>
                          <a:latin typeface="Muli Bold"/>
                          <a:ea typeface="Muli Bold"/>
                          <a:cs typeface="Muli Bold"/>
                          <a:sym typeface="Muli Bold"/>
                        </a:rPr>
                        <a:t>NAVIGATING CHANGE AND INNOVATION</a:t>
                      </a:r>
                      <a:endParaRPr lang="en-US" sz="1100" dirty="0">
                        <a:solidFill>
                          <a:schemeClr val="tx1"/>
                        </a:solidFill>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72713">
                <a:tc>
                  <a:txBody>
                    <a:bodyPr/>
                    <a:lstStyle/>
                    <a:p>
                      <a:pPr algn="l">
                        <a:lnSpc>
                          <a:spcPts val="2800"/>
                        </a:lnSpc>
                        <a:defRPr/>
                      </a:pPr>
                      <a:r>
                        <a:rPr lang="en-US" sz="2000" b="1">
                          <a:solidFill>
                            <a:schemeClr val="tx1"/>
                          </a:solidFill>
                          <a:latin typeface="Muli Bold"/>
                          <a:ea typeface="Muli Bold"/>
                          <a:cs typeface="Muli Bold"/>
                          <a:sym typeface="Muli Bold"/>
                        </a:rPr>
                        <a:t>ABOUT THE PNG DIGITAL ICT CLUSTER  </a:t>
                      </a:r>
                      <a:endParaRPr lang="en-US" sz="1100">
                        <a:solidFill>
                          <a:schemeClr val="tx1"/>
                        </a:solidFill>
                      </a:endParaRPr>
                    </a:p>
                    <a:p>
                      <a:pPr marL="431801" lvl="1" indent="-215900" algn="l">
                        <a:lnSpc>
                          <a:spcPts val="2800"/>
                        </a:lnSpc>
                        <a:buFont typeface="Arial"/>
                        <a:buChar char="•"/>
                      </a:pPr>
                      <a:r>
                        <a:rPr lang="en-US" sz="2000" b="1">
                          <a:solidFill>
                            <a:schemeClr val="tx1"/>
                          </a:solidFill>
                          <a:latin typeface="Muli Bold"/>
                          <a:ea typeface="Muli Bold"/>
                          <a:cs typeface="Muli Bold"/>
                          <a:sym typeface="Muli Bold"/>
                        </a:rPr>
                        <a:t>Digital Startups and Scale-ups</a:t>
                      </a: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72713">
                <a:tc>
                  <a:txBody>
                    <a:bodyPr/>
                    <a:lstStyle/>
                    <a:p>
                      <a:pPr algn="l">
                        <a:lnSpc>
                          <a:spcPts val="2800"/>
                        </a:lnSpc>
                        <a:defRPr/>
                      </a:pPr>
                      <a:r>
                        <a:rPr lang="en-US" sz="2000" b="1">
                          <a:solidFill>
                            <a:schemeClr val="tx1"/>
                          </a:solidFill>
                          <a:latin typeface="Muli Bold"/>
                          <a:ea typeface="Muli Bold"/>
                          <a:cs typeface="Muli Bold"/>
                          <a:sym typeface="Muli Bold"/>
                        </a:rPr>
                        <a:t>MOU STRATEGIC FRAMEWORK FOR CO-OPERATION AND COLLABORATION</a:t>
                      </a:r>
                      <a:endParaRPr lang="en-US" sz="1100">
                        <a:solidFill>
                          <a:schemeClr val="tx1"/>
                        </a:solidFill>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72713">
                <a:tc>
                  <a:txBody>
                    <a:bodyPr/>
                    <a:lstStyle/>
                    <a:p>
                      <a:pPr algn="l">
                        <a:lnSpc>
                          <a:spcPts val="2800"/>
                        </a:lnSpc>
                        <a:defRPr/>
                      </a:pPr>
                      <a:r>
                        <a:rPr lang="en-US" sz="2000" b="1" dirty="0">
                          <a:solidFill>
                            <a:schemeClr val="tx1"/>
                          </a:solidFill>
                          <a:latin typeface="Muli Bold"/>
                          <a:ea typeface="Muli Bold"/>
                          <a:cs typeface="Muli Bold"/>
                          <a:sym typeface="Muli Bold"/>
                        </a:rPr>
                        <a:t>ALIGNMENT OF THE GOVPNG TECH STACK</a:t>
                      </a:r>
                      <a:endParaRPr lang="en-US" sz="1100" dirty="0">
                        <a:solidFill>
                          <a:schemeClr val="tx1"/>
                        </a:solidFill>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Freeform 3"/>
          <p:cNvSpPr/>
          <p:nvPr/>
        </p:nvSpPr>
        <p:spPr>
          <a:xfrm>
            <a:off x="4148600" y="192424"/>
            <a:ext cx="1059212" cy="1197193"/>
          </a:xfrm>
          <a:custGeom>
            <a:avLst/>
            <a:gdLst/>
            <a:ahLst/>
            <a:cxnLst/>
            <a:rect l="l" t="t" r="r" b="b"/>
            <a:pathLst>
              <a:path w="1059212" h="1197193">
                <a:moveTo>
                  <a:pt x="0" y="0"/>
                </a:moveTo>
                <a:lnTo>
                  <a:pt x="1059212" y="0"/>
                </a:lnTo>
                <a:lnTo>
                  <a:pt x="1059212" y="1197194"/>
                </a:lnTo>
                <a:lnTo>
                  <a:pt x="0" y="1197194"/>
                </a:lnTo>
                <a:lnTo>
                  <a:pt x="0" y="0"/>
                </a:lnTo>
                <a:close/>
              </a:path>
            </a:pathLst>
          </a:custGeom>
          <a:blipFill>
            <a:blip r:embed="rId2"/>
            <a:stretch>
              <a:fillRect/>
            </a:stretch>
          </a:blipFill>
        </p:spPr>
      </p:sp>
      <p:sp>
        <p:nvSpPr>
          <p:cNvPr id="4" name="Freeform 4"/>
          <p:cNvSpPr/>
          <p:nvPr/>
        </p:nvSpPr>
        <p:spPr>
          <a:xfrm>
            <a:off x="1507854" y="204902"/>
            <a:ext cx="1220723" cy="1184715"/>
          </a:xfrm>
          <a:custGeom>
            <a:avLst/>
            <a:gdLst/>
            <a:ahLst/>
            <a:cxnLst/>
            <a:rect l="l" t="t" r="r" b="b"/>
            <a:pathLst>
              <a:path w="1220723" h="1184715">
                <a:moveTo>
                  <a:pt x="0" y="0"/>
                </a:moveTo>
                <a:lnTo>
                  <a:pt x="1220723" y="0"/>
                </a:lnTo>
                <a:lnTo>
                  <a:pt x="1220723" y="1184716"/>
                </a:lnTo>
                <a:lnTo>
                  <a:pt x="0" y="1184716"/>
                </a:lnTo>
                <a:lnTo>
                  <a:pt x="0" y="0"/>
                </a:lnTo>
                <a:close/>
              </a:path>
            </a:pathLst>
          </a:custGeom>
          <a:blipFill>
            <a:blip r:embed="rId3"/>
            <a:stretch>
              <a:fillRect l="-24707" r="-17534"/>
            </a:stretch>
          </a:blipFill>
        </p:spPr>
      </p:sp>
      <p:sp>
        <p:nvSpPr>
          <p:cNvPr id="5" name="Freeform 5"/>
          <p:cNvSpPr/>
          <p:nvPr/>
        </p:nvSpPr>
        <p:spPr>
          <a:xfrm>
            <a:off x="2728577" y="204902"/>
            <a:ext cx="1030742" cy="1184715"/>
          </a:xfrm>
          <a:custGeom>
            <a:avLst/>
            <a:gdLst/>
            <a:ahLst/>
            <a:cxnLst/>
            <a:rect l="l" t="t" r="r" b="b"/>
            <a:pathLst>
              <a:path w="1030742" h="1184715">
                <a:moveTo>
                  <a:pt x="0" y="0"/>
                </a:moveTo>
                <a:lnTo>
                  <a:pt x="1030741" y="0"/>
                </a:lnTo>
                <a:lnTo>
                  <a:pt x="1030741" y="1184716"/>
                </a:lnTo>
                <a:lnTo>
                  <a:pt x="0" y="1184716"/>
                </a:lnTo>
                <a:lnTo>
                  <a:pt x="0" y="0"/>
                </a:lnTo>
                <a:close/>
              </a:path>
            </a:pathLst>
          </a:custGeom>
          <a:blipFill>
            <a:blip r:embed="rId4"/>
            <a:stretch>
              <a:fillRect l="-17934" r="-14158"/>
            </a:stretch>
          </a:blipFill>
        </p:spPr>
      </p:sp>
      <p:sp>
        <p:nvSpPr>
          <p:cNvPr id="6" name="TextBox 6"/>
          <p:cNvSpPr txBox="1"/>
          <p:nvPr/>
        </p:nvSpPr>
        <p:spPr>
          <a:xfrm>
            <a:off x="1883330" y="3731704"/>
            <a:ext cx="6083531" cy="1981200"/>
          </a:xfrm>
          <a:prstGeom prst="rect">
            <a:avLst/>
          </a:prstGeom>
        </p:spPr>
        <p:txBody>
          <a:bodyPr lIns="0" tIns="0" rIns="0" bIns="0" rtlCol="0" anchor="t">
            <a:spAutoFit/>
          </a:bodyPr>
          <a:lstStyle/>
          <a:p>
            <a:pPr algn="l">
              <a:lnSpc>
                <a:spcPts val="7800"/>
              </a:lnSpc>
            </a:pPr>
            <a:r>
              <a:rPr lang="en-US" sz="6500" b="1">
                <a:solidFill>
                  <a:srgbClr val="171717"/>
                </a:solidFill>
                <a:latin typeface="Muli Bold"/>
                <a:ea typeface="Muli Bold"/>
                <a:cs typeface="Muli Bold"/>
                <a:sym typeface="Muli Bold"/>
              </a:rPr>
              <a:t>In this Presentation</a:t>
            </a:r>
          </a:p>
        </p:txBody>
      </p:sp>
      <p:sp>
        <p:nvSpPr>
          <p:cNvPr id="7" name="TextBox 7"/>
          <p:cNvSpPr txBox="1"/>
          <p:nvPr/>
        </p:nvSpPr>
        <p:spPr>
          <a:xfrm>
            <a:off x="1883330" y="6007291"/>
            <a:ext cx="4979916" cy="471805"/>
          </a:xfrm>
          <a:prstGeom prst="rect">
            <a:avLst/>
          </a:prstGeom>
        </p:spPr>
        <p:txBody>
          <a:bodyPr lIns="0" tIns="0" rIns="0" bIns="0" rtlCol="0" anchor="t">
            <a:spAutoFit/>
          </a:bodyPr>
          <a:lstStyle/>
          <a:p>
            <a:pPr algn="l">
              <a:lnSpc>
                <a:spcPts val="3919"/>
              </a:lnSpc>
            </a:pPr>
            <a:r>
              <a:rPr lang="en-US" sz="2800" b="1">
                <a:solidFill>
                  <a:srgbClr val="0CA4FA"/>
                </a:solidFill>
                <a:latin typeface="Muli Semi-Bold"/>
                <a:ea typeface="Muli Semi-Bold"/>
                <a:cs typeface="Muli Semi-Bold"/>
                <a:sym typeface="Muli Semi-Bold"/>
              </a:rPr>
              <a:t>This is the Agenda</a:t>
            </a:r>
          </a:p>
        </p:txBody>
      </p:sp>
      <p:sp>
        <p:nvSpPr>
          <p:cNvPr id="8" name="TextBox 8"/>
          <p:cNvSpPr txBox="1"/>
          <p:nvPr/>
        </p:nvSpPr>
        <p:spPr>
          <a:xfrm>
            <a:off x="3759318" y="29919"/>
            <a:ext cx="265584" cy="1266830"/>
          </a:xfrm>
          <a:prstGeom prst="rect">
            <a:avLst/>
          </a:prstGeom>
        </p:spPr>
        <p:txBody>
          <a:bodyPr lIns="0" tIns="0" rIns="0" bIns="0" rtlCol="0" anchor="t">
            <a:spAutoFit/>
          </a:bodyPr>
          <a:lstStyle/>
          <a:p>
            <a:pPr algn="ctr">
              <a:lnSpc>
                <a:spcPts val="10499"/>
              </a:lnSpc>
              <a:spcBef>
                <a:spcPct val="0"/>
              </a:spcBef>
            </a:pPr>
            <a:r>
              <a:rPr lang="en-US" sz="6999">
                <a:solidFill>
                  <a:srgbClr val="000000"/>
                </a:solidFill>
                <a:latin typeface="Now"/>
                <a:ea typeface="Now"/>
                <a:cs typeface="Now"/>
                <a:sym typeface="Now"/>
              </a:rPr>
              <a:t>|</a:t>
            </a:r>
          </a:p>
        </p:txBody>
      </p:sp>
      <p:grpSp>
        <p:nvGrpSpPr>
          <p:cNvPr id="9" name="Group 9"/>
          <p:cNvGrpSpPr/>
          <p:nvPr/>
        </p:nvGrpSpPr>
        <p:grpSpPr>
          <a:xfrm>
            <a:off x="16981873" y="541723"/>
            <a:ext cx="277427" cy="277427"/>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1" name="Group 11"/>
          <p:cNvGrpSpPr/>
          <p:nvPr/>
        </p:nvGrpSpPr>
        <p:grpSpPr>
          <a:xfrm>
            <a:off x="16575495" y="541723"/>
            <a:ext cx="277427" cy="27742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3" name="Group 13"/>
          <p:cNvGrpSpPr/>
          <p:nvPr/>
        </p:nvGrpSpPr>
        <p:grpSpPr>
          <a:xfrm>
            <a:off x="16169118" y="541723"/>
            <a:ext cx="277427" cy="277427"/>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7" name="TextBox 35">
            <a:extLst>
              <a:ext uri="{FF2B5EF4-FFF2-40B4-BE49-F238E27FC236}">
                <a16:creationId xmlns:a16="http://schemas.microsoft.com/office/drawing/2014/main" id="{616D5BC3-823C-EB42-D51D-7E26308C8BF9}"/>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sp>
        <p:nvSpPr>
          <p:cNvPr id="18" name="TextBox 22">
            <a:extLst>
              <a:ext uri="{FF2B5EF4-FFF2-40B4-BE49-F238E27FC236}">
                <a16:creationId xmlns:a16="http://schemas.microsoft.com/office/drawing/2014/main" id="{F1CDAD14-C24C-C9EA-A45C-1AF573B38481}"/>
              </a:ext>
            </a:extLst>
          </p:cNvPr>
          <p:cNvSpPr txBox="1"/>
          <p:nvPr/>
        </p:nvSpPr>
        <p:spPr>
          <a:xfrm>
            <a:off x="1028706" y="9561529"/>
            <a:ext cx="14607018" cy="290990"/>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2872714" y="2452513"/>
            <a:ext cx="12106653" cy="6775283"/>
          </a:xfrm>
          <a:custGeom>
            <a:avLst/>
            <a:gdLst/>
            <a:ahLst/>
            <a:cxnLst/>
            <a:rect l="l" t="t" r="r" b="b"/>
            <a:pathLst>
              <a:path w="12106653" h="6775283">
                <a:moveTo>
                  <a:pt x="0" y="0"/>
                </a:moveTo>
                <a:lnTo>
                  <a:pt x="12106653" y="0"/>
                </a:lnTo>
                <a:lnTo>
                  <a:pt x="12106653" y="6775283"/>
                </a:lnTo>
                <a:lnTo>
                  <a:pt x="0" y="6775283"/>
                </a:lnTo>
                <a:lnTo>
                  <a:pt x="0" y="0"/>
                </a:lnTo>
                <a:close/>
              </a:path>
            </a:pathLst>
          </a:custGeom>
          <a:blipFill>
            <a:blip r:embed="rId2"/>
            <a:stretch>
              <a:fillRect/>
            </a:stretch>
          </a:blipFill>
        </p:spPr>
      </p:sp>
      <p:sp>
        <p:nvSpPr>
          <p:cNvPr id="3" name="TextBox 3"/>
          <p:cNvSpPr txBox="1"/>
          <p:nvPr/>
        </p:nvSpPr>
        <p:spPr>
          <a:xfrm>
            <a:off x="5914511" y="215283"/>
            <a:ext cx="9064856" cy="582375"/>
          </a:xfrm>
          <a:prstGeom prst="rect">
            <a:avLst/>
          </a:prstGeom>
        </p:spPr>
        <p:txBody>
          <a:bodyPr lIns="0" tIns="0" rIns="0" bIns="0" rtlCol="0" anchor="t">
            <a:spAutoFit/>
          </a:bodyPr>
          <a:lstStyle/>
          <a:p>
            <a:pPr algn="l">
              <a:lnSpc>
                <a:spcPts val="4585"/>
              </a:lnSpc>
            </a:pPr>
            <a:r>
              <a:rPr lang="en-US" sz="3821" b="1">
                <a:solidFill>
                  <a:srgbClr val="0CA4FA"/>
                </a:solidFill>
                <a:latin typeface="Muli Bold"/>
                <a:ea typeface="Muli Bold"/>
                <a:cs typeface="Muli Bold"/>
                <a:sym typeface="Muli Bold"/>
              </a:rPr>
              <a:t>Change and Innovation </a:t>
            </a:r>
          </a:p>
        </p:txBody>
      </p:sp>
      <p:sp>
        <p:nvSpPr>
          <p:cNvPr id="4" name="TextBox 4"/>
          <p:cNvSpPr txBox="1"/>
          <p:nvPr/>
        </p:nvSpPr>
        <p:spPr>
          <a:xfrm>
            <a:off x="1211848" y="1865389"/>
            <a:ext cx="16047452" cy="355816"/>
          </a:xfrm>
          <a:prstGeom prst="rect">
            <a:avLst/>
          </a:prstGeom>
        </p:spPr>
        <p:txBody>
          <a:bodyPr lIns="0" tIns="0" rIns="0" bIns="0" rtlCol="0" anchor="t">
            <a:spAutoFit/>
          </a:bodyPr>
          <a:lstStyle/>
          <a:p>
            <a:pPr algn="ctr">
              <a:lnSpc>
                <a:spcPts val="2963"/>
              </a:lnSpc>
              <a:spcBef>
                <a:spcPct val="0"/>
              </a:spcBef>
            </a:pPr>
            <a:r>
              <a:rPr lang="en-US" sz="2116" b="1">
                <a:solidFill>
                  <a:srgbClr val="000000"/>
                </a:solidFill>
                <a:latin typeface="Muli Semi-Bold"/>
                <a:ea typeface="Muli Semi-Bold"/>
                <a:cs typeface="Muli Semi-Bold"/>
                <a:sym typeface="Muli Semi-Bold"/>
              </a:rPr>
              <a:t>The world has changed, and only those that have kept pace with that change can succeed in difficult environments</a:t>
            </a:r>
          </a:p>
        </p:txBody>
      </p:sp>
      <p:sp>
        <p:nvSpPr>
          <p:cNvPr id="5" name="Freeform 5"/>
          <p:cNvSpPr/>
          <p:nvPr/>
        </p:nvSpPr>
        <p:spPr>
          <a:xfrm>
            <a:off x="4148600" y="192424"/>
            <a:ext cx="1059212" cy="1197193"/>
          </a:xfrm>
          <a:custGeom>
            <a:avLst/>
            <a:gdLst/>
            <a:ahLst/>
            <a:cxnLst/>
            <a:rect l="l" t="t" r="r" b="b"/>
            <a:pathLst>
              <a:path w="1059212" h="1197193">
                <a:moveTo>
                  <a:pt x="0" y="0"/>
                </a:moveTo>
                <a:lnTo>
                  <a:pt x="1059212" y="0"/>
                </a:lnTo>
                <a:lnTo>
                  <a:pt x="1059212" y="1197194"/>
                </a:lnTo>
                <a:lnTo>
                  <a:pt x="0" y="1197194"/>
                </a:lnTo>
                <a:lnTo>
                  <a:pt x="0" y="0"/>
                </a:lnTo>
                <a:close/>
              </a:path>
            </a:pathLst>
          </a:custGeom>
          <a:blipFill>
            <a:blip r:embed="rId3"/>
            <a:stretch>
              <a:fillRect/>
            </a:stretch>
          </a:blipFill>
        </p:spPr>
      </p:sp>
      <p:sp>
        <p:nvSpPr>
          <p:cNvPr id="6" name="Freeform 6"/>
          <p:cNvSpPr/>
          <p:nvPr/>
        </p:nvSpPr>
        <p:spPr>
          <a:xfrm>
            <a:off x="1507854" y="204902"/>
            <a:ext cx="1220723" cy="1184715"/>
          </a:xfrm>
          <a:custGeom>
            <a:avLst/>
            <a:gdLst/>
            <a:ahLst/>
            <a:cxnLst/>
            <a:rect l="l" t="t" r="r" b="b"/>
            <a:pathLst>
              <a:path w="1220723" h="1184715">
                <a:moveTo>
                  <a:pt x="0" y="0"/>
                </a:moveTo>
                <a:lnTo>
                  <a:pt x="1220723" y="0"/>
                </a:lnTo>
                <a:lnTo>
                  <a:pt x="1220723" y="1184716"/>
                </a:lnTo>
                <a:lnTo>
                  <a:pt x="0" y="1184716"/>
                </a:lnTo>
                <a:lnTo>
                  <a:pt x="0" y="0"/>
                </a:lnTo>
                <a:close/>
              </a:path>
            </a:pathLst>
          </a:custGeom>
          <a:blipFill>
            <a:blip r:embed="rId4"/>
            <a:stretch>
              <a:fillRect l="-24707" r="-17534"/>
            </a:stretch>
          </a:blipFill>
        </p:spPr>
      </p:sp>
      <p:sp>
        <p:nvSpPr>
          <p:cNvPr id="7" name="Freeform 7"/>
          <p:cNvSpPr/>
          <p:nvPr/>
        </p:nvSpPr>
        <p:spPr>
          <a:xfrm>
            <a:off x="2728577" y="204902"/>
            <a:ext cx="1030742" cy="1184715"/>
          </a:xfrm>
          <a:custGeom>
            <a:avLst/>
            <a:gdLst/>
            <a:ahLst/>
            <a:cxnLst/>
            <a:rect l="l" t="t" r="r" b="b"/>
            <a:pathLst>
              <a:path w="1030742" h="1184715">
                <a:moveTo>
                  <a:pt x="0" y="0"/>
                </a:moveTo>
                <a:lnTo>
                  <a:pt x="1030741" y="0"/>
                </a:lnTo>
                <a:lnTo>
                  <a:pt x="1030741" y="1184716"/>
                </a:lnTo>
                <a:lnTo>
                  <a:pt x="0" y="1184716"/>
                </a:lnTo>
                <a:lnTo>
                  <a:pt x="0" y="0"/>
                </a:lnTo>
                <a:close/>
              </a:path>
            </a:pathLst>
          </a:custGeom>
          <a:blipFill>
            <a:blip r:embed="rId5"/>
            <a:stretch>
              <a:fillRect l="-17934" r="-14158"/>
            </a:stretch>
          </a:blipFill>
        </p:spPr>
      </p:sp>
      <p:sp>
        <p:nvSpPr>
          <p:cNvPr id="8" name="TextBox 8"/>
          <p:cNvSpPr txBox="1"/>
          <p:nvPr/>
        </p:nvSpPr>
        <p:spPr>
          <a:xfrm>
            <a:off x="3759318" y="29919"/>
            <a:ext cx="265584" cy="1266830"/>
          </a:xfrm>
          <a:prstGeom prst="rect">
            <a:avLst/>
          </a:prstGeom>
        </p:spPr>
        <p:txBody>
          <a:bodyPr lIns="0" tIns="0" rIns="0" bIns="0" rtlCol="0" anchor="t">
            <a:spAutoFit/>
          </a:bodyPr>
          <a:lstStyle/>
          <a:p>
            <a:pPr algn="ctr">
              <a:lnSpc>
                <a:spcPts val="10499"/>
              </a:lnSpc>
              <a:spcBef>
                <a:spcPct val="0"/>
              </a:spcBef>
            </a:pPr>
            <a:r>
              <a:rPr lang="en-US" sz="6999">
                <a:solidFill>
                  <a:srgbClr val="000000"/>
                </a:solidFill>
                <a:latin typeface="Now"/>
                <a:ea typeface="Now"/>
                <a:cs typeface="Now"/>
                <a:sym typeface="Now"/>
              </a:rPr>
              <a:t>|</a:t>
            </a:r>
          </a:p>
        </p:txBody>
      </p:sp>
      <p:grpSp>
        <p:nvGrpSpPr>
          <p:cNvPr id="9" name="Group 9"/>
          <p:cNvGrpSpPr/>
          <p:nvPr/>
        </p:nvGrpSpPr>
        <p:grpSpPr>
          <a:xfrm>
            <a:off x="16981873" y="541723"/>
            <a:ext cx="277427" cy="277427"/>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1" name="Group 11"/>
          <p:cNvGrpSpPr/>
          <p:nvPr/>
        </p:nvGrpSpPr>
        <p:grpSpPr>
          <a:xfrm>
            <a:off x="16575495" y="541723"/>
            <a:ext cx="277427" cy="27742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3" name="Group 13"/>
          <p:cNvGrpSpPr/>
          <p:nvPr/>
        </p:nvGrpSpPr>
        <p:grpSpPr>
          <a:xfrm>
            <a:off x="16169118" y="541723"/>
            <a:ext cx="277427" cy="277427"/>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5" name="TextBox 15"/>
          <p:cNvSpPr txBox="1"/>
          <p:nvPr/>
        </p:nvSpPr>
        <p:spPr>
          <a:xfrm>
            <a:off x="1028706" y="9561529"/>
            <a:ext cx="14607018" cy="290990"/>
          </a:xfrm>
          <a:prstGeom prst="rect">
            <a:avLst/>
          </a:prstGeom>
        </p:spPr>
        <p:txBody>
          <a:bodyPr lIns="0" tIns="0" rIns="0" bIns="0" rtlCol="0" anchor="t">
            <a:spAutoFit/>
          </a:bodyPr>
          <a:lstStyle/>
          <a:p>
            <a:pPr algn="l">
              <a:lnSpc>
                <a:spcPts val="2336"/>
              </a:lnSpc>
            </a:pPr>
            <a:r>
              <a:rPr lang="en-US" sz="1668" b="1">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7" name="TextBox 3">
            <a:extLst>
              <a:ext uri="{FF2B5EF4-FFF2-40B4-BE49-F238E27FC236}">
                <a16:creationId xmlns:a16="http://schemas.microsoft.com/office/drawing/2014/main" id="{28E0E294-E80C-DEE1-C33A-BEE3B077B492}"/>
              </a:ext>
            </a:extLst>
          </p:cNvPr>
          <p:cNvSpPr txBox="1"/>
          <p:nvPr/>
        </p:nvSpPr>
        <p:spPr>
          <a:xfrm>
            <a:off x="15272449" y="9023050"/>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28700" y="1626306"/>
            <a:ext cx="16047452" cy="1416902"/>
          </a:xfrm>
          <a:prstGeom prst="rect">
            <a:avLst/>
          </a:prstGeom>
        </p:spPr>
        <p:txBody>
          <a:bodyPr lIns="0" tIns="0" rIns="0" bIns="0" rtlCol="0" anchor="t">
            <a:spAutoFit/>
          </a:bodyPr>
          <a:lstStyle/>
          <a:p>
            <a:pPr algn="just">
              <a:lnSpc>
                <a:spcPts val="3803"/>
              </a:lnSpc>
              <a:spcBef>
                <a:spcPct val="0"/>
              </a:spcBef>
            </a:pPr>
            <a:r>
              <a:rPr lang="en-US" sz="2716" b="1">
                <a:solidFill>
                  <a:srgbClr val="000000"/>
                </a:solidFill>
                <a:latin typeface="Muli Semi-Bold"/>
                <a:ea typeface="Muli Semi-Bold"/>
                <a:cs typeface="Muli Semi-Bold"/>
                <a:sym typeface="Muli Semi-Bold"/>
              </a:rPr>
              <a:t>Change is often very hard, but embracing the idea that change is constant can be a helpful perspective for adapting to the ever-changing world around us.</a:t>
            </a:r>
          </a:p>
          <a:p>
            <a:pPr algn="just">
              <a:lnSpc>
                <a:spcPts val="3803"/>
              </a:lnSpc>
              <a:spcBef>
                <a:spcPct val="0"/>
              </a:spcBef>
            </a:pPr>
            <a:endParaRPr lang="en-US" sz="2716" b="1">
              <a:solidFill>
                <a:srgbClr val="000000"/>
              </a:solidFill>
              <a:latin typeface="Muli Semi-Bold"/>
              <a:ea typeface="Muli Semi-Bold"/>
              <a:cs typeface="Muli Semi-Bold"/>
              <a:sym typeface="Muli Semi-Bold"/>
            </a:endParaRPr>
          </a:p>
        </p:txBody>
      </p:sp>
      <p:sp>
        <p:nvSpPr>
          <p:cNvPr id="3" name="TextBox 3"/>
          <p:cNvSpPr txBox="1"/>
          <p:nvPr/>
        </p:nvSpPr>
        <p:spPr>
          <a:xfrm>
            <a:off x="771276" y="7772009"/>
            <a:ext cx="16591378" cy="1552966"/>
          </a:xfrm>
          <a:prstGeom prst="rect">
            <a:avLst/>
          </a:prstGeom>
        </p:spPr>
        <p:txBody>
          <a:bodyPr lIns="0" tIns="0" rIns="0" bIns="0" rtlCol="0" anchor="t">
            <a:spAutoFit/>
          </a:bodyPr>
          <a:lstStyle/>
          <a:p>
            <a:pPr algn="ctr">
              <a:lnSpc>
                <a:spcPts val="4178"/>
              </a:lnSpc>
              <a:spcBef>
                <a:spcPct val="0"/>
              </a:spcBef>
            </a:pPr>
            <a:r>
              <a:rPr lang="en-US" sz="2984" b="1">
                <a:solidFill>
                  <a:srgbClr val="0CA4FA"/>
                </a:solidFill>
                <a:latin typeface="Muli Semi-Bold"/>
                <a:ea typeface="Muli Semi-Bold"/>
                <a:cs typeface="Muli Semi-Bold"/>
                <a:sym typeface="Muli Semi-Bold"/>
              </a:rPr>
              <a:t>Globally, countries are making their tech sector’s a security priority (cybersecurity) and using economic innovative legislation to preserve and capture technological advantage, impact on tech supply chains</a:t>
            </a:r>
          </a:p>
        </p:txBody>
      </p:sp>
      <p:sp>
        <p:nvSpPr>
          <p:cNvPr id="4" name="TextBox 4"/>
          <p:cNvSpPr txBox="1"/>
          <p:nvPr/>
        </p:nvSpPr>
        <p:spPr>
          <a:xfrm>
            <a:off x="771276" y="2798734"/>
            <a:ext cx="5328047" cy="431798"/>
          </a:xfrm>
          <a:prstGeom prst="rect">
            <a:avLst/>
          </a:prstGeom>
        </p:spPr>
        <p:txBody>
          <a:bodyPr lIns="0" tIns="0" rIns="0" bIns="0" rtlCol="0" anchor="t">
            <a:spAutoFit/>
          </a:bodyPr>
          <a:lstStyle/>
          <a:p>
            <a:pPr marL="539764" lvl="1" indent="-269882" algn="l">
              <a:lnSpc>
                <a:spcPts val="3500"/>
              </a:lnSpc>
              <a:buFont typeface="Arial"/>
              <a:buChar char="•"/>
            </a:pPr>
            <a:r>
              <a:rPr lang="en-US" sz="2500" b="1">
                <a:solidFill>
                  <a:srgbClr val="000000"/>
                </a:solidFill>
                <a:latin typeface="Canva Sans Bold"/>
                <a:ea typeface="Canva Sans Bold"/>
                <a:cs typeface="Canva Sans Bold"/>
                <a:sym typeface="Canva Sans Bold"/>
              </a:rPr>
              <a:t>Defining Change by type </a:t>
            </a:r>
          </a:p>
        </p:txBody>
      </p:sp>
      <p:grpSp>
        <p:nvGrpSpPr>
          <p:cNvPr id="5" name="Group 5"/>
          <p:cNvGrpSpPr/>
          <p:nvPr/>
        </p:nvGrpSpPr>
        <p:grpSpPr>
          <a:xfrm>
            <a:off x="9144000" y="3544857"/>
            <a:ext cx="10184617" cy="6351253"/>
            <a:chOff x="0" y="0"/>
            <a:chExt cx="13579489" cy="8468338"/>
          </a:xfrm>
        </p:grpSpPr>
        <p:sp>
          <p:nvSpPr>
            <p:cNvPr id="6" name="TextBox 6"/>
            <p:cNvSpPr txBox="1"/>
            <p:nvPr/>
          </p:nvSpPr>
          <p:spPr>
            <a:xfrm>
              <a:off x="4367127" y="-47625"/>
              <a:ext cx="9212362" cy="8515963"/>
            </a:xfrm>
            <a:prstGeom prst="rect">
              <a:avLst/>
            </a:prstGeom>
          </p:spPr>
          <p:txBody>
            <a:bodyPr lIns="0" tIns="0" rIns="0" bIns="0" rtlCol="0" anchor="t">
              <a:spAutoFit/>
            </a:bodyPr>
            <a:lstStyle/>
            <a:p>
              <a:pPr marL="498262" lvl="1" indent="-249131" algn="l">
                <a:lnSpc>
                  <a:spcPts val="3230"/>
                </a:lnSpc>
                <a:buFont typeface="Arial"/>
                <a:buChar char="•"/>
              </a:pPr>
              <a:r>
                <a:rPr lang="en-US" sz="2307" b="1">
                  <a:solidFill>
                    <a:srgbClr val="171717"/>
                  </a:solidFill>
                  <a:latin typeface="Muli Semi-Bold"/>
                  <a:ea typeface="Muli Semi-Bold"/>
                  <a:cs typeface="Muli Semi-Bold"/>
                  <a:sym typeface="Muli Semi-Bold"/>
                </a:rPr>
                <a:t>Continuous Improvement</a:t>
              </a:r>
            </a:p>
            <a:p>
              <a:pPr marL="498262" lvl="1" indent="-249131" algn="l">
                <a:lnSpc>
                  <a:spcPts val="3230"/>
                </a:lnSpc>
                <a:buFont typeface="Arial"/>
                <a:buChar char="•"/>
              </a:pPr>
              <a:r>
                <a:rPr lang="en-US" sz="2307" b="1">
                  <a:solidFill>
                    <a:srgbClr val="171717"/>
                  </a:solidFill>
                  <a:latin typeface="Muli Semi-Bold"/>
                  <a:ea typeface="Muli Semi-Bold"/>
                  <a:cs typeface="Muli Semi-Bold"/>
                  <a:sym typeface="Muli Semi-Bold"/>
                </a:rPr>
                <a:t>Operational Changes</a:t>
              </a:r>
            </a:p>
            <a:p>
              <a:pPr marL="498262" lvl="1" indent="-249131" algn="l">
                <a:lnSpc>
                  <a:spcPts val="3230"/>
                </a:lnSpc>
                <a:buFont typeface="Arial"/>
                <a:buChar char="•"/>
              </a:pPr>
              <a:r>
                <a:rPr lang="en-US" sz="2307" b="1">
                  <a:solidFill>
                    <a:srgbClr val="171717"/>
                  </a:solidFill>
                  <a:latin typeface="Muli Semi-Bold"/>
                  <a:ea typeface="Muli Semi-Bold"/>
                  <a:cs typeface="Muli Semi-Bold"/>
                  <a:sym typeface="Muli Semi-Bold"/>
                </a:rPr>
                <a:t>Product or Service Improvement</a:t>
              </a:r>
            </a:p>
            <a:p>
              <a:pPr marL="498262" lvl="1" indent="-249131" algn="l">
                <a:lnSpc>
                  <a:spcPts val="3230"/>
                </a:lnSpc>
                <a:buFont typeface="Arial"/>
                <a:buChar char="•"/>
              </a:pPr>
              <a:r>
                <a:rPr lang="en-US" sz="2307" b="1">
                  <a:solidFill>
                    <a:srgbClr val="171717"/>
                  </a:solidFill>
                  <a:latin typeface="Muli Semi-Bold"/>
                  <a:ea typeface="Muli Semi-Bold"/>
                  <a:cs typeface="Muli Semi-Bold"/>
                  <a:sym typeface="Muli Semi-Bold"/>
                </a:rPr>
                <a:t>Cost reduction initatives</a:t>
              </a:r>
            </a:p>
            <a:p>
              <a:pPr marL="498262" lvl="1" indent="-249131" algn="l">
                <a:lnSpc>
                  <a:spcPts val="3230"/>
                </a:lnSpc>
                <a:buFont typeface="Arial"/>
                <a:buChar char="•"/>
              </a:pPr>
              <a:r>
                <a:rPr lang="en-US" sz="2307" b="1">
                  <a:solidFill>
                    <a:srgbClr val="171717"/>
                  </a:solidFill>
                  <a:latin typeface="Muli Semi-Bold"/>
                  <a:ea typeface="Muli Semi-Bold"/>
                  <a:cs typeface="Muli Semi-Bold"/>
                  <a:sym typeface="Muli Semi-Bold"/>
                </a:rPr>
                <a:t>Policy and Procedure Improvements </a:t>
              </a:r>
            </a:p>
            <a:p>
              <a:pPr algn="just">
                <a:lnSpc>
                  <a:spcPts val="3230"/>
                </a:lnSpc>
              </a:pPr>
              <a:r>
                <a:rPr lang="en-US" sz="2307" b="1">
                  <a:solidFill>
                    <a:srgbClr val="171717"/>
                  </a:solidFill>
                  <a:latin typeface="Muli Semi-Bold"/>
                  <a:ea typeface="Muli Semi-Bold"/>
                  <a:cs typeface="Muli Semi-Bold"/>
                  <a:sym typeface="Muli Semi-Bold"/>
                </a:rPr>
                <a:t> </a:t>
              </a:r>
            </a:p>
            <a:p>
              <a:pPr algn="just">
                <a:lnSpc>
                  <a:spcPts val="3230"/>
                </a:lnSpc>
              </a:pPr>
              <a:endParaRPr lang="en-US" sz="2307" b="1">
                <a:solidFill>
                  <a:srgbClr val="171717"/>
                </a:solidFill>
                <a:latin typeface="Muli Semi-Bold"/>
                <a:ea typeface="Muli Semi-Bold"/>
                <a:cs typeface="Muli Semi-Bold"/>
                <a:sym typeface="Muli Semi-Bold"/>
              </a:endParaRPr>
            </a:p>
            <a:p>
              <a:pPr marL="498262" lvl="1" indent="-249131" algn="just">
                <a:lnSpc>
                  <a:spcPts val="3230"/>
                </a:lnSpc>
                <a:buFont typeface="Arial"/>
                <a:buChar char="•"/>
              </a:pPr>
              <a:r>
                <a:rPr lang="en-US" sz="2307" b="1">
                  <a:solidFill>
                    <a:srgbClr val="171717"/>
                  </a:solidFill>
                  <a:latin typeface="Muli Semi-Bold"/>
                  <a:ea typeface="Muli Semi-Bold"/>
                  <a:cs typeface="Muli Semi-Bold"/>
                  <a:sym typeface="Muli Semi-Bold"/>
                </a:rPr>
                <a:t>Digital Transformation</a:t>
              </a:r>
            </a:p>
            <a:p>
              <a:pPr marL="498262" lvl="1" indent="-249131" algn="just">
                <a:lnSpc>
                  <a:spcPts val="3230"/>
                </a:lnSpc>
                <a:buFont typeface="Arial"/>
                <a:buChar char="•"/>
              </a:pPr>
              <a:r>
                <a:rPr lang="en-US" sz="2307" b="1">
                  <a:solidFill>
                    <a:srgbClr val="171717"/>
                  </a:solidFill>
                  <a:latin typeface="Muli Semi-Bold"/>
                  <a:ea typeface="Muli Semi-Bold"/>
                  <a:cs typeface="Muli Semi-Bold"/>
                  <a:sym typeface="Muli Semi-Bold"/>
                </a:rPr>
                <a:t>Mergers and Acquisitions</a:t>
              </a:r>
            </a:p>
            <a:p>
              <a:pPr marL="498262" lvl="1" indent="-249131" algn="just">
                <a:lnSpc>
                  <a:spcPts val="3230"/>
                </a:lnSpc>
                <a:buFont typeface="Arial"/>
                <a:buChar char="•"/>
              </a:pPr>
              <a:r>
                <a:rPr lang="en-US" sz="2307" b="1">
                  <a:solidFill>
                    <a:srgbClr val="171717"/>
                  </a:solidFill>
                  <a:latin typeface="Muli Semi-Bold"/>
                  <a:ea typeface="Muli Semi-Bold"/>
                  <a:cs typeface="Muli Semi-Bold"/>
                  <a:sym typeface="Muli Semi-Bold"/>
                </a:rPr>
                <a:t>Large-scale technology adoption  </a:t>
              </a:r>
            </a:p>
            <a:p>
              <a:pPr algn="l">
                <a:lnSpc>
                  <a:spcPts val="3230"/>
                </a:lnSpc>
              </a:pPr>
              <a:endParaRPr lang="en-US" sz="2307" b="1">
                <a:solidFill>
                  <a:srgbClr val="171717"/>
                </a:solidFill>
                <a:latin typeface="Muli Semi-Bold"/>
                <a:ea typeface="Muli Semi-Bold"/>
                <a:cs typeface="Muli Semi-Bold"/>
                <a:sym typeface="Muli Semi-Bold"/>
              </a:endParaRPr>
            </a:p>
            <a:p>
              <a:pPr algn="l">
                <a:lnSpc>
                  <a:spcPts val="3230"/>
                </a:lnSpc>
              </a:pPr>
              <a:endParaRPr lang="en-US" sz="2307" b="1">
                <a:solidFill>
                  <a:srgbClr val="171717"/>
                </a:solidFill>
                <a:latin typeface="Muli Semi-Bold"/>
                <a:ea typeface="Muli Semi-Bold"/>
                <a:cs typeface="Muli Semi-Bold"/>
                <a:sym typeface="Muli Semi-Bold"/>
              </a:endParaRPr>
            </a:p>
            <a:p>
              <a:pPr algn="l">
                <a:lnSpc>
                  <a:spcPts val="3230"/>
                </a:lnSpc>
              </a:pPr>
              <a:endParaRPr lang="en-US" sz="2307" b="1">
                <a:solidFill>
                  <a:srgbClr val="171717"/>
                </a:solidFill>
                <a:latin typeface="Muli Semi-Bold"/>
                <a:ea typeface="Muli Semi-Bold"/>
                <a:cs typeface="Muli Semi-Bold"/>
                <a:sym typeface="Muli Semi-Bold"/>
              </a:endParaRPr>
            </a:p>
            <a:p>
              <a:pPr algn="l">
                <a:lnSpc>
                  <a:spcPts val="3230"/>
                </a:lnSpc>
              </a:pPr>
              <a:endParaRPr lang="en-US" sz="2307" b="1">
                <a:solidFill>
                  <a:srgbClr val="171717"/>
                </a:solidFill>
                <a:latin typeface="Muli Semi-Bold"/>
                <a:ea typeface="Muli Semi-Bold"/>
                <a:cs typeface="Muli Semi-Bold"/>
                <a:sym typeface="Muli Semi-Bold"/>
              </a:endParaRPr>
            </a:p>
            <a:p>
              <a:pPr algn="l">
                <a:lnSpc>
                  <a:spcPts val="3230"/>
                </a:lnSpc>
              </a:pPr>
              <a:endParaRPr lang="en-US" sz="2307" b="1">
                <a:solidFill>
                  <a:srgbClr val="171717"/>
                </a:solidFill>
                <a:latin typeface="Muli Semi-Bold"/>
                <a:ea typeface="Muli Semi-Bold"/>
                <a:cs typeface="Muli Semi-Bold"/>
                <a:sym typeface="Muli Semi-Bold"/>
              </a:endParaRPr>
            </a:p>
            <a:p>
              <a:pPr algn="l">
                <a:lnSpc>
                  <a:spcPts val="3230"/>
                </a:lnSpc>
              </a:pPr>
              <a:endParaRPr lang="en-US" sz="2307" b="1">
                <a:solidFill>
                  <a:srgbClr val="171717"/>
                </a:solidFill>
                <a:latin typeface="Muli Semi-Bold"/>
                <a:ea typeface="Muli Semi-Bold"/>
                <a:cs typeface="Muli Semi-Bold"/>
                <a:sym typeface="Muli Semi-Bold"/>
              </a:endParaRPr>
            </a:p>
          </p:txBody>
        </p:sp>
        <p:sp>
          <p:nvSpPr>
            <p:cNvPr id="7" name="TextBox 7"/>
            <p:cNvSpPr txBox="1"/>
            <p:nvPr/>
          </p:nvSpPr>
          <p:spPr>
            <a:xfrm>
              <a:off x="228203" y="-47625"/>
              <a:ext cx="3704034" cy="525145"/>
            </a:xfrm>
            <a:prstGeom prst="rect">
              <a:avLst/>
            </a:prstGeom>
          </p:spPr>
          <p:txBody>
            <a:bodyPr lIns="0" tIns="0" rIns="0" bIns="0" rtlCol="0" anchor="t">
              <a:spAutoFit/>
            </a:bodyPr>
            <a:lstStyle/>
            <a:p>
              <a:pPr algn="ctr">
                <a:lnSpc>
                  <a:spcPts val="3359"/>
                </a:lnSpc>
                <a:spcBef>
                  <a:spcPct val="0"/>
                </a:spcBef>
              </a:pPr>
              <a:r>
                <a:rPr lang="en-US" sz="2400">
                  <a:solidFill>
                    <a:srgbClr val="000000"/>
                  </a:solidFill>
                  <a:latin typeface="Muli"/>
                  <a:ea typeface="Muli"/>
                  <a:cs typeface="Muli"/>
                  <a:sym typeface="Muli"/>
                </a:rPr>
                <a:t>Incremental change</a:t>
              </a:r>
            </a:p>
          </p:txBody>
        </p:sp>
        <p:sp>
          <p:nvSpPr>
            <p:cNvPr id="8" name="TextBox 8"/>
            <p:cNvSpPr txBox="1"/>
            <p:nvPr/>
          </p:nvSpPr>
          <p:spPr>
            <a:xfrm>
              <a:off x="0" y="3709024"/>
              <a:ext cx="4160441" cy="525145"/>
            </a:xfrm>
            <a:prstGeom prst="rect">
              <a:avLst/>
            </a:prstGeom>
          </p:spPr>
          <p:txBody>
            <a:bodyPr lIns="0" tIns="0" rIns="0" bIns="0" rtlCol="0" anchor="t">
              <a:spAutoFit/>
            </a:bodyPr>
            <a:lstStyle/>
            <a:p>
              <a:pPr algn="ctr">
                <a:lnSpc>
                  <a:spcPts val="3359"/>
                </a:lnSpc>
                <a:spcBef>
                  <a:spcPct val="0"/>
                </a:spcBef>
              </a:pPr>
              <a:r>
                <a:rPr lang="en-US" sz="2400">
                  <a:solidFill>
                    <a:srgbClr val="000000"/>
                  </a:solidFill>
                  <a:latin typeface="Muli"/>
                  <a:ea typeface="Muli"/>
                  <a:cs typeface="Muli"/>
                  <a:sym typeface="Muli"/>
                </a:rPr>
                <a:t>Tranformative change</a:t>
              </a:r>
            </a:p>
          </p:txBody>
        </p:sp>
      </p:grpSp>
      <p:sp>
        <p:nvSpPr>
          <p:cNvPr id="9" name="TextBox 9"/>
          <p:cNvSpPr txBox="1"/>
          <p:nvPr/>
        </p:nvSpPr>
        <p:spPr>
          <a:xfrm>
            <a:off x="771276" y="3554702"/>
            <a:ext cx="7807570" cy="3339465"/>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000000"/>
                </a:solidFill>
                <a:latin typeface="Muli"/>
                <a:ea typeface="Muli"/>
                <a:cs typeface="Muli"/>
                <a:sym typeface="Muli"/>
              </a:rPr>
              <a:t>External Changes: Inflation, Climate Change, Geo-politics, Legislation, Disruptive Technology, Cybersecurity </a:t>
            </a:r>
          </a:p>
          <a:p>
            <a:pPr marL="518160" lvl="1" indent="-259080" algn="l">
              <a:lnSpc>
                <a:spcPts val="3359"/>
              </a:lnSpc>
              <a:buFont typeface="Arial"/>
              <a:buChar char="•"/>
            </a:pPr>
            <a:r>
              <a:rPr lang="en-US" sz="2400">
                <a:solidFill>
                  <a:srgbClr val="000000"/>
                </a:solidFill>
                <a:latin typeface="Muli"/>
                <a:ea typeface="Muli"/>
                <a:cs typeface="Muli"/>
                <a:sym typeface="Muli"/>
              </a:rPr>
              <a:t>Internal Organisation Change</a:t>
            </a:r>
          </a:p>
          <a:p>
            <a:pPr marL="518160" lvl="1" indent="-259080" algn="l">
              <a:lnSpc>
                <a:spcPts val="3359"/>
              </a:lnSpc>
              <a:buFont typeface="Arial"/>
              <a:buChar char="•"/>
            </a:pPr>
            <a:r>
              <a:rPr lang="en-US" sz="2400">
                <a:solidFill>
                  <a:srgbClr val="000000"/>
                </a:solidFill>
                <a:latin typeface="Muli"/>
                <a:ea typeface="Muli"/>
                <a:cs typeface="Muli"/>
                <a:sym typeface="Muli"/>
              </a:rPr>
              <a:t>Crisis and Risk Management: Ukraine War, Covid-19, Ransomware</a:t>
            </a:r>
          </a:p>
          <a:p>
            <a:pPr marL="518160" lvl="1" indent="-259080" algn="l">
              <a:lnSpc>
                <a:spcPts val="3359"/>
              </a:lnSpc>
              <a:buFont typeface="Arial"/>
              <a:buChar char="•"/>
            </a:pPr>
            <a:r>
              <a:rPr lang="en-US" sz="2400">
                <a:solidFill>
                  <a:srgbClr val="000000"/>
                </a:solidFill>
                <a:latin typeface="Muli"/>
                <a:ea typeface="Muli"/>
                <a:cs typeface="Muli"/>
                <a:sym typeface="Muli"/>
              </a:rPr>
              <a:t>Cultural Change and Employee engagement</a:t>
            </a:r>
          </a:p>
          <a:p>
            <a:pPr algn="l">
              <a:lnSpc>
                <a:spcPts val="3359"/>
              </a:lnSpc>
            </a:pPr>
            <a:endParaRPr lang="en-US" sz="2400">
              <a:solidFill>
                <a:srgbClr val="000000"/>
              </a:solidFill>
              <a:latin typeface="Muli"/>
              <a:ea typeface="Muli"/>
              <a:cs typeface="Muli"/>
              <a:sym typeface="Muli"/>
            </a:endParaRPr>
          </a:p>
        </p:txBody>
      </p:sp>
      <p:sp>
        <p:nvSpPr>
          <p:cNvPr id="10" name="TextBox 10"/>
          <p:cNvSpPr txBox="1"/>
          <p:nvPr/>
        </p:nvSpPr>
        <p:spPr>
          <a:xfrm>
            <a:off x="8578846" y="2798734"/>
            <a:ext cx="5328047" cy="431798"/>
          </a:xfrm>
          <a:prstGeom prst="rect">
            <a:avLst/>
          </a:prstGeom>
        </p:spPr>
        <p:txBody>
          <a:bodyPr lIns="0" tIns="0" rIns="0" bIns="0" rtlCol="0" anchor="t">
            <a:spAutoFit/>
          </a:bodyPr>
          <a:lstStyle/>
          <a:p>
            <a:pPr marL="539764" lvl="1" indent="-269882" algn="ctr">
              <a:lnSpc>
                <a:spcPts val="3500"/>
              </a:lnSpc>
              <a:buFont typeface="Arial"/>
              <a:buChar char="•"/>
            </a:pPr>
            <a:r>
              <a:rPr lang="en-US" sz="2500" b="1">
                <a:solidFill>
                  <a:srgbClr val="000000"/>
                </a:solidFill>
                <a:latin typeface="Canva Sans Bold"/>
                <a:ea typeface="Canva Sans Bold"/>
                <a:cs typeface="Canva Sans Bold"/>
                <a:sym typeface="Canva Sans Bold"/>
              </a:rPr>
              <a:t>Defining Change by magnitude </a:t>
            </a:r>
          </a:p>
        </p:txBody>
      </p:sp>
      <p:sp>
        <p:nvSpPr>
          <p:cNvPr id="11" name="TextBox 11"/>
          <p:cNvSpPr txBox="1"/>
          <p:nvPr/>
        </p:nvSpPr>
        <p:spPr>
          <a:xfrm>
            <a:off x="5914511" y="215283"/>
            <a:ext cx="9064856" cy="582375"/>
          </a:xfrm>
          <a:prstGeom prst="rect">
            <a:avLst/>
          </a:prstGeom>
        </p:spPr>
        <p:txBody>
          <a:bodyPr lIns="0" tIns="0" rIns="0" bIns="0" rtlCol="0" anchor="t">
            <a:spAutoFit/>
          </a:bodyPr>
          <a:lstStyle/>
          <a:p>
            <a:pPr algn="l">
              <a:lnSpc>
                <a:spcPts val="4585"/>
              </a:lnSpc>
            </a:pPr>
            <a:r>
              <a:rPr lang="en-US" sz="3821" b="1">
                <a:solidFill>
                  <a:srgbClr val="0CA4FA"/>
                </a:solidFill>
                <a:latin typeface="Muli Bold"/>
                <a:ea typeface="Muli Bold"/>
                <a:cs typeface="Muli Bold"/>
                <a:sym typeface="Muli Bold"/>
              </a:rPr>
              <a:t>Change and Innovation </a:t>
            </a:r>
          </a:p>
        </p:txBody>
      </p:sp>
      <p:sp>
        <p:nvSpPr>
          <p:cNvPr id="12" name="Freeform 12"/>
          <p:cNvSpPr/>
          <p:nvPr/>
        </p:nvSpPr>
        <p:spPr>
          <a:xfrm>
            <a:off x="4148600" y="192424"/>
            <a:ext cx="1059212" cy="1197193"/>
          </a:xfrm>
          <a:custGeom>
            <a:avLst/>
            <a:gdLst/>
            <a:ahLst/>
            <a:cxnLst/>
            <a:rect l="l" t="t" r="r" b="b"/>
            <a:pathLst>
              <a:path w="1059212" h="1197193">
                <a:moveTo>
                  <a:pt x="0" y="0"/>
                </a:moveTo>
                <a:lnTo>
                  <a:pt x="1059212" y="0"/>
                </a:lnTo>
                <a:lnTo>
                  <a:pt x="1059212" y="1197194"/>
                </a:lnTo>
                <a:lnTo>
                  <a:pt x="0" y="1197194"/>
                </a:lnTo>
                <a:lnTo>
                  <a:pt x="0" y="0"/>
                </a:lnTo>
                <a:close/>
              </a:path>
            </a:pathLst>
          </a:custGeom>
          <a:blipFill>
            <a:blip r:embed="rId2"/>
            <a:stretch>
              <a:fillRect/>
            </a:stretch>
          </a:blipFill>
        </p:spPr>
      </p:sp>
      <p:sp>
        <p:nvSpPr>
          <p:cNvPr id="13" name="Freeform 13"/>
          <p:cNvSpPr/>
          <p:nvPr/>
        </p:nvSpPr>
        <p:spPr>
          <a:xfrm>
            <a:off x="1507854" y="204902"/>
            <a:ext cx="1220723" cy="1184715"/>
          </a:xfrm>
          <a:custGeom>
            <a:avLst/>
            <a:gdLst/>
            <a:ahLst/>
            <a:cxnLst/>
            <a:rect l="l" t="t" r="r" b="b"/>
            <a:pathLst>
              <a:path w="1220723" h="1184715">
                <a:moveTo>
                  <a:pt x="0" y="0"/>
                </a:moveTo>
                <a:lnTo>
                  <a:pt x="1220723" y="0"/>
                </a:lnTo>
                <a:lnTo>
                  <a:pt x="1220723" y="1184716"/>
                </a:lnTo>
                <a:lnTo>
                  <a:pt x="0" y="1184716"/>
                </a:lnTo>
                <a:lnTo>
                  <a:pt x="0" y="0"/>
                </a:lnTo>
                <a:close/>
              </a:path>
            </a:pathLst>
          </a:custGeom>
          <a:blipFill>
            <a:blip r:embed="rId3"/>
            <a:stretch>
              <a:fillRect l="-24707" r="-17534"/>
            </a:stretch>
          </a:blipFill>
        </p:spPr>
      </p:sp>
      <p:sp>
        <p:nvSpPr>
          <p:cNvPr id="14" name="Freeform 14"/>
          <p:cNvSpPr/>
          <p:nvPr/>
        </p:nvSpPr>
        <p:spPr>
          <a:xfrm>
            <a:off x="2728577" y="204902"/>
            <a:ext cx="1030742" cy="1184715"/>
          </a:xfrm>
          <a:custGeom>
            <a:avLst/>
            <a:gdLst/>
            <a:ahLst/>
            <a:cxnLst/>
            <a:rect l="l" t="t" r="r" b="b"/>
            <a:pathLst>
              <a:path w="1030742" h="1184715">
                <a:moveTo>
                  <a:pt x="0" y="0"/>
                </a:moveTo>
                <a:lnTo>
                  <a:pt x="1030741" y="0"/>
                </a:lnTo>
                <a:lnTo>
                  <a:pt x="1030741" y="1184716"/>
                </a:lnTo>
                <a:lnTo>
                  <a:pt x="0" y="1184716"/>
                </a:lnTo>
                <a:lnTo>
                  <a:pt x="0" y="0"/>
                </a:lnTo>
                <a:close/>
              </a:path>
            </a:pathLst>
          </a:custGeom>
          <a:blipFill>
            <a:blip r:embed="rId4"/>
            <a:stretch>
              <a:fillRect l="-17934" r="-14158"/>
            </a:stretch>
          </a:blipFill>
        </p:spPr>
      </p:sp>
      <p:sp>
        <p:nvSpPr>
          <p:cNvPr id="15" name="TextBox 15"/>
          <p:cNvSpPr txBox="1"/>
          <p:nvPr/>
        </p:nvSpPr>
        <p:spPr>
          <a:xfrm>
            <a:off x="3759318" y="29919"/>
            <a:ext cx="265584" cy="1266830"/>
          </a:xfrm>
          <a:prstGeom prst="rect">
            <a:avLst/>
          </a:prstGeom>
        </p:spPr>
        <p:txBody>
          <a:bodyPr lIns="0" tIns="0" rIns="0" bIns="0" rtlCol="0" anchor="t">
            <a:spAutoFit/>
          </a:bodyPr>
          <a:lstStyle/>
          <a:p>
            <a:pPr algn="ctr">
              <a:lnSpc>
                <a:spcPts val="10499"/>
              </a:lnSpc>
              <a:spcBef>
                <a:spcPct val="0"/>
              </a:spcBef>
            </a:pPr>
            <a:r>
              <a:rPr lang="en-US" sz="6999">
                <a:solidFill>
                  <a:srgbClr val="000000"/>
                </a:solidFill>
                <a:latin typeface="Now"/>
                <a:ea typeface="Now"/>
                <a:cs typeface="Now"/>
                <a:sym typeface="Now"/>
              </a:rPr>
              <a:t>|</a:t>
            </a:r>
          </a:p>
        </p:txBody>
      </p:sp>
      <p:grpSp>
        <p:nvGrpSpPr>
          <p:cNvPr id="16" name="Group 16"/>
          <p:cNvGrpSpPr/>
          <p:nvPr/>
        </p:nvGrpSpPr>
        <p:grpSpPr>
          <a:xfrm>
            <a:off x="16981873" y="541723"/>
            <a:ext cx="277427" cy="277427"/>
            <a:chOff x="0" y="0"/>
            <a:chExt cx="6350000" cy="6350000"/>
          </a:xfrm>
        </p:grpSpPr>
        <p:sp>
          <p:nvSpPr>
            <p:cNvPr id="17" name="Freeform 1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8" name="Group 18"/>
          <p:cNvGrpSpPr/>
          <p:nvPr/>
        </p:nvGrpSpPr>
        <p:grpSpPr>
          <a:xfrm>
            <a:off x="16575495" y="541723"/>
            <a:ext cx="277427" cy="277427"/>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20" name="Group 20"/>
          <p:cNvGrpSpPr/>
          <p:nvPr/>
        </p:nvGrpSpPr>
        <p:grpSpPr>
          <a:xfrm>
            <a:off x="16169118" y="541723"/>
            <a:ext cx="277427" cy="277427"/>
            <a:chOff x="0" y="0"/>
            <a:chExt cx="6350000" cy="6350000"/>
          </a:xfrm>
        </p:grpSpPr>
        <p:sp>
          <p:nvSpPr>
            <p:cNvPr id="21" name="Freeform 2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22" name="TextBox 22"/>
          <p:cNvSpPr txBox="1"/>
          <p:nvPr/>
        </p:nvSpPr>
        <p:spPr>
          <a:xfrm>
            <a:off x="1028706" y="9561529"/>
            <a:ext cx="14607018" cy="290990"/>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24" name="TextBox 3">
            <a:extLst>
              <a:ext uri="{FF2B5EF4-FFF2-40B4-BE49-F238E27FC236}">
                <a16:creationId xmlns:a16="http://schemas.microsoft.com/office/drawing/2014/main" id="{84F3C09A-3FB1-4C03-4F1C-DAB4886248E7}"/>
              </a:ext>
            </a:extLst>
          </p:cNvPr>
          <p:cNvSpPr txBox="1"/>
          <p:nvPr/>
        </p:nvSpPr>
        <p:spPr>
          <a:xfrm>
            <a:off x="15272449" y="9023050"/>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8102391" y="1464062"/>
            <a:ext cx="3156230" cy="2642902"/>
            <a:chOff x="0" y="0"/>
            <a:chExt cx="831271" cy="696073"/>
          </a:xfrm>
        </p:grpSpPr>
        <p:sp>
          <p:nvSpPr>
            <p:cNvPr id="3" name="Freeform 3"/>
            <p:cNvSpPr/>
            <p:nvPr/>
          </p:nvSpPr>
          <p:spPr>
            <a:xfrm>
              <a:off x="0" y="0"/>
              <a:ext cx="831271" cy="696073"/>
            </a:xfrm>
            <a:custGeom>
              <a:avLst/>
              <a:gdLst/>
              <a:ahLst/>
              <a:cxnLst/>
              <a:rect l="l" t="t" r="r" b="b"/>
              <a:pathLst>
                <a:path w="831271" h="696073">
                  <a:moveTo>
                    <a:pt x="125098" y="0"/>
                  </a:moveTo>
                  <a:lnTo>
                    <a:pt x="706173" y="0"/>
                  </a:lnTo>
                  <a:cubicBezTo>
                    <a:pt x="739351" y="0"/>
                    <a:pt x="771170" y="13180"/>
                    <a:pt x="794630" y="36640"/>
                  </a:cubicBezTo>
                  <a:cubicBezTo>
                    <a:pt x="818091" y="60101"/>
                    <a:pt x="831271" y="91920"/>
                    <a:pt x="831271" y="125098"/>
                  </a:cubicBezTo>
                  <a:lnTo>
                    <a:pt x="831271" y="570975"/>
                  </a:lnTo>
                  <a:cubicBezTo>
                    <a:pt x="831271" y="604153"/>
                    <a:pt x="818091" y="635972"/>
                    <a:pt x="794630" y="659433"/>
                  </a:cubicBezTo>
                  <a:cubicBezTo>
                    <a:pt x="771170" y="682893"/>
                    <a:pt x="739351" y="696073"/>
                    <a:pt x="706173" y="696073"/>
                  </a:cubicBezTo>
                  <a:lnTo>
                    <a:pt x="125098" y="696073"/>
                  </a:lnTo>
                  <a:cubicBezTo>
                    <a:pt x="91920" y="696073"/>
                    <a:pt x="60101" y="682893"/>
                    <a:pt x="36640" y="659433"/>
                  </a:cubicBezTo>
                  <a:cubicBezTo>
                    <a:pt x="13180" y="635972"/>
                    <a:pt x="0" y="604153"/>
                    <a:pt x="0" y="570975"/>
                  </a:cubicBezTo>
                  <a:lnTo>
                    <a:pt x="0" y="125098"/>
                  </a:lnTo>
                  <a:cubicBezTo>
                    <a:pt x="0" y="91920"/>
                    <a:pt x="13180" y="60101"/>
                    <a:pt x="36640" y="36640"/>
                  </a:cubicBezTo>
                  <a:cubicBezTo>
                    <a:pt x="60101" y="13180"/>
                    <a:pt x="91920" y="0"/>
                    <a:pt x="125098" y="0"/>
                  </a:cubicBezTo>
                  <a:close/>
                </a:path>
              </a:pathLst>
            </a:custGeom>
            <a:solidFill>
              <a:srgbClr val="000000">
                <a:alpha val="0"/>
              </a:srgbClr>
            </a:solidFill>
            <a:ln w="38100" cap="rnd">
              <a:solidFill>
                <a:srgbClr val="000000"/>
              </a:solidFill>
              <a:prstDash val="sysDot"/>
              <a:round/>
            </a:ln>
          </p:spPr>
        </p:sp>
        <p:sp>
          <p:nvSpPr>
            <p:cNvPr id="4" name="TextBox 4"/>
            <p:cNvSpPr txBox="1"/>
            <p:nvPr/>
          </p:nvSpPr>
          <p:spPr>
            <a:xfrm>
              <a:off x="0" y="-47625"/>
              <a:ext cx="831271" cy="743698"/>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8416973" y="2100103"/>
            <a:ext cx="1263534" cy="947650"/>
          </a:xfrm>
          <a:custGeom>
            <a:avLst/>
            <a:gdLst/>
            <a:ahLst/>
            <a:cxnLst/>
            <a:rect l="l" t="t" r="r" b="b"/>
            <a:pathLst>
              <a:path w="1263534" h="947650">
                <a:moveTo>
                  <a:pt x="0" y="0"/>
                </a:moveTo>
                <a:lnTo>
                  <a:pt x="1263534" y="0"/>
                </a:lnTo>
                <a:lnTo>
                  <a:pt x="1263534" y="947650"/>
                </a:lnTo>
                <a:lnTo>
                  <a:pt x="0" y="947650"/>
                </a:lnTo>
                <a:lnTo>
                  <a:pt x="0" y="0"/>
                </a:lnTo>
                <a:close/>
              </a:path>
            </a:pathLst>
          </a:custGeom>
          <a:blipFill>
            <a:blip r:embed="rId2"/>
            <a:stretch>
              <a:fillRect/>
            </a:stretch>
          </a:blipFill>
        </p:spPr>
      </p:sp>
      <p:sp>
        <p:nvSpPr>
          <p:cNvPr id="6" name="Freeform 6"/>
          <p:cNvSpPr/>
          <p:nvPr/>
        </p:nvSpPr>
        <p:spPr>
          <a:xfrm>
            <a:off x="9804332" y="2147779"/>
            <a:ext cx="803101" cy="868217"/>
          </a:xfrm>
          <a:custGeom>
            <a:avLst/>
            <a:gdLst/>
            <a:ahLst/>
            <a:cxnLst/>
            <a:rect l="l" t="t" r="r" b="b"/>
            <a:pathLst>
              <a:path w="803101" h="868217">
                <a:moveTo>
                  <a:pt x="0" y="0"/>
                </a:moveTo>
                <a:lnTo>
                  <a:pt x="803101" y="0"/>
                </a:lnTo>
                <a:lnTo>
                  <a:pt x="803101" y="868217"/>
                </a:lnTo>
                <a:lnTo>
                  <a:pt x="0" y="868217"/>
                </a:lnTo>
                <a:lnTo>
                  <a:pt x="0" y="0"/>
                </a:lnTo>
                <a:close/>
              </a:path>
            </a:pathLst>
          </a:custGeom>
          <a:blipFill>
            <a:blip r:embed="rId3"/>
            <a:stretch>
              <a:fillRect/>
            </a:stretch>
          </a:blipFill>
        </p:spPr>
      </p:sp>
      <p:sp>
        <p:nvSpPr>
          <p:cNvPr id="7" name="Freeform 7"/>
          <p:cNvSpPr/>
          <p:nvPr/>
        </p:nvSpPr>
        <p:spPr>
          <a:xfrm>
            <a:off x="8924497" y="3079892"/>
            <a:ext cx="1032670" cy="689307"/>
          </a:xfrm>
          <a:custGeom>
            <a:avLst/>
            <a:gdLst/>
            <a:ahLst/>
            <a:cxnLst/>
            <a:rect l="l" t="t" r="r" b="b"/>
            <a:pathLst>
              <a:path w="1032670" h="689307">
                <a:moveTo>
                  <a:pt x="0" y="0"/>
                </a:moveTo>
                <a:lnTo>
                  <a:pt x="1032669" y="0"/>
                </a:lnTo>
                <a:lnTo>
                  <a:pt x="1032669" y="689307"/>
                </a:lnTo>
                <a:lnTo>
                  <a:pt x="0" y="689307"/>
                </a:lnTo>
                <a:lnTo>
                  <a:pt x="0" y="0"/>
                </a:lnTo>
                <a:close/>
              </a:path>
            </a:pathLst>
          </a:custGeom>
          <a:blipFill>
            <a:blip r:embed="rId4"/>
            <a:stretch>
              <a:fillRect/>
            </a:stretch>
          </a:blipFill>
        </p:spPr>
      </p:sp>
      <p:grpSp>
        <p:nvGrpSpPr>
          <p:cNvPr id="8" name="Group 8"/>
          <p:cNvGrpSpPr/>
          <p:nvPr/>
        </p:nvGrpSpPr>
        <p:grpSpPr>
          <a:xfrm>
            <a:off x="12566296" y="852488"/>
            <a:ext cx="5229730" cy="3592901"/>
            <a:chOff x="0" y="0"/>
            <a:chExt cx="1377378" cy="946279"/>
          </a:xfrm>
        </p:grpSpPr>
        <p:sp>
          <p:nvSpPr>
            <p:cNvPr id="9" name="Freeform 9"/>
            <p:cNvSpPr/>
            <p:nvPr/>
          </p:nvSpPr>
          <p:spPr>
            <a:xfrm>
              <a:off x="0" y="0"/>
              <a:ext cx="1377378" cy="946278"/>
            </a:xfrm>
            <a:custGeom>
              <a:avLst/>
              <a:gdLst/>
              <a:ahLst/>
              <a:cxnLst/>
              <a:rect l="l" t="t" r="r" b="b"/>
              <a:pathLst>
                <a:path w="1377378" h="946278">
                  <a:moveTo>
                    <a:pt x="75499" y="0"/>
                  </a:moveTo>
                  <a:lnTo>
                    <a:pt x="1301879" y="0"/>
                  </a:lnTo>
                  <a:cubicBezTo>
                    <a:pt x="1321902" y="0"/>
                    <a:pt x="1341106" y="7954"/>
                    <a:pt x="1355264" y="22113"/>
                  </a:cubicBezTo>
                  <a:cubicBezTo>
                    <a:pt x="1369423" y="36272"/>
                    <a:pt x="1377378" y="55475"/>
                    <a:pt x="1377378" y="75499"/>
                  </a:cubicBezTo>
                  <a:lnTo>
                    <a:pt x="1377378" y="870780"/>
                  </a:lnTo>
                  <a:cubicBezTo>
                    <a:pt x="1377378" y="912477"/>
                    <a:pt x="1343576" y="946278"/>
                    <a:pt x="1301879" y="946278"/>
                  </a:cubicBezTo>
                  <a:lnTo>
                    <a:pt x="75499" y="946278"/>
                  </a:lnTo>
                  <a:cubicBezTo>
                    <a:pt x="33802" y="946278"/>
                    <a:pt x="0" y="912477"/>
                    <a:pt x="0" y="870780"/>
                  </a:cubicBezTo>
                  <a:lnTo>
                    <a:pt x="0" y="75499"/>
                  </a:lnTo>
                  <a:cubicBezTo>
                    <a:pt x="0" y="33802"/>
                    <a:pt x="33802" y="0"/>
                    <a:pt x="75499" y="0"/>
                  </a:cubicBezTo>
                  <a:close/>
                </a:path>
              </a:pathLst>
            </a:custGeom>
            <a:solidFill>
              <a:srgbClr val="000000">
                <a:alpha val="0"/>
              </a:srgbClr>
            </a:solidFill>
            <a:ln w="38100" cap="rnd">
              <a:solidFill>
                <a:srgbClr val="000000"/>
              </a:solidFill>
              <a:prstDash val="sysDot"/>
              <a:round/>
            </a:ln>
          </p:spPr>
        </p:sp>
        <p:sp>
          <p:nvSpPr>
            <p:cNvPr id="10" name="TextBox 10"/>
            <p:cNvSpPr txBox="1"/>
            <p:nvPr/>
          </p:nvSpPr>
          <p:spPr>
            <a:xfrm>
              <a:off x="0" y="-47625"/>
              <a:ext cx="1377378" cy="993904"/>
            </a:xfrm>
            <a:prstGeom prst="rect">
              <a:avLst/>
            </a:prstGeom>
          </p:spPr>
          <p:txBody>
            <a:bodyPr lIns="50800" tIns="50800" rIns="50800" bIns="50800" rtlCol="0" anchor="ctr"/>
            <a:lstStyle/>
            <a:p>
              <a:pPr algn="ctr">
                <a:lnSpc>
                  <a:spcPts val="3359"/>
                </a:lnSpc>
              </a:pPr>
              <a:endParaRPr/>
            </a:p>
          </p:txBody>
        </p:sp>
      </p:grpSp>
      <p:sp>
        <p:nvSpPr>
          <p:cNvPr id="11" name="Freeform 11"/>
          <p:cNvSpPr/>
          <p:nvPr/>
        </p:nvSpPr>
        <p:spPr>
          <a:xfrm>
            <a:off x="14013841" y="1896477"/>
            <a:ext cx="1840028" cy="1370821"/>
          </a:xfrm>
          <a:custGeom>
            <a:avLst/>
            <a:gdLst/>
            <a:ahLst/>
            <a:cxnLst/>
            <a:rect l="l" t="t" r="r" b="b"/>
            <a:pathLst>
              <a:path w="1840028" h="1370821">
                <a:moveTo>
                  <a:pt x="0" y="0"/>
                </a:moveTo>
                <a:lnTo>
                  <a:pt x="1840029" y="0"/>
                </a:lnTo>
                <a:lnTo>
                  <a:pt x="1840029" y="1370821"/>
                </a:lnTo>
                <a:lnTo>
                  <a:pt x="0" y="13708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16068624" y="2475683"/>
            <a:ext cx="1465854" cy="877680"/>
          </a:xfrm>
          <a:custGeom>
            <a:avLst/>
            <a:gdLst/>
            <a:ahLst/>
            <a:cxnLst/>
            <a:rect l="l" t="t" r="r" b="b"/>
            <a:pathLst>
              <a:path w="1465854" h="877680">
                <a:moveTo>
                  <a:pt x="0" y="0"/>
                </a:moveTo>
                <a:lnTo>
                  <a:pt x="1465854" y="0"/>
                </a:lnTo>
                <a:lnTo>
                  <a:pt x="1465854" y="877680"/>
                </a:lnTo>
                <a:lnTo>
                  <a:pt x="0" y="87768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a:off x="14344472" y="932102"/>
            <a:ext cx="1022095" cy="773351"/>
          </a:xfrm>
          <a:custGeom>
            <a:avLst/>
            <a:gdLst/>
            <a:ahLst/>
            <a:cxnLst/>
            <a:rect l="l" t="t" r="r" b="b"/>
            <a:pathLst>
              <a:path w="1022095" h="773351">
                <a:moveTo>
                  <a:pt x="0" y="0"/>
                </a:moveTo>
                <a:lnTo>
                  <a:pt x="1022095" y="0"/>
                </a:lnTo>
                <a:lnTo>
                  <a:pt x="1022095" y="773351"/>
                </a:lnTo>
                <a:lnTo>
                  <a:pt x="0" y="7733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a:off x="16085164" y="1318778"/>
            <a:ext cx="1268186" cy="894071"/>
          </a:xfrm>
          <a:custGeom>
            <a:avLst/>
            <a:gdLst/>
            <a:ahLst/>
            <a:cxnLst/>
            <a:rect l="l" t="t" r="r" b="b"/>
            <a:pathLst>
              <a:path w="1268186" h="894071">
                <a:moveTo>
                  <a:pt x="0" y="0"/>
                </a:moveTo>
                <a:lnTo>
                  <a:pt x="1268186" y="0"/>
                </a:lnTo>
                <a:lnTo>
                  <a:pt x="1268186" y="894071"/>
                </a:lnTo>
                <a:lnTo>
                  <a:pt x="0" y="89407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a:off x="13283626" y="1502084"/>
            <a:ext cx="299757" cy="598018"/>
          </a:xfrm>
          <a:custGeom>
            <a:avLst/>
            <a:gdLst/>
            <a:ahLst/>
            <a:cxnLst/>
            <a:rect l="l" t="t" r="r" b="b"/>
            <a:pathLst>
              <a:path w="299757" h="598018">
                <a:moveTo>
                  <a:pt x="0" y="0"/>
                </a:moveTo>
                <a:lnTo>
                  <a:pt x="299756" y="0"/>
                </a:lnTo>
                <a:lnTo>
                  <a:pt x="299756" y="598019"/>
                </a:lnTo>
                <a:lnTo>
                  <a:pt x="0" y="59801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6" name="Freeform 16"/>
          <p:cNvSpPr/>
          <p:nvPr/>
        </p:nvSpPr>
        <p:spPr>
          <a:xfrm>
            <a:off x="12672912" y="2619196"/>
            <a:ext cx="575359" cy="793599"/>
          </a:xfrm>
          <a:custGeom>
            <a:avLst/>
            <a:gdLst/>
            <a:ahLst/>
            <a:cxnLst/>
            <a:rect l="l" t="t" r="r" b="b"/>
            <a:pathLst>
              <a:path w="575359" h="793599">
                <a:moveTo>
                  <a:pt x="0" y="0"/>
                </a:moveTo>
                <a:lnTo>
                  <a:pt x="575360" y="0"/>
                </a:lnTo>
                <a:lnTo>
                  <a:pt x="575360" y="793599"/>
                </a:lnTo>
                <a:lnTo>
                  <a:pt x="0" y="79359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7" name="Freeform 17"/>
          <p:cNvSpPr/>
          <p:nvPr/>
        </p:nvSpPr>
        <p:spPr>
          <a:xfrm>
            <a:off x="13248272" y="2633103"/>
            <a:ext cx="555195" cy="765787"/>
          </a:xfrm>
          <a:custGeom>
            <a:avLst/>
            <a:gdLst/>
            <a:ahLst/>
            <a:cxnLst/>
            <a:rect l="l" t="t" r="r" b="b"/>
            <a:pathLst>
              <a:path w="555195" h="765787">
                <a:moveTo>
                  <a:pt x="0" y="0"/>
                </a:moveTo>
                <a:lnTo>
                  <a:pt x="555195" y="0"/>
                </a:lnTo>
                <a:lnTo>
                  <a:pt x="555195" y="765786"/>
                </a:lnTo>
                <a:lnTo>
                  <a:pt x="0" y="76578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8" name="Freeform 18"/>
          <p:cNvSpPr/>
          <p:nvPr/>
        </p:nvSpPr>
        <p:spPr>
          <a:xfrm>
            <a:off x="15240968" y="3424546"/>
            <a:ext cx="569120" cy="1020843"/>
          </a:xfrm>
          <a:custGeom>
            <a:avLst/>
            <a:gdLst/>
            <a:ahLst/>
            <a:cxnLst/>
            <a:rect l="l" t="t" r="r" b="b"/>
            <a:pathLst>
              <a:path w="569120" h="1020843">
                <a:moveTo>
                  <a:pt x="0" y="0"/>
                </a:moveTo>
                <a:lnTo>
                  <a:pt x="569120" y="0"/>
                </a:lnTo>
                <a:lnTo>
                  <a:pt x="569120" y="1020843"/>
                </a:lnTo>
                <a:lnTo>
                  <a:pt x="0" y="102084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9" name="Freeform 19"/>
          <p:cNvSpPr/>
          <p:nvPr/>
        </p:nvSpPr>
        <p:spPr>
          <a:xfrm>
            <a:off x="14636268" y="3424546"/>
            <a:ext cx="595175" cy="1067578"/>
          </a:xfrm>
          <a:custGeom>
            <a:avLst/>
            <a:gdLst/>
            <a:ahLst/>
            <a:cxnLst/>
            <a:rect l="l" t="t" r="r" b="b"/>
            <a:pathLst>
              <a:path w="595175" h="1067578">
                <a:moveTo>
                  <a:pt x="0" y="0"/>
                </a:moveTo>
                <a:lnTo>
                  <a:pt x="595175" y="0"/>
                </a:lnTo>
                <a:lnTo>
                  <a:pt x="595175" y="1067578"/>
                </a:lnTo>
                <a:lnTo>
                  <a:pt x="0" y="106757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0" name="Freeform 20"/>
          <p:cNvSpPr/>
          <p:nvPr/>
        </p:nvSpPr>
        <p:spPr>
          <a:xfrm>
            <a:off x="13960200" y="3398889"/>
            <a:ext cx="671268" cy="1204069"/>
          </a:xfrm>
          <a:custGeom>
            <a:avLst/>
            <a:gdLst/>
            <a:ahLst/>
            <a:cxnLst/>
            <a:rect l="l" t="t" r="r" b="b"/>
            <a:pathLst>
              <a:path w="671268" h="1204069">
                <a:moveTo>
                  <a:pt x="0" y="0"/>
                </a:moveTo>
                <a:lnTo>
                  <a:pt x="671268" y="0"/>
                </a:lnTo>
                <a:lnTo>
                  <a:pt x="671268" y="1204069"/>
                </a:lnTo>
                <a:lnTo>
                  <a:pt x="0" y="120406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1" name="Freeform 21"/>
          <p:cNvSpPr/>
          <p:nvPr/>
        </p:nvSpPr>
        <p:spPr>
          <a:xfrm>
            <a:off x="5500992" y="5627641"/>
            <a:ext cx="1107793" cy="1114761"/>
          </a:xfrm>
          <a:custGeom>
            <a:avLst/>
            <a:gdLst/>
            <a:ahLst/>
            <a:cxnLst/>
            <a:rect l="l" t="t" r="r" b="b"/>
            <a:pathLst>
              <a:path w="1107793" h="1114761">
                <a:moveTo>
                  <a:pt x="0" y="0"/>
                </a:moveTo>
                <a:lnTo>
                  <a:pt x="1107793" y="0"/>
                </a:lnTo>
                <a:lnTo>
                  <a:pt x="1107793" y="1114761"/>
                </a:lnTo>
                <a:lnTo>
                  <a:pt x="0" y="1114761"/>
                </a:lnTo>
                <a:lnTo>
                  <a:pt x="0" y="0"/>
                </a:lnTo>
                <a:close/>
              </a:path>
            </a:pathLst>
          </a:custGeom>
          <a:blipFill>
            <a:blip r:embed="rId19"/>
            <a:stretch>
              <a:fillRect/>
            </a:stretch>
          </a:blipFill>
        </p:spPr>
      </p:sp>
      <p:sp>
        <p:nvSpPr>
          <p:cNvPr id="22" name="Freeform 22"/>
          <p:cNvSpPr/>
          <p:nvPr/>
        </p:nvSpPr>
        <p:spPr>
          <a:xfrm>
            <a:off x="3999011" y="5012957"/>
            <a:ext cx="1476617" cy="1172065"/>
          </a:xfrm>
          <a:custGeom>
            <a:avLst/>
            <a:gdLst/>
            <a:ahLst/>
            <a:cxnLst/>
            <a:rect l="l" t="t" r="r" b="b"/>
            <a:pathLst>
              <a:path w="1476617" h="1172065">
                <a:moveTo>
                  <a:pt x="0" y="0"/>
                </a:moveTo>
                <a:lnTo>
                  <a:pt x="1476617" y="0"/>
                </a:lnTo>
                <a:lnTo>
                  <a:pt x="1476617" y="1172065"/>
                </a:lnTo>
                <a:lnTo>
                  <a:pt x="0" y="1172065"/>
                </a:lnTo>
                <a:lnTo>
                  <a:pt x="0" y="0"/>
                </a:lnTo>
                <a:close/>
              </a:path>
            </a:pathLst>
          </a:custGeom>
          <a:blipFill>
            <a:blip r:embed="rId20"/>
            <a:stretch>
              <a:fillRect/>
            </a:stretch>
          </a:blipFill>
        </p:spPr>
      </p:sp>
      <p:grpSp>
        <p:nvGrpSpPr>
          <p:cNvPr id="23" name="Group 23"/>
          <p:cNvGrpSpPr/>
          <p:nvPr/>
        </p:nvGrpSpPr>
        <p:grpSpPr>
          <a:xfrm>
            <a:off x="7791559" y="5048389"/>
            <a:ext cx="3571010" cy="3246218"/>
            <a:chOff x="0" y="0"/>
            <a:chExt cx="940513" cy="854971"/>
          </a:xfrm>
        </p:grpSpPr>
        <p:sp>
          <p:nvSpPr>
            <p:cNvPr id="24" name="Freeform 24"/>
            <p:cNvSpPr/>
            <p:nvPr/>
          </p:nvSpPr>
          <p:spPr>
            <a:xfrm>
              <a:off x="0" y="0"/>
              <a:ext cx="940513" cy="854971"/>
            </a:xfrm>
            <a:custGeom>
              <a:avLst/>
              <a:gdLst/>
              <a:ahLst/>
              <a:cxnLst/>
              <a:rect l="l" t="t" r="r" b="b"/>
              <a:pathLst>
                <a:path w="940513" h="854971">
                  <a:moveTo>
                    <a:pt x="110568" y="0"/>
                  </a:moveTo>
                  <a:lnTo>
                    <a:pt x="829945" y="0"/>
                  </a:lnTo>
                  <a:cubicBezTo>
                    <a:pt x="859270" y="0"/>
                    <a:pt x="887393" y="11649"/>
                    <a:pt x="908128" y="32384"/>
                  </a:cubicBezTo>
                  <a:cubicBezTo>
                    <a:pt x="928864" y="53120"/>
                    <a:pt x="940513" y="81243"/>
                    <a:pt x="940513" y="110568"/>
                  </a:cubicBezTo>
                  <a:lnTo>
                    <a:pt x="940513" y="744403"/>
                  </a:lnTo>
                  <a:cubicBezTo>
                    <a:pt x="940513" y="805468"/>
                    <a:pt x="891010" y="854971"/>
                    <a:pt x="829945" y="854971"/>
                  </a:cubicBezTo>
                  <a:lnTo>
                    <a:pt x="110568" y="854971"/>
                  </a:lnTo>
                  <a:cubicBezTo>
                    <a:pt x="49503" y="854971"/>
                    <a:pt x="0" y="805468"/>
                    <a:pt x="0" y="744403"/>
                  </a:cubicBezTo>
                  <a:lnTo>
                    <a:pt x="0" y="110568"/>
                  </a:lnTo>
                  <a:cubicBezTo>
                    <a:pt x="0" y="49503"/>
                    <a:pt x="49503" y="0"/>
                    <a:pt x="110568" y="0"/>
                  </a:cubicBezTo>
                  <a:close/>
                </a:path>
              </a:pathLst>
            </a:custGeom>
            <a:solidFill>
              <a:srgbClr val="000000">
                <a:alpha val="0"/>
              </a:srgbClr>
            </a:solidFill>
            <a:ln w="38100" cap="rnd">
              <a:solidFill>
                <a:srgbClr val="000000"/>
              </a:solidFill>
              <a:prstDash val="sysDot"/>
              <a:round/>
            </a:ln>
          </p:spPr>
        </p:sp>
        <p:sp>
          <p:nvSpPr>
            <p:cNvPr id="25" name="TextBox 25"/>
            <p:cNvSpPr txBox="1"/>
            <p:nvPr/>
          </p:nvSpPr>
          <p:spPr>
            <a:xfrm>
              <a:off x="0" y="-47625"/>
              <a:ext cx="940513" cy="902596"/>
            </a:xfrm>
            <a:prstGeom prst="rect">
              <a:avLst/>
            </a:prstGeom>
          </p:spPr>
          <p:txBody>
            <a:bodyPr lIns="50800" tIns="50800" rIns="50800" bIns="50800" rtlCol="0" anchor="ctr"/>
            <a:lstStyle/>
            <a:p>
              <a:pPr algn="ctr">
                <a:lnSpc>
                  <a:spcPts val="3359"/>
                </a:lnSpc>
              </a:pPr>
              <a:endParaRPr/>
            </a:p>
          </p:txBody>
        </p:sp>
      </p:grpSp>
      <p:sp>
        <p:nvSpPr>
          <p:cNvPr id="26" name="Freeform 26"/>
          <p:cNvSpPr/>
          <p:nvPr/>
        </p:nvSpPr>
        <p:spPr>
          <a:xfrm>
            <a:off x="8051309" y="5267656"/>
            <a:ext cx="873188" cy="873188"/>
          </a:xfrm>
          <a:custGeom>
            <a:avLst/>
            <a:gdLst/>
            <a:ahLst/>
            <a:cxnLst/>
            <a:rect l="l" t="t" r="r" b="b"/>
            <a:pathLst>
              <a:path w="873188" h="873188">
                <a:moveTo>
                  <a:pt x="0" y="0"/>
                </a:moveTo>
                <a:lnTo>
                  <a:pt x="873188" y="0"/>
                </a:lnTo>
                <a:lnTo>
                  <a:pt x="873188" y="873187"/>
                </a:lnTo>
                <a:lnTo>
                  <a:pt x="0" y="873187"/>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7" name="Freeform 27"/>
          <p:cNvSpPr/>
          <p:nvPr/>
        </p:nvSpPr>
        <p:spPr>
          <a:xfrm>
            <a:off x="9113562" y="5243934"/>
            <a:ext cx="843605" cy="843605"/>
          </a:xfrm>
          <a:custGeom>
            <a:avLst/>
            <a:gdLst/>
            <a:ahLst/>
            <a:cxnLst/>
            <a:rect l="l" t="t" r="r" b="b"/>
            <a:pathLst>
              <a:path w="843605" h="843605">
                <a:moveTo>
                  <a:pt x="0" y="0"/>
                </a:moveTo>
                <a:lnTo>
                  <a:pt x="843604" y="0"/>
                </a:lnTo>
                <a:lnTo>
                  <a:pt x="843604" y="843604"/>
                </a:lnTo>
                <a:lnTo>
                  <a:pt x="0" y="843604"/>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8" name="Freeform 28"/>
          <p:cNvSpPr/>
          <p:nvPr/>
        </p:nvSpPr>
        <p:spPr>
          <a:xfrm>
            <a:off x="10205882" y="5229948"/>
            <a:ext cx="910895" cy="910895"/>
          </a:xfrm>
          <a:custGeom>
            <a:avLst/>
            <a:gdLst/>
            <a:ahLst/>
            <a:cxnLst/>
            <a:rect l="l" t="t" r="r" b="b"/>
            <a:pathLst>
              <a:path w="910895" h="910895">
                <a:moveTo>
                  <a:pt x="0" y="0"/>
                </a:moveTo>
                <a:lnTo>
                  <a:pt x="910895" y="0"/>
                </a:lnTo>
                <a:lnTo>
                  <a:pt x="910895" y="910895"/>
                </a:lnTo>
                <a:lnTo>
                  <a:pt x="0" y="910895"/>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29" name="Freeform 29"/>
          <p:cNvSpPr/>
          <p:nvPr/>
        </p:nvSpPr>
        <p:spPr>
          <a:xfrm>
            <a:off x="8051309" y="6311796"/>
            <a:ext cx="948815" cy="658209"/>
          </a:xfrm>
          <a:custGeom>
            <a:avLst/>
            <a:gdLst/>
            <a:ahLst/>
            <a:cxnLst/>
            <a:rect l="l" t="t" r="r" b="b"/>
            <a:pathLst>
              <a:path w="948815" h="658209">
                <a:moveTo>
                  <a:pt x="0" y="0"/>
                </a:moveTo>
                <a:lnTo>
                  <a:pt x="948815" y="0"/>
                </a:lnTo>
                <a:lnTo>
                  <a:pt x="948815" y="658209"/>
                </a:lnTo>
                <a:lnTo>
                  <a:pt x="0" y="658209"/>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sp>
      <p:sp>
        <p:nvSpPr>
          <p:cNvPr id="30" name="Freeform 30"/>
          <p:cNvSpPr/>
          <p:nvPr/>
        </p:nvSpPr>
        <p:spPr>
          <a:xfrm>
            <a:off x="9195878" y="6248771"/>
            <a:ext cx="762372" cy="762372"/>
          </a:xfrm>
          <a:custGeom>
            <a:avLst/>
            <a:gdLst/>
            <a:ahLst/>
            <a:cxnLst/>
            <a:rect l="l" t="t" r="r" b="b"/>
            <a:pathLst>
              <a:path w="762372" h="762372">
                <a:moveTo>
                  <a:pt x="0" y="0"/>
                </a:moveTo>
                <a:lnTo>
                  <a:pt x="762372" y="0"/>
                </a:lnTo>
                <a:lnTo>
                  <a:pt x="762372" y="762372"/>
                </a:lnTo>
                <a:lnTo>
                  <a:pt x="0" y="762372"/>
                </a:lnTo>
                <a:lnTo>
                  <a:pt x="0" y="0"/>
                </a:lnTo>
                <a:close/>
              </a:path>
            </a:pathLst>
          </a:custGeom>
          <a:blipFill>
            <a:blip r:embed="rId29"/>
            <a:stretch>
              <a:fillRect/>
            </a:stretch>
          </a:blipFill>
        </p:spPr>
      </p:sp>
      <p:sp>
        <p:nvSpPr>
          <p:cNvPr id="31" name="Freeform 31"/>
          <p:cNvSpPr/>
          <p:nvPr/>
        </p:nvSpPr>
        <p:spPr>
          <a:xfrm>
            <a:off x="10167698" y="6248771"/>
            <a:ext cx="987263" cy="987263"/>
          </a:xfrm>
          <a:custGeom>
            <a:avLst/>
            <a:gdLst/>
            <a:ahLst/>
            <a:cxnLst/>
            <a:rect l="l" t="t" r="r" b="b"/>
            <a:pathLst>
              <a:path w="987263" h="987263">
                <a:moveTo>
                  <a:pt x="0" y="0"/>
                </a:moveTo>
                <a:lnTo>
                  <a:pt x="987263" y="0"/>
                </a:lnTo>
                <a:lnTo>
                  <a:pt x="987263" y="987262"/>
                </a:lnTo>
                <a:lnTo>
                  <a:pt x="0" y="987262"/>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sp>
      <p:sp>
        <p:nvSpPr>
          <p:cNvPr id="32" name="Freeform 32"/>
          <p:cNvSpPr/>
          <p:nvPr/>
        </p:nvSpPr>
        <p:spPr>
          <a:xfrm>
            <a:off x="8139762" y="7039718"/>
            <a:ext cx="1087812" cy="1087812"/>
          </a:xfrm>
          <a:custGeom>
            <a:avLst/>
            <a:gdLst/>
            <a:ahLst/>
            <a:cxnLst/>
            <a:rect l="l" t="t" r="r" b="b"/>
            <a:pathLst>
              <a:path w="1087812" h="1087812">
                <a:moveTo>
                  <a:pt x="0" y="0"/>
                </a:moveTo>
                <a:lnTo>
                  <a:pt x="1087812" y="0"/>
                </a:lnTo>
                <a:lnTo>
                  <a:pt x="1087812" y="1087811"/>
                </a:lnTo>
                <a:lnTo>
                  <a:pt x="0" y="1087811"/>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sp>
      <p:sp>
        <p:nvSpPr>
          <p:cNvPr id="33" name="Freeform 33"/>
          <p:cNvSpPr/>
          <p:nvPr/>
        </p:nvSpPr>
        <p:spPr>
          <a:xfrm>
            <a:off x="10523358" y="3216561"/>
            <a:ext cx="2648713" cy="1926939"/>
          </a:xfrm>
          <a:custGeom>
            <a:avLst/>
            <a:gdLst/>
            <a:ahLst/>
            <a:cxnLst/>
            <a:rect l="l" t="t" r="r" b="b"/>
            <a:pathLst>
              <a:path w="2648713" h="1926939">
                <a:moveTo>
                  <a:pt x="0" y="0"/>
                </a:moveTo>
                <a:lnTo>
                  <a:pt x="2648714" y="0"/>
                </a:lnTo>
                <a:lnTo>
                  <a:pt x="2648714" y="1926939"/>
                </a:lnTo>
                <a:lnTo>
                  <a:pt x="0" y="1926939"/>
                </a:lnTo>
                <a:lnTo>
                  <a:pt x="0" y="0"/>
                </a:lnTo>
                <a:close/>
              </a:path>
            </a:pathLst>
          </a:custGeom>
          <a:blipFill>
            <a:blip r:embed="rId34"/>
            <a:stretch>
              <a:fillRect/>
            </a:stretch>
          </a:blipFill>
        </p:spPr>
      </p:sp>
      <p:grpSp>
        <p:nvGrpSpPr>
          <p:cNvPr id="34" name="Group 34"/>
          <p:cNvGrpSpPr/>
          <p:nvPr/>
        </p:nvGrpSpPr>
        <p:grpSpPr>
          <a:xfrm>
            <a:off x="12633683" y="5419759"/>
            <a:ext cx="2718712" cy="1735992"/>
            <a:chOff x="0" y="0"/>
            <a:chExt cx="3624949" cy="2314656"/>
          </a:xfrm>
        </p:grpSpPr>
        <p:grpSp>
          <p:nvGrpSpPr>
            <p:cNvPr id="35" name="Group 35"/>
            <p:cNvGrpSpPr/>
            <p:nvPr/>
          </p:nvGrpSpPr>
          <p:grpSpPr>
            <a:xfrm>
              <a:off x="0" y="0"/>
              <a:ext cx="3624949" cy="2314656"/>
              <a:chOff x="0" y="0"/>
              <a:chExt cx="716039" cy="457216"/>
            </a:xfrm>
          </p:grpSpPr>
          <p:sp>
            <p:nvSpPr>
              <p:cNvPr id="36" name="Freeform 36"/>
              <p:cNvSpPr/>
              <p:nvPr/>
            </p:nvSpPr>
            <p:spPr>
              <a:xfrm>
                <a:off x="0" y="0"/>
                <a:ext cx="716039" cy="457216"/>
              </a:xfrm>
              <a:custGeom>
                <a:avLst/>
                <a:gdLst/>
                <a:ahLst/>
                <a:cxnLst/>
                <a:rect l="l" t="t" r="r" b="b"/>
                <a:pathLst>
                  <a:path w="716039" h="457216">
                    <a:moveTo>
                      <a:pt x="145230" y="0"/>
                    </a:moveTo>
                    <a:lnTo>
                      <a:pt x="570810" y="0"/>
                    </a:lnTo>
                    <a:cubicBezTo>
                      <a:pt x="651018" y="0"/>
                      <a:pt x="716039" y="65022"/>
                      <a:pt x="716039" y="145230"/>
                    </a:cubicBezTo>
                    <a:lnTo>
                      <a:pt x="716039" y="311986"/>
                    </a:lnTo>
                    <a:cubicBezTo>
                      <a:pt x="716039" y="392194"/>
                      <a:pt x="651018" y="457216"/>
                      <a:pt x="570810" y="457216"/>
                    </a:cubicBezTo>
                    <a:lnTo>
                      <a:pt x="145230" y="457216"/>
                    </a:lnTo>
                    <a:cubicBezTo>
                      <a:pt x="65022" y="457216"/>
                      <a:pt x="0" y="392194"/>
                      <a:pt x="0" y="311986"/>
                    </a:cubicBezTo>
                    <a:lnTo>
                      <a:pt x="0" y="145230"/>
                    </a:lnTo>
                    <a:cubicBezTo>
                      <a:pt x="0" y="65022"/>
                      <a:pt x="65022" y="0"/>
                      <a:pt x="145230" y="0"/>
                    </a:cubicBezTo>
                    <a:close/>
                  </a:path>
                </a:pathLst>
              </a:custGeom>
              <a:solidFill>
                <a:srgbClr val="000000">
                  <a:alpha val="0"/>
                </a:srgbClr>
              </a:solidFill>
              <a:ln w="38100" cap="rnd">
                <a:solidFill>
                  <a:srgbClr val="000000"/>
                </a:solidFill>
                <a:prstDash val="sysDot"/>
                <a:round/>
              </a:ln>
            </p:spPr>
          </p:sp>
          <p:sp>
            <p:nvSpPr>
              <p:cNvPr id="37" name="TextBox 37"/>
              <p:cNvSpPr txBox="1"/>
              <p:nvPr/>
            </p:nvSpPr>
            <p:spPr>
              <a:xfrm>
                <a:off x="0" y="-47625"/>
                <a:ext cx="716039" cy="504841"/>
              </a:xfrm>
              <a:prstGeom prst="rect">
                <a:avLst/>
              </a:prstGeom>
            </p:spPr>
            <p:txBody>
              <a:bodyPr lIns="50800" tIns="50800" rIns="50800" bIns="50800" rtlCol="0" anchor="ctr"/>
              <a:lstStyle/>
              <a:p>
                <a:pPr algn="ctr">
                  <a:lnSpc>
                    <a:spcPts val="3359"/>
                  </a:lnSpc>
                </a:pPr>
                <a:endParaRPr/>
              </a:p>
            </p:txBody>
          </p:sp>
        </p:grpSp>
        <p:sp>
          <p:nvSpPr>
            <p:cNvPr id="38" name="Freeform 38"/>
            <p:cNvSpPr/>
            <p:nvPr/>
          </p:nvSpPr>
          <p:spPr>
            <a:xfrm>
              <a:off x="370130" y="420308"/>
              <a:ext cx="895024" cy="1605425"/>
            </a:xfrm>
            <a:custGeom>
              <a:avLst/>
              <a:gdLst/>
              <a:ahLst/>
              <a:cxnLst/>
              <a:rect l="l" t="t" r="r" b="b"/>
              <a:pathLst>
                <a:path w="895024" h="1605425">
                  <a:moveTo>
                    <a:pt x="0" y="0"/>
                  </a:moveTo>
                  <a:lnTo>
                    <a:pt x="895025" y="0"/>
                  </a:lnTo>
                  <a:lnTo>
                    <a:pt x="895025" y="1605425"/>
                  </a:lnTo>
                  <a:lnTo>
                    <a:pt x="0" y="1605425"/>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39" name="Freeform 39"/>
            <p:cNvSpPr/>
            <p:nvPr/>
          </p:nvSpPr>
          <p:spPr>
            <a:xfrm>
              <a:off x="1396711" y="357645"/>
              <a:ext cx="895024" cy="1605425"/>
            </a:xfrm>
            <a:custGeom>
              <a:avLst/>
              <a:gdLst/>
              <a:ahLst/>
              <a:cxnLst/>
              <a:rect l="l" t="t" r="r" b="b"/>
              <a:pathLst>
                <a:path w="895024" h="1605425">
                  <a:moveTo>
                    <a:pt x="0" y="0"/>
                  </a:moveTo>
                  <a:lnTo>
                    <a:pt x="895025" y="0"/>
                  </a:lnTo>
                  <a:lnTo>
                    <a:pt x="895025" y="1605425"/>
                  </a:lnTo>
                  <a:lnTo>
                    <a:pt x="0" y="1605425"/>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40" name="Freeform 40"/>
            <p:cNvSpPr/>
            <p:nvPr/>
          </p:nvSpPr>
          <p:spPr>
            <a:xfrm>
              <a:off x="2418736" y="303399"/>
              <a:ext cx="895024" cy="1605425"/>
            </a:xfrm>
            <a:custGeom>
              <a:avLst/>
              <a:gdLst/>
              <a:ahLst/>
              <a:cxnLst/>
              <a:rect l="l" t="t" r="r" b="b"/>
              <a:pathLst>
                <a:path w="895024" h="1605425">
                  <a:moveTo>
                    <a:pt x="0" y="0"/>
                  </a:moveTo>
                  <a:lnTo>
                    <a:pt x="895024" y="0"/>
                  </a:lnTo>
                  <a:lnTo>
                    <a:pt x="895024" y="1605425"/>
                  </a:lnTo>
                  <a:lnTo>
                    <a:pt x="0" y="1605425"/>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grpSp>
      <p:grpSp>
        <p:nvGrpSpPr>
          <p:cNvPr id="41" name="Group 41"/>
          <p:cNvGrpSpPr/>
          <p:nvPr/>
        </p:nvGrpSpPr>
        <p:grpSpPr>
          <a:xfrm>
            <a:off x="14760893" y="1620202"/>
            <a:ext cx="149542" cy="366712"/>
            <a:chOff x="0" y="0"/>
            <a:chExt cx="199390" cy="488950"/>
          </a:xfrm>
        </p:grpSpPr>
        <p:sp>
          <p:nvSpPr>
            <p:cNvPr id="42" name="Freeform 42"/>
            <p:cNvSpPr/>
            <p:nvPr/>
          </p:nvSpPr>
          <p:spPr>
            <a:xfrm>
              <a:off x="50800" y="49530"/>
              <a:ext cx="100330" cy="388620"/>
            </a:xfrm>
            <a:custGeom>
              <a:avLst/>
              <a:gdLst/>
              <a:ahLst/>
              <a:cxnLst/>
              <a:rect l="l" t="t" r="r" b="b"/>
              <a:pathLst>
                <a:path w="100330" h="388620">
                  <a:moveTo>
                    <a:pt x="0" y="360680"/>
                  </a:moveTo>
                  <a:cubicBezTo>
                    <a:pt x="25400" y="59690"/>
                    <a:pt x="39370" y="24130"/>
                    <a:pt x="53340" y="10160"/>
                  </a:cubicBezTo>
                  <a:cubicBezTo>
                    <a:pt x="59690" y="3810"/>
                    <a:pt x="68580" y="0"/>
                    <a:pt x="74930" y="1270"/>
                  </a:cubicBezTo>
                  <a:cubicBezTo>
                    <a:pt x="82550" y="2540"/>
                    <a:pt x="92710" y="8890"/>
                    <a:pt x="95250" y="15240"/>
                  </a:cubicBezTo>
                  <a:cubicBezTo>
                    <a:pt x="99060" y="22860"/>
                    <a:pt x="95250" y="39370"/>
                    <a:pt x="90170" y="45720"/>
                  </a:cubicBezTo>
                  <a:cubicBezTo>
                    <a:pt x="85090" y="50800"/>
                    <a:pt x="73660" y="54610"/>
                    <a:pt x="67310" y="52070"/>
                  </a:cubicBezTo>
                  <a:cubicBezTo>
                    <a:pt x="59690" y="49530"/>
                    <a:pt x="46990" y="35560"/>
                    <a:pt x="46990" y="27940"/>
                  </a:cubicBezTo>
                  <a:cubicBezTo>
                    <a:pt x="46990" y="19050"/>
                    <a:pt x="63500" y="1270"/>
                    <a:pt x="72390" y="1270"/>
                  </a:cubicBezTo>
                  <a:cubicBezTo>
                    <a:pt x="81280" y="1270"/>
                    <a:pt x="95250" y="16510"/>
                    <a:pt x="97790" y="27940"/>
                  </a:cubicBezTo>
                  <a:cubicBezTo>
                    <a:pt x="100330" y="44450"/>
                    <a:pt x="74930" y="66040"/>
                    <a:pt x="67310" y="97790"/>
                  </a:cubicBezTo>
                  <a:cubicBezTo>
                    <a:pt x="53340" y="157480"/>
                    <a:pt x="68580" y="326390"/>
                    <a:pt x="50800" y="365760"/>
                  </a:cubicBezTo>
                  <a:cubicBezTo>
                    <a:pt x="44450" y="379730"/>
                    <a:pt x="34290" y="388620"/>
                    <a:pt x="26670" y="388620"/>
                  </a:cubicBezTo>
                  <a:cubicBezTo>
                    <a:pt x="17780" y="388620"/>
                    <a:pt x="0" y="360680"/>
                    <a:pt x="0" y="360680"/>
                  </a:cubicBezTo>
                </a:path>
              </a:pathLst>
            </a:custGeom>
            <a:solidFill>
              <a:srgbClr val="2D90EB"/>
            </a:solidFill>
            <a:ln cap="sq">
              <a:noFill/>
              <a:prstDash val="solid"/>
              <a:miter/>
            </a:ln>
          </p:spPr>
        </p:sp>
      </p:grpSp>
      <p:grpSp>
        <p:nvGrpSpPr>
          <p:cNvPr id="43" name="Group 43"/>
          <p:cNvGrpSpPr/>
          <p:nvPr/>
        </p:nvGrpSpPr>
        <p:grpSpPr>
          <a:xfrm>
            <a:off x="15352395" y="1792605"/>
            <a:ext cx="905827" cy="481965"/>
            <a:chOff x="0" y="0"/>
            <a:chExt cx="1207770" cy="642620"/>
          </a:xfrm>
        </p:grpSpPr>
        <p:sp>
          <p:nvSpPr>
            <p:cNvPr id="44" name="Freeform 44"/>
            <p:cNvSpPr/>
            <p:nvPr/>
          </p:nvSpPr>
          <p:spPr>
            <a:xfrm>
              <a:off x="48260" y="48260"/>
              <a:ext cx="1112520" cy="546100"/>
            </a:xfrm>
            <a:custGeom>
              <a:avLst/>
              <a:gdLst/>
              <a:ahLst/>
              <a:cxnLst/>
              <a:rect l="l" t="t" r="r" b="b"/>
              <a:pathLst>
                <a:path w="1112520" h="546100">
                  <a:moveTo>
                    <a:pt x="17780" y="496570"/>
                  </a:moveTo>
                  <a:cubicBezTo>
                    <a:pt x="770890" y="196850"/>
                    <a:pt x="882650" y="148590"/>
                    <a:pt x="958850" y="99060"/>
                  </a:cubicBezTo>
                  <a:cubicBezTo>
                    <a:pt x="1008380" y="66040"/>
                    <a:pt x="1045210" y="7620"/>
                    <a:pt x="1073150" y="2540"/>
                  </a:cubicBezTo>
                  <a:cubicBezTo>
                    <a:pt x="1087120" y="0"/>
                    <a:pt x="1104900" y="7620"/>
                    <a:pt x="1108710" y="15240"/>
                  </a:cubicBezTo>
                  <a:cubicBezTo>
                    <a:pt x="1112520" y="22860"/>
                    <a:pt x="1107440" y="40640"/>
                    <a:pt x="1101090" y="45720"/>
                  </a:cubicBezTo>
                  <a:cubicBezTo>
                    <a:pt x="1096010" y="50800"/>
                    <a:pt x="1083310" y="52070"/>
                    <a:pt x="1076960" y="49530"/>
                  </a:cubicBezTo>
                  <a:cubicBezTo>
                    <a:pt x="1069340" y="46990"/>
                    <a:pt x="1059180" y="33020"/>
                    <a:pt x="1059180" y="25400"/>
                  </a:cubicBezTo>
                  <a:cubicBezTo>
                    <a:pt x="1059180" y="17780"/>
                    <a:pt x="1064260" y="7620"/>
                    <a:pt x="1070610" y="3810"/>
                  </a:cubicBezTo>
                  <a:cubicBezTo>
                    <a:pt x="1078230" y="0"/>
                    <a:pt x="1096010" y="1270"/>
                    <a:pt x="1102360" y="6350"/>
                  </a:cubicBezTo>
                  <a:cubicBezTo>
                    <a:pt x="1108710" y="11430"/>
                    <a:pt x="1111250" y="25400"/>
                    <a:pt x="1107440" y="36830"/>
                  </a:cubicBezTo>
                  <a:cubicBezTo>
                    <a:pt x="1099820" y="58420"/>
                    <a:pt x="1065530" y="88900"/>
                    <a:pt x="1026160" y="116840"/>
                  </a:cubicBezTo>
                  <a:cubicBezTo>
                    <a:pt x="951230" y="170180"/>
                    <a:pt x="803910" y="236220"/>
                    <a:pt x="665480" y="297180"/>
                  </a:cubicBezTo>
                  <a:cubicBezTo>
                    <a:pt x="486410" y="377190"/>
                    <a:pt x="115570" y="546100"/>
                    <a:pt x="36830" y="543560"/>
                  </a:cubicBezTo>
                  <a:cubicBezTo>
                    <a:pt x="17780" y="542290"/>
                    <a:pt x="5080" y="534670"/>
                    <a:pt x="2540" y="527050"/>
                  </a:cubicBezTo>
                  <a:cubicBezTo>
                    <a:pt x="0" y="519430"/>
                    <a:pt x="17780" y="496570"/>
                    <a:pt x="17780" y="496570"/>
                  </a:cubicBezTo>
                </a:path>
              </a:pathLst>
            </a:custGeom>
            <a:solidFill>
              <a:srgbClr val="2D90EB"/>
            </a:solidFill>
            <a:ln cap="sq">
              <a:noFill/>
              <a:prstDash val="solid"/>
              <a:miter/>
            </a:ln>
          </p:spPr>
        </p:sp>
      </p:grpSp>
      <p:grpSp>
        <p:nvGrpSpPr>
          <p:cNvPr id="45" name="Group 45"/>
          <p:cNvGrpSpPr/>
          <p:nvPr/>
        </p:nvGrpSpPr>
        <p:grpSpPr>
          <a:xfrm>
            <a:off x="13568362" y="1802130"/>
            <a:ext cx="787718" cy="473393"/>
            <a:chOff x="0" y="0"/>
            <a:chExt cx="1050290" cy="631190"/>
          </a:xfrm>
        </p:grpSpPr>
        <p:sp>
          <p:nvSpPr>
            <p:cNvPr id="46" name="Freeform 46"/>
            <p:cNvSpPr/>
            <p:nvPr/>
          </p:nvSpPr>
          <p:spPr>
            <a:xfrm>
              <a:off x="46990" y="50800"/>
              <a:ext cx="955040" cy="530860"/>
            </a:xfrm>
            <a:custGeom>
              <a:avLst/>
              <a:gdLst/>
              <a:ahLst/>
              <a:cxnLst/>
              <a:rect l="l" t="t" r="r" b="b"/>
              <a:pathLst>
                <a:path w="955040" h="530860">
                  <a:moveTo>
                    <a:pt x="39370" y="0"/>
                  </a:moveTo>
                  <a:cubicBezTo>
                    <a:pt x="944880" y="480060"/>
                    <a:pt x="955040" y="497840"/>
                    <a:pt x="952500" y="510540"/>
                  </a:cubicBezTo>
                  <a:cubicBezTo>
                    <a:pt x="951230" y="519430"/>
                    <a:pt x="935990" y="529590"/>
                    <a:pt x="928370" y="529590"/>
                  </a:cubicBezTo>
                  <a:cubicBezTo>
                    <a:pt x="919480" y="529590"/>
                    <a:pt x="905510" y="519430"/>
                    <a:pt x="902970" y="511810"/>
                  </a:cubicBezTo>
                  <a:cubicBezTo>
                    <a:pt x="900430" y="505460"/>
                    <a:pt x="902970" y="494030"/>
                    <a:pt x="908050" y="488950"/>
                  </a:cubicBezTo>
                  <a:cubicBezTo>
                    <a:pt x="914400" y="482600"/>
                    <a:pt x="930910" y="478790"/>
                    <a:pt x="938530" y="481330"/>
                  </a:cubicBezTo>
                  <a:cubicBezTo>
                    <a:pt x="944880" y="483870"/>
                    <a:pt x="951230" y="494030"/>
                    <a:pt x="952500" y="500380"/>
                  </a:cubicBezTo>
                  <a:cubicBezTo>
                    <a:pt x="953770" y="508000"/>
                    <a:pt x="951230" y="518160"/>
                    <a:pt x="946150" y="523240"/>
                  </a:cubicBezTo>
                  <a:cubicBezTo>
                    <a:pt x="939800" y="528320"/>
                    <a:pt x="927100" y="530860"/>
                    <a:pt x="915670" y="527050"/>
                  </a:cubicBezTo>
                  <a:cubicBezTo>
                    <a:pt x="894080" y="520700"/>
                    <a:pt x="863600" y="477520"/>
                    <a:pt x="838200" y="464820"/>
                  </a:cubicBezTo>
                  <a:cubicBezTo>
                    <a:pt x="819150" y="454660"/>
                    <a:pt x="803910" y="461010"/>
                    <a:pt x="781050" y="450850"/>
                  </a:cubicBezTo>
                  <a:cubicBezTo>
                    <a:pt x="737870" y="433070"/>
                    <a:pt x="684530" y="389890"/>
                    <a:pt x="608330" y="347980"/>
                  </a:cubicBezTo>
                  <a:cubicBezTo>
                    <a:pt x="471170" y="271780"/>
                    <a:pt x="68580" y="102870"/>
                    <a:pt x="16510" y="45720"/>
                  </a:cubicBezTo>
                  <a:cubicBezTo>
                    <a:pt x="5080" y="33020"/>
                    <a:pt x="0" y="21590"/>
                    <a:pt x="3810" y="13970"/>
                  </a:cubicBezTo>
                  <a:cubicBezTo>
                    <a:pt x="7620" y="6350"/>
                    <a:pt x="39370" y="0"/>
                    <a:pt x="39370" y="0"/>
                  </a:cubicBezTo>
                </a:path>
              </a:pathLst>
            </a:custGeom>
            <a:solidFill>
              <a:srgbClr val="2D90EB"/>
            </a:solidFill>
            <a:ln cap="sq">
              <a:noFill/>
              <a:prstDash val="solid"/>
              <a:miter/>
            </a:ln>
          </p:spPr>
        </p:sp>
      </p:grpSp>
      <p:grpSp>
        <p:nvGrpSpPr>
          <p:cNvPr id="47" name="Group 47"/>
          <p:cNvGrpSpPr/>
          <p:nvPr/>
        </p:nvGrpSpPr>
        <p:grpSpPr>
          <a:xfrm>
            <a:off x="13750290" y="2743200"/>
            <a:ext cx="384810" cy="289560"/>
            <a:chOff x="0" y="0"/>
            <a:chExt cx="513080" cy="386080"/>
          </a:xfrm>
        </p:grpSpPr>
        <p:sp>
          <p:nvSpPr>
            <p:cNvPr id="48" name="Freeform 48"/>
            <p:cNvSpPr/>
            <p:nvPr/>
          </p:nvSpPr>
          <p:spPr>
            <a:xfrm>
              <a:off x="46990" y="49530"/>
              <a:ext cx="419100" cy="288290"/>
            </a:xfrm>
            <a:custGeom>
              <a:avLst/>
              <a:gdLst/>
              <a:ahLst/>
              <a:cxnLst/>
              <a:rect l="l" t="t" r="r" b="b"/>
              <a:pathLst>
                <a:path w="419100" h="288290">
                  <a:moveTo>
                    <a:pt x="11430" y="243840"/>
                  </a:moveTo>
                  <a:cubicBezTo>
                    <a:pt x="326390" y="33020"/>
                    <a:pt x="361950" y="2540"/>
                    <a:pt x="386080" y="1270"/>
                  </a:cubicBezTo>
                  <a:cubicBezTo>
                    <a:pt x="397510" y="0"/>
                    <a:pt x="408940" y="6350"/>
                    <a:pt x="414020" y="12700"/>
                  </a:cubicBezTo>
                  <a:cubicBezTo>
                    <a:pt x="417830" y="19050"/>
                    <a:pt x="419100" y="30480"/>
                    <a:pt x="415290" y="36830"/>
                  </a:cubicBezTo>
                  <a:cubicBezTo>
                    <a:pt x="411480" y="44450"/>
                    <a:pt x="394970" y="52070"/>
                    <a:pt x="387350" y="50800"/>
                  </a:cubicBezTo>
                  <a:cubicBezTo>
                    <a:pt x="379730" y="49530"/>
                    <a:pt x="370840" y="41910"/>
                    <a:pt x="368300" y="35560"/>
                  </a:cubicBezTo>
                  <a:cubicBezTo>
                    <a:pt x="365760" y="27940"/>
                    <a:pt x="369570" y="10160"/>
                    <a:pt x="375920" y="6350"/>
                  </a:cubicBezTo>
                  <a:cubicBezTo>
                    <a:pt x="383540" y="1270"/>
                    <a:pt x="407670" y="5080"/>
                    <a:pt x="412750" y="11430"/>
                  </a:cubicBezTo>
                  <a:cubicBezTo>
                    <a:pt x="417830" y="17780"/>
                    <a:pt x="415290" y="33020"/>
                    <a:pt x="406400" y="46990"/>
                  </a:cubicBezTo>
                  <a:cubicBezTo>
                    <a:pt x="373380" y="96520"/>
                    <a:pt x="100330" y="275590"/>
                    <a:pt x="40640" y="285750"/>
                  </a:cubicBezTo>
                  <a:cubicBezTo>
                    <a:pt x="22860" y="288290"/>
                    <a:pt x="8890" y="284480"/>
                    <a:pt x="3810" y="276860"/>
                  </a:cubicBezTo>
                  <a:cubicBezTo>
                    <a:pt x="0" y="269240"/>
                    <a:pt x="11430" y="243840"/>
                    <a:pt x="11430" y="243840"/>
                  </a:cubicBezTo>
                </a:path>
              </a:pathLst>
            </a:custGeom>
            <a:solidFill>
              <a:srgbClr val="2D90EB"/>
            </a:solidFill>
            <a:ln cap="sq">
              <a:noFill/>
              <a:prstDash val="solid"/>
              <a:miter/>
            </a:ln>
          </p:spPr>
        </p:sp>
      </p:grpSp>
      <p:grpSp>
        <p:nvGrpSpPr>
          <p:cNvPr id="49" name="Group 49"/>
          <p:cNvGrpSpPr/>
          <p:nvPr/>
        </p:nvGrpSpPr>
        <p:grpSpPr>
          <a:xfrm>
            <a:off x="15702915" y="2717483"/>
            <a:ext cx="365760" cy="185738"/>
            <a:chOff x="0" y="0"/>
            <a:chExt cx="487680" cy="247650"/>
          </a:xfrm>
        </p:grpSpPr>
        <p:sp>
          <p:nvSpPr>
            <p:cNvPr id="50" name="Freeform 50"/>
            <p:cNvSpPr/>
            <p:nvPr/>
          </p:nvSpPr>
          <p:spPr>
            <a:xfrm>
              <a:off x="48260" y="50800"/>
              <a:ext cx="389890" cy="160020"/>
            </a:xfrm>
            <a:custGeom>
              <a:avLst/>
              <a:gdLst/>
              <a:ahLst/>
              <a:cxnLst/>
              <a:rect l="l" t="t" r="r" b="b"/>
              <a:pathLst>
                <a:path w="389890" h="160020">
                  <a:moveTo>
                    <a:pt x="33020" y="0"/>
                  </a:moveTo>
                  <a:cubicBezTo>
                    <a:pt x="346710" y="85090"/>
                    <a:pt x="367030" y="87630"/>
                    <a:pt x="377190" y="99060"/>
                  </a:cubicBezTo>
                  <a:cubicBezTo>
                    <a:pt x="384810" y="106680"/>
                    <a:pt x="389890" y="121920"/>
                    <a:pt x="387350" y="129540"/>
                  </a:cubicBezTo>
                  <a:cubicBezTo>
                    <a:pt x="384810" y="137160"/>
                    <a:pt x="369570" y="146050"/>
                    <a:pt x="361950" y="146050"/>
                  </a:cubicBezTo>
                  <a:cubicBezTo>
                    <a:pt x="354330" y="146050"/>
                    <a:pt x="345440" y="139700"/>
                    <a:pt x="341630" y="133350"/>
                  </a:cubicBezTo>
                  <a:cubicBezTo>
                    <a:pt x="337820" y="127000"/>
                    <a:pt x="336550" y="115570"/>
                    <a:pt x="340360" y="109220"/>
                  </a:cubicBezTo>
                  <a:cubicBezTo>
                    <a:pt x="344170" y="102870"/>
                    <a:pt x="359410" y="93980"/>
                    <a:pt x="367030" y="95250"/>
                  </a:cubicBezTo>
                  <a:cubicBezTo>
                    <a:pt x="374650" y="96520"/>
                    <a:pt x="388620" y="110490"/>
                    <a:pt x="388620" y="118110"/>
                  </a:cubicBezTo>
                  <a:cubicBezTo>
                    <a:pt x="388620" y="127000"/>
                    <a:pt x="379730" y="140970"/>
                    <a:pt x="364490" y="146050"/>
                  </a:cubicBezTo>
                  <a:cubicBezTo>
                    <a:pt x="317500" y="160020"/>
                    <a:pt x="50800" y="81280"/>
                    <a:pt x="13970" y="46990"/>
                  </a:cubicBezTo>
                  <a:cubicBezTo>
                    <a:pt x="2540" y="36830"/>
                    <a:pt x="0" y="22860"/>
                    <a:pt x="2540" y="15240"/>
                  </a:cubicBezTo>
                  <a:cubicBezTo>
                    <a:pt x="5080" y="7620"/>
                    <a:pt x="33020" y="0"/>
                    <a:pt x="33020" y="0"/>
                  </a:cubicBezTo>
                </a:path>
              </a:pathLst>
            </a:custGeom>
            <a:solidFill>
              <a:srgbClr val="2D90EB"/>
            </a:solidFill>
            <a:ln cap="sq">
              <a:noFill/>
              <a:prstDash val="solid"/>
              <a:miter/>
            </a:ln>
          </p:spPr>
        </p:sp>
      </p:grpSp>
      <p:grpSp>
        <p:nvGrpSpPr>
          <p:cNvPr id="51" name="Group 51"/>
          <p:cNvGrpSpPr/>
          <p:nvPr/>
        </p:nvGrpSpPr>
        <p:grpSpPr>
          <a:xfrm>
            <a:off x="15014257" y="3066098"/>
            <a:ext cx="155258" cy="500062"/>
            <a:chOff x="0" y="0"/>
            <a:chExt cx="207010" cy="666750"/>
          </a:xfrm>
        </p:grpSpPr>
        <p:sp>
          <p:nvSpPr>
            <p:cNvPr id="52" name="Freeform 52"/>
            <p:cNvSpPr/>
            <p:nvPr/>
          </p:nvSpPr>
          <p:spPr>
            <a:xfrm>
              <a:off x="38100" y="50800"/>
              <a:ext cx="118110" cy="567690"/>
            </a:xfrm>
            <a:custGeom>
              <a:avLst/>
              <a:gdLst/>
              <a:ahLst/>
              <a:cxnLst/>
              <a:rect l="l" t="t" r="r" b="b"/>
              <a:pathLst>
                <a:path w="118110" h="567690">
                  <a:moveTo>
                    <a:pt x="63500" y="22860"/>
                  </a:moveTo>
                  <a:cubicBezTo>
                    <a:pt x="95250" y="344170"/>
                    <a:pt x="78740" y="473710"/>
                    <a:pt x="93980" y="514350"/>
                  </a:cubicBezTo>
                  <a:cubicBezTo>
                    <a:pt x="100330" y="529590"/>
                    <a:pt x="118110" y="533400"/>
                    <a:pt x="118110" y="542290"/>
                  </a:cubicBezTo>
                  <a:cubicBezTo>
                    <a:pt x="118110" y="549910"/>
                    <a:pt x="105410" y="562610"/>
                    <a:pt x="97790" y="565150"/>
                  </a:cubicBezTo>
                  <a:cubicBezTo>
                    <a:pt x="91440" y="566420"/>
                    <a:pt x="80010" y="562610"/>
                    <a:pt x="74930" y="557530"/>
                  </a:cubicBezTo>
                  <a:cubicBezTo>
                    <a:pt x="69850" y="552450"/>
                    <a:pt x="64770" y="541020"/>
                    <a:pt x="67310" y="534670"/>
                  </a:cubicBezTo>
                  <a:cubicBezTo>
                    <a:pt x="69850" y="527050"/>
                    <a:pt x="83820" y="515620"/>
                    <a:pt x="91440" y="514350"/>
                  </a:cubicBezTo>
                  <a:cubicBezTo>
                    <a:pt x="99060" y="513080"/>
                    <a:pt x="109220" y="518160"/>
                    <a:pt x="113030" y="524510"/>
                  </a:cubicBezTo>
                  <a:cubicBezTo>
                    <a:pt x="116840" y="530860"/>
                    <a:pt x="116840" y="548640"/>
                    <a:pt x="113030" y="554990"/>
                  </a:cubicBezTo>
                  <a:cubicBezTo>
                    <a:pt x="109220" y="561340"/>
                    <a:pt x="99060" y="567690"/>
                    <a:pt x="91440" y="565150"/>
                  </a:cubicBezTo>
                  <a:cubicBezTo>
                    <a:pt x="77470" y="561340"/>
                    <a:pt x="54610" y="532130"/>
                    <a:pt x="44450" y="501650"/>
                  </a:cubicBezTo>
                  <a:cubicBezTo>
                    <a:pt x="26670" y="449580"/>
                    <a:pt x="44450" y="345440"/>
                    <a:pt x="39370" y="266700"/>
                  </a:cubicBezTo>
                  <a:cubicBezTo>
                    <a:pt x="34290" y="187960"/>
                    <a:pt x="0" y="68580"/>
                    <a:pt x="12700" y="29210"/>
                  </a:cubicBezTo>
                  <a:cubicBezTo>
                    <a:pt x="17780" y="12700"/>
                    <a:pt x="29210" y="0"/>
                    <a:pt x="38100" y="0"/>
                  </a:cubicBezTo>
                  <a:cubicBezTo>
                    <a:pt x="45720" y="0"/>
                    <a:pt x="63500" y="22860"/>
                    <a:pt x="63500" y="22860"/>
                  </a:cubicBezTo>
                </a:path>
              </a:pathLst>
            </a:custGeom>
            <a:solidFill>
              <a:srgbClr val="2D90EB"/>
            </a:solidFill>
            <a:ln cap="sq">
              <a:noFill/>
              <a:prstDash val="solid"/>
              <a:miter/>
            </a:ln>
          </p:spPr>
        </p:sp>
      </p:grpSp>
      <p:sp>
        <p:nvSpPr>
          <p:cNvPr id="53" name="Freeform 53"/>
          <p:cNvSpPr/>
          <p:nvPr/>
        </p:nvSpPr>
        <p:spPr>
          <a:xfrm>
            <a:off x="14550413" y="7832026"/>
            <a:ext cx="1764000" cy="1717695"/>
          </a:xfrm>
          <a:custGeom>
            <a:avLst/>
            <a:gdLst/>
            <a:ahLst/>
            <a:cxnLst/>
            <a:rect l="l" t="t" r="r" b="b"/>
            <a:pathLst>
              <a:path w="1764000" h="1717695">
                <a:moveTo>
                  <a:pt x="0" y="0"/>
                </a:moveTo>
                <a:lnTo>
                  <a:pt x="1764000" y="0"/>
                </a:lnTo>
                <a:lnTo>
                  <a:pt x="1764000" y="1717695"/>
                </a:lnTo>
                <a:lnTo>
                  <a:pt x="0" y="1717695"/>
                </a:lnTo>
                <a:lnTo>
                  <a:pt x="0" y="0"/>
                </a:lnTo>
                <a:close/>
              </a:path>
            </a:pathLst>
          </a:custGeom>
          <a:blipFill>
            <a:blip r:embed="rId35">
              <a:extLst>
                <a:ext uri="{96DAC541-7B7A-43D3-8B79-37D633B846F1}">
                  <asvg:svgBlip xmlns:asvg="http://schemas.microsoft.com/office/drawing/2016/SVG/main" r:embed="rId36"/>
                </a:ext>
              </a:extLst>
            </a:blip>
            <a:stretch>
              <a:fillRect/>
            </a:stretch>
          </a:blipFill>
        </p:spPr>
      </p:sp>
      <p:grpSp>
        <p:nvGrpSpPr>
          <p:cNvPr id="54" name="Group 54"/>
          <p:cNvGrpSpPr/>
          <p:nvPr/>
        </p:nvGrpSpPr>
        <p:grpSpPr>
          <a:xfrm>
            <a:off x="13638352" y="7657222"/>
            <a:ext cx="3163199" cy="1997185"/>
            <a:chOff x="0" y="0"/>
            <a:chExt cx="833106" cy="526008"/>
          </a:xfrm>
        </p:grpSpPr>
        <p:sp>
          <p:nvSpPr>
            <p:cNvPr id="55" name="Freeform 55"/>
            <p:cNvSpPr/>
            <p:nvPr/>
          </p:nvSpPr>
          <p:spPr>
            <a:xfrm>
              <a:off x="0" y="0"/>
              <a:ext cx="833106" cy="526008"/>
            </a:xfrm>
            <a:custGeom>
              <a:avLst/>
              <a:gdLst/>
              <a:ahLst/>
              <a:cxnLst/>
              <a:rect l="l" t="t" r="r" b="b"/>
              <a:pathLst>
                <a:path w="833106" h="526008">
                  <a:moveTo>
                    <a:pt x="124822" y="0"/>
                  </a:moveTo>
                  <a:lnTo>
                    <a:pt x="708283" y="0"/>
                  </a:lnTo>
                  <a:cubicBezTo>
                    <a:pt x="777221" y="0"/>
                    <a:pt x="833106" y="55885"/>
                    <a:pt x="833106" y="124822"/>
                  </a:cubicBezTo>
                  <a:lnTo>
                    <a:pt x="833106" y="401185"/>
                  </a:lnTo>
                  <a:cubicBezTo>
                    <a:pt x="833106" y="470123"/>
                    <a:pt x="777221" y="526008"/>
                    <a:pt x="708283" y="526008"/>
                  </a:cubicBezTo>
                  <a:lnTo>
                    <a:pt x="124822" y="526008"/>
                  </a:lnTo>
                  <a:cubicBezTo>
                    <a:pt x="55885" y="526008"/>
                    <a:pt x="0" y="470123"/>
                    <a:pt x="0" y="401185"/>
                  </a:cubicBezTo>
                  <a:lnTo>
                    <a:pt x="0" y="124822"/>
                  </a:lnTo>
                  <a:cubicBezTo>
                    <a:pt x="0" y="55885"/>
                    <a:pt x="55885" y="0"/>
                    <a:pt x="124822" y="0"/>
                  </a:cubicBezTo>
                  <a:close/>
                </a:path>
              </a:pathLst>
            </a:custGeom>
            <a:solidFill>
              <a:srgbClr val="000000">
                <a:alpha val="0"/>
              </a:srgbClr>
            </a:solidFill>
            <a:ln w="38100" cap="rnd">
              <a:solidFill>
                <a:srgbClr val="000000"/>
              </a:solidFill>
              <a:prstDash val="sysDot"/>
              <a:round/>
            </a:ln>
          </p:spPr>
        </p:sp>
        <p:sp>
          <p:nvSpPr>
            <p:cNvPr id="56" name="TextBox 56"/>
            <p:cNvSpPr txBox="1"/>
            <p:nvPr/>
          </p:nvSpPr>
          <p:spPr>
            <a:xfrm>
              <a:off x="0" y="-47625"/>
              <a:ext cx="833106" cy="573633"/>
            </a:xfrm>
            <a:prstGeom prst="rect">
              <a:avLst/>
            </a:prstGeom>
          </p:spPr>
          <p:txBody>
            <a:bodyPr lIns="50800" tIns="50800" rIns="50800" bIns="50800" rtlCol="0" anchor="ctr"/>
            <a:lstStyle/>
            <a:p>
              <a:pPr algn="ctr">
                <a:lnSpc>
                  <a:spcPts val="3359"/>
                </a:lnSpc>
              </a:pPr>
              <a:endParaRPr/>
            </a:p>
          </p:txBody>
        </p:sp>
      </p:grpSp>
      <p:sp>
        <p:nvSpPr>
          <p:cNvPr id="57" name="Freeform 57"/>
          <p:cNvSpPr/>
          <p:nvPr/>
        </p:nvSpPr>
        <p:spPr>
          <a:xfrm>
            <a:off x="1028700" y="7659930"/>
            <a:ext cx="1439754" cy="2271802"/>
          </a:xfrm>
          <a:custGeom>
            <a:avLst/>
            <a:gdLst/>
            <a:ahLst/>
            <a:cxnLst/>
            <a:rect l="l" t="t" r="r" b="b"/>
            <a:pathLst>
              <a:path w="1439754" h="2271802">
                <a:moveTo>
                  <a:pt x="0" y="0"/>
                </a:moveTo>
                <a:lnTo>
                  <a:pt x="1439754" y="0"/>
                </a:lnTo>
                <a:lnTo>
                  <a:pt x="1439754" y="2271802"/>
                </a:lnTo>
                <a:lnTo>
                  <a:pt x="0" y="2271802"/>
                </a:lnTo>
                <a:lnTo>
                  <a:pt x="0" y="0"/>
                </a:lnTo>
                <a:close/>
              </a:path>
            </a:pathLst>
          </a:custGeom>
          <a:blipFill>
            <a:blip r:embed="rId37">
              <a:extLst>
                <a:ext uri="{96DAC541-7B7A-43D3-8B79-37D633B846F1}">
                  <asvg:svgBlip xmlns:asvg="http://schemas.microsoft.com/office/drawing/2016/SVG/main" r:embed="rId38"/>
                </a:ext>
              </a:extLst>
            </a:blip>
            <a:stretch>
              <a:fillRect/>
            </a:stretch>
          </a:blipFill>
        </p:spPr>
      </p:sp>
      <p:sp>
        <p:nvSpPr>
          <p:cNvPr id="58" name="Freeform 58"/>
          <p:cNvSpPr/>
          <p:nvPr/>
        </p:nvSpPr>
        <p:spPr>
          <a:xfrm>
            <a:off x="2348022" y="7684758"/>
            <a:ext cx="1334141" cy="2246974"/>
          </a:xfrm>
          <a:custGeom>
            <a:avLst/>
            <a:gdLst/>
            <a:ahLst/>
            <a:cxnLst/>
            <a:rect l="l" t="t" r="r" b="b"/>
            <a:pathLst>
              <a:path w="1334141" h="2246974">
                <a:moveTo>
                  <a:pt x="0" y="0"/>
                </a:moveTo>
                <a:lnTo>
                  <a:pt x="1334141" y="0"/>
                </a:lnTo>
                <a:lnTo>
                  <a:pt x="1334141" y="2246974"/>
                </a:lnTo>
                <a:lnTo>
                  <a:pt x="0" y="2246974"/>
                </a:lnTo>
                <a:lnTo>
                  <a:pt x="0" y="0"/>
                </a:lnTo>
                <a:close/>
              </a:path>
            </a:pathLst>
          </a:custGeom>
          <a:blipFill>
            <a:blip r:embed="rId39">
              <a:extLst>
                <a:ext uri="{96DAC541-7B7A-43D3-8B79-37D633B846F1}">
                  <asvg:svgBlip xmlns:asvg="http://schemas.microsoft.com/office/drawing/2016/SVG/main" r:embed="rId40"/>
                </a:ext>
              </a:extLst>
            </a:blip>
            <a:stretch>
              <a:fillRect/>
            </a:stretch>
          </a:blipFill>
        </p:spPr>
      </p:sp>
      <p:sp>
        <p:nvSpPr>
          <p:cNvPr id="59" name="Freeform 59"/>
          <p:cNvSpPr/>
          <p:nvPr/>
        </p:nvSpPr>
        <p:spPr>
          <a:xfrm>
            <a:off x="3757674" y="7974891"/>
            <a:ext cx="1959290" cy="1956841"/>
          </a:xfrm>
          <a:custGeom>
            <a:avLst/>
            <a:gdLst/>
            <a:ahLst/>
            <a:cxnLst/>
            <a:rect l="l" t="t" r="r" b="b"/>
            <a:pathLst>
              <a:path w="1959290" h="1956841">
                <a:moveTo>
                  <a:pt x="0" y="0"/>
                </a:moveTo>
                <a:lnTo>
                  <a:pt x="1959291" y="0"/>
                </a:lnTo>
                <a:lnTo>
                  <a:pt x="1959291" y="1956841"/>
                </a:lnTo>
                <a:lnTo>
                  <a:pt x="0" y="1956841"/>
                </a:lnTo>
                <a:lnTo>
                  <a:pt x="0" y="0"/>
                </a:lnTo>
                <a:close/>
              </a:path>
            </a:pathLst>
          </a:custGeom>
          <a:blipFill>
            <a:blip r:embed="rId41">
              <a:extLst>
                <a:ext uri="{96DAC541-7B7A-43D3-8B79-37D633B846F1}">
                  <asvg:svgBlip xmlns:asvg="http://schemas.microsoft.com/office/drawing/2016/SVG/main" r:embed="rId42"/>
                </a:ext>
              </a:extLst>
            </a:blip>
            <a:stretch>
              <a:fillRect/>
            </a:stretch>
          </a:blipFill>
        </p:spPr>
      </p:sp>
      <p:grpSp>
        <p:nvGrpSpPr>
          <p:cNvPr id="60" name="Group 60"/>
          <p:cNvGrpSpPr/>
          <p:nvPr/>
        </p:nvGrpSpPr>
        <p:grpSpPr>
          <a:xfrm>
            <a:off x="3590238" y="4162791"/>
            <a:ext cx="3821509" cy="2651056"/>
            <a:chOff x="0" y="0"/>
            <a:chExt cx="5095345" cy="3534742"/>
          </a:xfrm>
        </p:grpSpPr>
        <p:grpSp>
          <p:nvGrpSpPr>
            <p:cNvPr id="61" name="Group 61"/>
            <p:cNvGrpSpPr/>
            <p:nvPr/>
          </p:nvGrpSpPr>
          <p:grpSpPr>
            <a:xfrm>
              <a:off x="0" y="871828"/>
              <a:ext cx="4761346" cy="2662914"/>
              <a:chOff x="0" y="0"/>
              <a:chExt cx="940513" cy="526008"/>
            </a:xfrm>
          </p:grpSpPr>
          <p:sp>
            <p:nvSpPr>
              <p:cNvPr id="62" name="Freeform 62"/>
              <p:cNvSpPr/>
              <p:nvPr/>
            </p:nvSpPr>
            <p:spPr>
              <a:xfrm>
                <a:off x="0" y="0"/>
                <a:ext cx="940513" cy="526008"/>
              </a:xfrm>
              <a:custGeom>
                <a:avLst/>
                <a:gdLst/>
                <a:ahLst/>
                <a:cxnLst/>
                <a:rect l="l" t="t" r="r" b="b"/>
                <a:pathLst>
                  <a:path w="940513" h="526008">
                    <a:moveTo>
                      <a:pt x="110568" y="0"/>
                    </a:moveTo>
                    <a:lnTo>
                      <a:pt x="829945" y="0"/>
                    </a:lnTo>
                    <a:cubicBezTo>
                      <a:pt x="859270" y="0"/>
                      <a:pt x="887393" y="11649"/>
                      <a:pt x="908128" y="32384"/>
                    </a:cubicBezTo>
                    <a:cubicBezTo>
                      <a:pt x="928864" y="53120"/>
                      <a:pt x="940513" y="81243"/>
                      <a:pt x="940513" y="110568"/>
                    </a:cubicBezTo>
                    <a:lnTo>
                      <a:pt x="940513" y="415440"/>
                    </a:lnTo>
                    <a:cubicBezTo>
                      <a:pt x="940513" y="476505"/>
                      <a:pt x="891010" y="526008"/>
                      <a:pt x="829945" y="526008"/>
                    </a:cubicBezTo>
                    <a:lnTo>
                      <a:pt x="110568" y="526008"/>
                    </a:lnTo>
                    <a:cubicBezTo>
                      <a:pt x="49503" y="526008"/>
                      <a:pt x="0" y="476505"/>
                      <a:pt x="0" y="415440"/>
                    </a:cubicBezTo>
                    <a:lnTo>
                      <a:pt x="0" y="110568"/>
                    </a:lnTo>
                    <a:cubicBezTo>
                      <a:pt x="0" y="49503"/>
                      <a:pt x="49503" y="0"/>
                      <a:pt x="110568" y="0"/>
                    </a:cubicBezTo>
                    <a:close/>
                  </a:path>
                </a:pathLst>
              </a:custGeom>
              <a:solidFill>
                <a:srgbClr val="000000">
                  <a:alpha val="0"/>
                </a:srgbClr>
              </a:solidFill>
              <a:ln w="38100" cap="rnd">
                <a:solidFill>
                  <a:srgbClr val="000000"/>
                </a:solidFill>
                <a:prstDash val="sysDot"/>
                <a:round/>
              </a:ln>
            </p:spPr>
          </p:sp>
          <p:sp>
            <p:nvSpPr>
              <p:cNvPr id="63" name="TextBox 63"/>
              <p:cNvSpPr txBox="1"/>
              <p:nvPr/>
            </p:nvSpPr>
            <p:spPr>
              <a:xfrm>
                <a:off x="0" y="-47625"/>
                <a:ext cx="940513" cy="573633"/>
              </a:xfrm>
              <a:prstGeom prst="rect">
                <a:avLst/>
              </a:prstGeom>
            </p:spPr>
            <p:txBody>
              <a:bodyPr lIns="50800" tIns="50800" rIns="50800" bIns="50800" rtlCol="0" anchor="ctr"/>
              <a:lstStyle/>
              <a:p>
                <a:pPr algn="ctr">
                  <a:lnSpc>
                    <a:spcPts val="3359"/>
                  </a:lnSpc>
                </a:pPr>
                <a:endParaRPr/>
              </a:p>
            </p:txBody>
          </p:sp>
        </p:grpSp>
        <p:sp>
          <p:nvSpPr>
            <p:cNvPr id="64" name="TextBox 64"/>
            <p:cNvSpPr txBox="1"/>
            <p:nvPr/>
          </p:nvSpPr>
          <p:spPr>
            <a:xfrm>
              <a:off x="141629" y="-38100"/>
              <a:ext cx="4953716" cy="909928"/>
            </a:xfrm>
            <a:prstGeom prst="rect">
              <a:avLst/>
            </a:prstGeom>
          </p:spPr>
          <p:txBody>
            <a:bodyPr lIns="0" tIns="0" rIns="0" bIns="0" rtlCol="0" anchor="t">
              <a:spAutoFit/>
            </a:bodyPr>
            <a:lstStyle/>
            <a:p>
              <a:pPr algn="l">
                <a:lnSpc>
                  <a:spcPts val="2809"/>
                </a:lnSpc>
                <a:spcBef>
                  <a:spcPct val="0"/>
                </a:spcBef>
              </a:pPr>
              <a:r>
                <a:rPr lang="en-US" sz="2007" b="1">
                  <a:solidFill>
                    <a:srgbClr val="000000"/>
                  </a:solidFill>
                  <a:latin typeface="Muli Bold"/>
                  <a:ea typeface="Muli Bold"/>
                  <a:cs typeface="Muli Bold"/>
                  <a:sym typeface="Muli Bold"/>
                </a:rPr>
                <a:t>Artificial Intelligence and Machine Learning</a:t>
              </a:r>
            </a:p>
          </p:txBody>
        </p:sp>
      </p:grpSp>
      <p:grpSp>
        <p:nvGrpSpPr>
          <p:cNvPr id="65" name="Group 65"/>
          <p:cNvGrpSpPr/>
          <p:nvPr/>
        </p:nvGrpSpPr>
        <p:grpSpPr>
          <a:xfrm>
            <a:off x="610811" y="7657222"/>
            <a:ext cx="5034015" cy="2428872"/>
            <a:chOff x="0" y="0"/>
            <a:chExt cx="1325831" cy="639703"/>
          </a:xfrm>
        </p:grpSpPr>
        <p:sp>
          <p:nvSpPr>
            <p:cNvPr id="66" name="Freeform 66"/>
            <p:cNvSpPr/>
            <p:nvPr/>
          </p:nvSpPr>
          <p:spPr>
            <a:xfrm>
              <a:off x="0" y="0"/>
              <a:ext cx="1325831" cy="639703"/>
            </a:xfrm>
            <a:custGeom>
              <a:avLst/>
              <a:gdLst/>
              <a:ahLst/>
              <a:cxnLst/>
              <a:rect l="l" t="t" r="r" b="b"/>
              <a:pathLst>
                <a:path w="1325831" h="639703">
                  <a:moveTo>
                    <a:pt x="78434" y="0"/>
                  </a:moveTo>
                  <a:lnTo>
                    <a:pt x="1247397" y="0"/>
                  </a:lnTo>
                  <a:cubicBezTo>
                    <a:pt x="1290715" y="0"/>
                    <a:pt x="1325831" y="35116"/>
                    <a:pt x="1325831" y="78434"/>
                  </a:cubicBezTo>
                  <a:lnTo>
                    <a:pt x="1325831" y="561269"/>
                  </a:lnTo>
                  <a:cubicBezTo>
                    <a:pt x="1325831" y="582071"/>
                    <a:pt x="1317568" y="602021"/>
                    <a:pt x="1302858" y="616730"/>
                  </a:cubicBezTo>
                  <a:cubicBezTo>
                    <a:pt x="1288149" y="631439"/>
                    <a:pt x="1268199" y="639703"/>
                    <a:pt x="1247397" y="639703"/>
                  </a:cubicBezTo>
                  <a:lnTo>
                    <a:pt x="78434" y="639703"/>
                  </a:lnTo>
                  <a:cubicBezTo>
                    <a:pt x="35116" y="639703"/>
                    <a:pt x="0" y="604587"/>
                    <a:pt x="0" y="561269"/>
                  </a:cubicBezTo>
                  <a:lnTo>
                    <a:pt x="0" y="78434"/>
                  </a:lnTo>
                  <a:cubicBezTo>
                    <a:pt x="0" y="35116"/>
                    <a:pt x="35116" y="0"/>
                    <a:pt x="78434" y="0"/>
                  </a:cubicBezTo>
                  <a:close/>
                </a:path>
              </a:pathLst>
            </a:custGeom>
            <a:solidFill>
              <a:srgbClr val="000000">
                <a:alpha val="0"/>
              </a:srgbClr>
            </a:solidFill>
            <a:ln w="38100" cap="rnd">
              <a:solidFill>
                <a:srgbClr val="000000"/>
              </a:solidFill>
              <a:prstDash val="sysDot"/>
              <a:round/>
            </a:ln>
          </p:spPr>
        </p:sp>
        <p:sp>
          <p:nvSpPr>
            <p:cNvPr id="67" name="TextBox 67"/>
            <p:cNvSpPr txBox="1"/>
            <p:nvPr/>
          </p:nvSpPr>
          <p:spPr>
            <a:xfrm>
              <a:off x="0" y="-47625"/>
              <a:ext cx="1325831" cy="687328"/>
            </a:xfrm>
            <a:prstGeom prst="rect">
              <a:avLst/>
            </a:prstGeom>
          </p:spPr>
          <p:txBody>
            <a:bodyPr lIns="50800" tIns="50800" rIns="50800" bIns="50800" rtlCol="0" anchor="ctr"/>
            <a:lstStyle/>
            <a:p>
              <a:pPr algn="ctr">
                <a:lnSpc>
                  <a:spcPts val="3359"/>
                </a:lnSpc>
              </a:pPr>
              <a:endParaRPr/>
            </a:p>
          </p:txBody>
        </p:sp>
      </p:grpSp>
      <p:sp>
        <p:nvSpPr>
          <p:cNvPr id="68" name="TextBox 68"/>
          <p:cNvSpPr txBox="1"/>
          <p:nvPr/>
        </p:nvSpPr>
        <p:spPr>
          <a:xfrm>
            <a:off x="528582" y="1503506"/>
            <a:ext cx="7711335" cy="2390775"/>
          </a:xfrm>
          <a:prstGeom prst="rect">
            <a:avLst/>
          </a:prstGeom>
        </p:spPr>
        <p:txBody>
          <a:bodyPr lIns="0" tIns="0" rIns="0" bIns="0" rtlCol="0" anchor="t">
            <a:spAutoFit/>
          </a:bodyPr>
          <a:lstStyle/>
          <a:p>
            <a:pPr algn="l">
              <a:lnSpc>
                <a:spcPts val="6360"/>
              </a:lnSpc>
            </a:pPr>
            <a:r>
              <a:rPr lang="en-US" sz="5300" b="1">
                <a:solidFill>
                  <a:srgbClr val="171717"/>
                </a:solidFill>
                <a:latin typeface="Muli Bold"/>
                <a:ea typeface="Muli Bold"/>
                <a:cs typeface="Muli Bold"/>
                <a:sym typeface="Muli Bold"/>
              </a:rPr>
              <a:t>Some Technology Trends Addressed by GovTech Stack</a:t>
            </a:r>
          </a:p>
        </p:txBody>
      </p:sp>
      <p:sp>
        <p:nvSpPr>
          <p:cNvPr id="69" name="TextBox 69"/>
          <p:cNvSpPr txBox="1"/>
          <p:nvPr/>
        </p:nvSpPr>
        <p:spPr>
          <a:xfrm>
            <a:off x="14262587" y="2321111"/>
            <a:ext cx="1251347" cy="464402"/>
          </a:xfrm>
          <a:prstGeom prst="rect">
            <a:avLst/>
          </a:prstGeom>
        </p:spPr>
        <p:txBody>
          <a:bodyPr lIns="0" tIns="0" rIns="0" bIns="0" rtlCol="0" anchor="t">
            <a:spAutoFit/>
          </a:bodyPr>
          <a:lstStyle/>
          <a:p>
            <a:pPr algn="ctr">
              <a:lnSpc>
                <a:spcPts val="3803"/>
              </a:lnSpc>
              <a:spcBef>
                <a:spcPct val="0"/>
              </a:spcBef>
            </a:pPr>
            <a:r>
              <a:rPr lang="en-US" sz="2716" b="1">
                <a:solidFill>
                  <a:srgbClr val="00AEEF"/>
                </a:solidFill>
                <a:latin typeface="Muli Semi-Bold"/>
                <a:ea typeface="Muli Semi-Bold"/>
                <a:cs typeface="Muli Semi-Bold"/>
                <a:sym typeface="Muli Semi-Bold"/>
              </a:rPr>
              <a:t>Internet</a:t>
            </a:r>
          </a:p>
        </p:txBody>
      </p:sp>
      <p:sp>
        <p:nvSpPr>
          <p:cNvPr id="70" name="TextBox 70"/>
          <p:cNvSpPr txBox="1"/>
          <p:nvPr/>
        </p:nvSpPr>
        <p:spPr>
          <a:xfrm>
            <a:off x="12147025" y="319069"/>
            <a:ext cx="2273201" cy="381851"/>
          </a:xfrm>
          <a:prstGeom prst="rect">
            <a:avLst/>
          </a:prstGeom>
        </p:spPr>
        <p:txBody>
          <a:bodyPr lIns="0" tIns="0" rIns="0" bIns="0" rtlCol="0" anchor="t">
            <a:spAutoFit/>
          </a:bodyPr>
          <a:lstStyle/>
          <a:p>
            <a:pPr algn="ctr">
              <a:lnSpc>
                <a:spcPts val="3103"/>
              </a:lnSpc>
              <a:spcBef>
                <a:spcPct val="0"/>
              </a:spcBef>
            </a:pPr>
            <a:r>
              <a:rPr lang="en-US" sz="2216" b="1">
                <a:solidFill>
                  <a:srgbClr val="000000"/>
                </a:solidFill>
                <a:latin typeface="Muli Semi-Bold"/>
                <a:ea typeface="Muli Semi-Bold"/>
                <a:cs typeface="Muli Semi-Bold"/>
                <a:sym typeface="Muli Semi-Bold"/>
              </a:rPr>
              <a:t>Cloud computing</a:t>
            </a:r>
          </a:p>
        </p:txBody>
      </p:sp>
      <p:sp>
        <p:nvSpPr>
          <p:cNvPr id="71" name="TextBox 71"/>
          <p:cNvSpPr txBox="1"/>
          <p:nvPr/>
        </p:nvSpPr>
        <p:spPr>
          <a:xfrm>
            <a:off x="13750290" y="7374146"/>
            <a:ext cx="3174817" cy="339546"/>
          </a:xfrm>
          <a:prstGeom prst="rect">
            <a:avLst/>
          </a:prstGeom>
        </p:spPr>
        <p:txBody>
          <a:bodyPr lIns="0" tIns="0" rIns="0" bIns="0" rtlCol="0" anchor="t">
            <a:spAutoFit/>
          </a:bodyPr>
          <a:lstStyle/>
          <a:p>
            <a:pPr algn="l">
              <a:lnSpc>
                <a:spcPts val="2809"/>
              </a:lnSpc>
              <a:spcBef>
                <a:spcPct val="0"/>
              </a:spcBef>
            </a:pPr>
            <a:r>
              <a:rPr lang="en-US" sz="2007" b="1">
                <a:solidFill>
                  <a:srgbClr val="000000"/>
                </a:solidFill>
                <a:latin typeface="Muli Bold"/>
                <a:ea typeface="Muli Bold"/>
                <a:cs typeface="Muli Bold"/>
                <a:sym typeface="Muli Bold"/>
              </a:rPr>
              <a:t>Big DATA, Data Analytics</a:t>
            </a:r>
          </a:p>
        </p:txBody>
      </p:sp>
      <p:sp>
        <p:nvSpPr>
          <p:cNvPr id="72" name="TextBox 72"/>
          <p:cNvSpPr txBox="1"/>
          <p:nvPr/>
        </p:nvSpPr>
        <p:spPr>
          <a:xfrm>
            <a:off x="8139762" y="4611571"/>
            <a:ext cx="3174817" cy="339546"/>
          </a:xfrm>
          <a:prstGeom prst="rect">
            <a:avLst/>
          </a:prstGeom>
        </p:spPr>
        <p:txBody>
          <a:bodyPr lIns="0" tIns="0" rIns="0" bIns="0" rtlCol="0" anchor="t">
            <a:spAutoFit/>
          </a:bodyPr>
          <a:lstStyle/>
          <a:p>
            <a:pPr algn="l">
              <a:lnSpc>
                <a:spcPts val="2809"/>
              </a:lnSpc>
              <a:spcBef>
                <a:spcPct val="0"/>
              </a:spcBef>
            </a:pPr>
            <a:r>
              <a:rPr lang="en-US" sz="2007" b="1">
                <a:solidFill>
                  <a:srgbClr val="000000"/>
                </a:solidFill>
                <a:latin typeface="Muli Bold"/>
                <a:ea typeface="Muli Bold"/>
                <a:cs typeface="Muli Bold"/>
                <a:sym typeface="Muli Bold"/>
              </a:rPr>
              <a:t>Social Media</a:t>
            </a:r>
          </a:p>
        </p:txBody>
      </p:sp>
      <p:sp>
        <p:nvSpPr>
          <p:cNvPr id="73" name="TextBox 73"/>
          <p:cNvSpPr txBox="1"/>
          <p:nvPr/>
        </p:nvSpPr>
        <p:spPr>
          <a:xfrm>
            <a:off x="12717131" y="4631533"/>
            <a:ext cx="3597281" cy="726854"/>
          </a:xfrm>
          <a:prstGeom prst="rect">
            <a:avLst/>
          </a:prstGeom>
        </p:spPr>
        <p:txBody>
          <a:bodyPr lIns="0" tIns="0" rIns="0" bIns="0" rtlCol="0" anchor="t">
            <a:spAutoFit/>
          </a:bodyPr>
          <a:lstStyle/>
          <a:p>
            <a:pPr algn="l">
              <a:lnSpc>
                <a:spcPts val="2987"/>
              </a:lnSpc>
              <a:spcBef>
                <a:spcPct val="0"/>
              </a:spcBef>
            </a:pPr>
            <a:r>
              <a:rPr lang="en-US" sz="2133" b="1">
                <a:solidFill>
                  <a:srgbClr val="000000"/>
                </a:solidFill>
                <a:latin typeface="Muli Semi-Bold"/>
                <a:ea typeface="Muli Semi-Bold"/>
                <a:cs typeface="Muli Semi-Bold"/>
                <a:sym typeface="Muli Semi-Bold"/>
              </a:rPr>
              <a:t>Database and Server Technology / Data Centers </a:t>
            </a:r>
          </a:p>
        </p:txBody>
      </p:sp>
      <p:sp>
        <p:nvSpPr>
          <p:cNvPr id="74" name="TextBox 74"/>
          <p:cNvSpPr txBox="1"/>
          <p:nvPr/>
        </p:nvSpPr>
        <p:spPr>
          <a:xfrm>
            <a:off x="8411367" y="639852"/>
            <a:ext cx="3174817" cy="691971"/>
          </a:xfrm>
          <a:prstGeom prst="rect">
            <a:avLst/>
          </a:prstGeom>
        </p:spPr>
        <p:txBody>
          <a:bodyPr lIns="0" tIns="0" rIns="0" bIns="0" rtlCol="0" anchor="t">
            <a:spAutoFit/>
          </a:bodyPr>
          <a:lstStyle/>
          <a:p>
            <a:pPr algn="l">
              <a:lnSpc>
                <a:spcPts val="2809"/>
              </a:lnSpc>
              <a:spcBef>
                <a:spcPct val="0"/>
              </a:spcBef>
            </a:pPr>
            <a:r>
              <a:rPr lang="en-US" sz="2007" b="1">
                <a:solidFill>
                  <a:srgbClr val="000000"/>
                </a:solidFill>
                <a:latin typeface="Muli Bold"/>
                <a:ea typeface="Muli Bold"/>
                <a:cs typeface="Muli Bold"/>
                <a:sym typeface="Muli Bold"/>
              </a:rPr>
              <a:t>Commercialisation of IT / Mobility - Smart Phones </a:t>
            </a:r>
          </a:p>
        </p:txBody>
      </p:sp>
      <p:sp>
        <p:nvSpPr>
          <p:cNvPr id="75" name="TextBox 75"/>
          <p:cNvSpPr txBox="1"/>
          <p:nvPr/>
        </p:nvSpPr>
        <p:spPr>
          <a:xfrm>
            <a:off x="610811" y="6870998"/>
            <a:ext cx="5106154" cy="691971"/>
          </a:xfrm>
          <a:prstGeom prst="rect">
            <a:avLst/>
          </a:prstGeom>
        </p:spPr>
        <p:txBody>
          <a:bodyPr lIns="0" tIns="0" rIns="0" bIns="0" rtlCol="0" anchor="t">
            <a:spAutoFit/>
          </a:bodyPr>
          <a:lstStyle/>
          <a:p>
            <a:pPr algn="l">
              <a:lnSpc>
                <a:spcPts val="2809"/>
              </a:lnSpc>
              <a:spcBef>
                <a:spcPct val="0"/>
              </a:spcBef>
            </a:pPr>
            <a:r>
              <a:rPr lang="en-US" sz="2007" b="1">
                <a:solidFill>
                  <a:srgbClr val="000000"/>
                </a:solidFill>
                <a:latin typeface="Muli Bold"/>
                <a:ea typeface="Muli Bold"/>
                <a:cs typeface="Muli Bold"/>
                <a:sym typeface="Muli Bold"/>
              </a:rPr>
              <a:t>Digital ID, Digital Wallet, Digital Payments</a:t>
            </a:r>
          </a:p>
        </p:txBody>
      </p:sp>
      <p:grpSp>
        <p:nvGrpSpPr>
          <p:cNvPr id="76" name="Group 76"/>
          <p:cNvGrpSpPr/>
          <p:nvPr/>
        </p:nvGrpSpPr>
        <p:grpSpPr>
          <a:xfrm>
            <a:off x="11102544" y="7877314"/>
            <a:ext cx="2465818" cy="1837035"/>
            <a:chOff x="0" y="0"/>
            <a:chExt cx="3287758" cy="2449380"/>
          </a:xfrm>
        </p:grpSpPr>
        <p:sp>
          <p:nvSpPr>
            <p:cNvPr id="77" name="Freeform 77"/>
            <p:cNvSpPr/>
            <p:nvPr/>
          </p:nvSpPr>
          <p:spPr>
            <a:xfrm>
              <a:off x="0" y="0"/>
              <a:ext cx="3287758" cy="2449380"/>
            </a:xfrm>
            <a:custGeom>
              <a:avLst/>
              <a:gdLst/>
              <a:ahLst/>
              <a:cxnLst/>
              <a:rect l="l" t="t" r="r" b="b"/>
              <a:pathLst>
                <a:path w="3287758" h="2449380">
                  <a:moveTo>
                    <a:pt x="0" y="0"/>
                  </a:moveTo>
                  <a:lnTo>
                    <a:pt x="3287758" y="0"/>
                  </a:lnTo>
                  <a:lnTo>
                    <a:pt x="3287758" y="2449380"/>
                  </a:lnTo>
                  <a:lnTo>
                    <a:pt x="0" y="24493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8" name="TextBox 78"/>
            <p:cNvSpPr txBox="1"/>
            <p:nvPr/>
          </p:nvSpPr>
          <p:spPr>
            <a:xfrm>
              <a:off x="665531" y="807459"/>
              <a:ext cx="1973571" cy="795612"/>
            </a:xfrm>
            <a:prstGeom prst="rect">
              <a:avLst/>
            </a:prstGeom>
          </p:spPr>
          <p:txBody>
            <a:bodyPr lIns="0" tIns="0" rIns="0" bIns="0" rtlCol="0" anchor="t">
              <a:spAutoFit/>
            </a:bodyPr>
            <a:lstStyle/>
            <a:p>
              <a:pPr algn="ctr">
                <a:lnSpc>
                  <a:spcPts val="5039"/>
                </a:lnSpc>
                <a:spcBef>
                  <a:spcPct val="0"/>
                </a:spcBef>
              </a:pPr>
              <a:r>
                <a:rPr lang="en-US" sz="3599" b="1">
                  <a:solidFill>
                    <a:srgbClr val="000000"/>
                  </a:solidFill>
                  <a:latin typeface="Muli Bold"/>
                  <a:ea typeface="Muli Bold"/>
                  <a:cs typeface="Muli Bold"/>
                  <a:sym typeface="Muli Bold"/>
                </a:rPr>
                <a:t>BPaaS</a:t>
              </a:r>
            </a:p>
          </p:txBody>
        </p:sp>
      </p:grpSp>
      <p:sp>
        <p:nvSpPr>
          <p:cNvPr id="79" name="TextBox 79"/>
          <p:cNvSpPr txBox="1"/>
          <p:nvPr/>
        </p:nvSpPr>
        <p:spPr>
          <a:xfrm>
            <a:off x="10331408" y="9666724"/>
            <a:ext cx="4008090" cy="381851"/>
          </a:xfrm>
          <a:prstGeom prst="rect">
            <a:avLst/>
          </a:prstGeom>
        </p:spPr>
        <p:txBody>
          <a:bodyPr lIns="0" tIns="0" rIns="0" bIns="0" rtlCol="0" anchor="t">
            <a:spAutoFit/>
          </a:bodyPr>
          <a:lstStyle/>
          <a:p>
            <a:pPr algn="ctr">
              <a:lnSpc>
                <a:spcPts val="3103"/>
              </a:lnSpc>
              <a:spcBef>
                <a:spcPct val="0"/>
              </a:spcBef>
            </a:pPr>
            <a:r>
              <a:rPr lang="en-US" sz="2216" b="1">
                <a:solidFill>
                  <a:srgbClr val="000000"/>
                </a:solidFill>
                <a:latin typeface="Muli Semi-Bold"/>
                <a:ea typeface="Muli Semi-Bold"/>
                <a:cs typeface="Muli Semi-Bold"/>
                <a:sym typeface="Muli Semi-Bold"/>
              </a:rPr>
              <a:t>Business Process As A Service</a:t>
            </a:r>
          </a:p>
        </p:txBody>
      </p:sp>
      <p:sp>
        <p:nvSpPr>
          <p:cNvPr id="80" name="Freeform 80"/>
          <p:cNvSpPr/>
          <p:nvPr/>
        </p:nvSpPr>
        <p:spPr>
          <a:xfrm>
            <a:off x="4148600" y="192424"/>
            <a:ext cx="1059212" cy="1197193"/>
          </a:xfrm>
          <a:custGeom>
            <a:avLst/>
            <a:gdLst/>
            <a:ahLst/>
            <a:cxnLst/>
            <a:rect l="l" t="t" r="r" b="b"/>
            <a:pathLst>
              <a:path w="1059212" h="1197193">
                <a:moveTo>
                  <a:pt x="0" y="0"/>
                </a:moveTo>
                <a:lnTo>
                  <a:pt x="1059212" y="0"/>
                </a:lnTo>
                <a:lnTo>
                  <a:pt x="1059212" y="1197194"/>
                </a:lnTo>
                <a:lnTo>
                  <a:pt x="0" y="1197194"/>
                </a:lnTo>
                <a:lnTo>
                  <a:pt x="0" y="0"/>
                </a:lnTo>
                <a:close/>
              </a:path>
            </a:pathLst>
          </a:custGeom>
          <a:blipFill>
            <a:blip r:embed="rId43"/>
            <a:stretch>
              <a:fillRect/>
            </a:stretch>
          </a:blipFill>
        </p:spPr>
      </p:sp>
      <p:sp>
        <p:nvSpPr>
          <p:cNvPr id="81" name="Freeform 81"/>
          <p:cNvSpPr/>
          <p:nvPr/>
        </p:nvSpPr>
        <p:spPr>
          <a:xfrm>
            <a:off x="1507854" y="204902"/>
            <a:ext cx="1220723" cy="1184715"/>
          </a:xfrm>
          <a:custGeom>
            <a:avLst/>
            <a:gdLst/>
            <a:ahLst/>
            <a:cxnLst/>
            <a:rect l="l" t="t" r="r" b="b"/>
            <a:pathLst>
              <a:path w="1220723" h="1184715">
                <a:moveTo>
                  <a:pt x="0" y="0"/>
                </a:moveTo>
                <a:lnTo>
                  <a:pt x="1220723" y="0"/>
                </a:lnTo>
                <a:lnTo>
                  <a:pt x="1220723" y="1184716"/>
                </a:lnTo>
                <a:lnTo>
                  <a:pt x="0" y="1184716"/>
                </a:lnTo>
                <a:lnTo>
                  <a:pt x="0" y="0"/>
                </a:lnTo>
                <a:close/>
              </a:path>
            </a:pathLst>
          </a:custGeom>
          <a:blipFill>
            <a:blip r:embed="rId44"/>
            <a:stretch>
              <a:fillRect l="-24707" r="-17534"/>
            </a:stretch>
          </a:blipFill>
        </p:spPr>
      </p:sp>
      <p:sp>
        <p:nvSpPr>
          <p:cNvPr id="82" name="Freeform 82"/>
          <p:cNvSpPr/>
          <p:nvPr/>
        </p:nvSpPr>
        <p:spPr>
          <a:xfrm>
            <a:off x="2728577" y="204902"/>
            <a:ext cx="1030742" cy="1184715"/>
          </a:xfrm>
          <a:custGeom>
            <a:avLst/>
            <a:gdLst/>
            <a:ahLst/>
            <a:cxnLst/>
            <a:rect l="l" t="t" r="r" b="b"/>
            <a:pathLst>
              <a:path w="1030742" h="1184715">
                <a:moveTo>
                  <a:pt x="0" y="0"/>
                </a:moveTo>
                <a:lnTo>
                  <a:pt x="1030741" y="0"/>
                </a:lnTo>
                <a:lnTo>
                  <a:pt x="1030741" y="1184716"/>
                </a:lnTo>
                <a:lnTo>
                  <a:pt x="0" y="1184716"/>
                </a:lnTo>
                <a:lnTo>
                  <a:pt x="0" y="0"/>
                </a:lnTo>
                <a:close/>
              </a:path>
            </a:pathLst>
          </a:custGeom>
          <a:blipFill>
            <a:blip r:embed="rId45"/>
            <a:stretch>
              <a:fillRect l="-17934" r="-14158"/>
            </a:stretch>
          </a:blipFill>
        </p:spPr>
      </p:sp>
      <p:sp>
        <p:nvSpPr>
          <p:cNvPr id="83" name="TextBox 83"/>
          <p:cNvSpPr txBox="1"/>
          <p:nvPr/>
        </p:nvSpPr>
        <p:spPr>
          <a:xfrm>
            <a:off x="3759318" y="29919"/>
            <a:ext cx="265584" cy="1266830"/>
          </a:xfrm>
          <a:prstGeom prst="rect">
            <a:avLst/>
          </a:prstGeom>
        </p:spPr>
        <p:txBody>
          <a:bodyPr lIns="0" tIns="0" rIns="0" bIns="0" rtlCol="0" anchor="t">
            <a:spAutoFit/>
          </a:bodyPr>
          <a:lstStyle/>
          <a:p>
            <a:pPr algn="ctr">
              <a:lnSpc>
                <a:spcPts val="10499"/>
              </a:lnSpc>
              <a:spcBef>
                <a:spcPct val="0"/>
              </a:spcBef>
            </a:pPr>
            <a:r>
              <a:rPr lang="en-US" sz="6999">
                <a:solidFill>
                  <a:srgbClr val="000000"/>
                </a:solidFill>
                <a:latin typeface="Now"/>
                <a:ea typeface="Now"/>
                <a:cs typeface="Now"/>
                <a:sym typeface="Now"/>
              </a:rPr>
              <a:t>|</a:t>
            </a:r>
          </a:p>
        </p:txBody>
      </p:sp>
      <p:sp>
        <p:nvSpPr>
          <p:cNvPr id="84" name="TextBox 3">
            <a:extLst>
              <a:ext uri="{FF2B5EF4-FFF2-40B4-BE49-F238E27FC236}">
                <a16:creationId xmlns:a16="http://schemas.microsoft.com/office/drawing/2014/main" id="{7581BFAA-C342-446B-EDF8-FC4EB69467E3}"/>
              </a:ext>
            </a:extLst>
          </p:cNvPr>
          <p:cNvSpPr txBox="1"/>
          <p:nvPr/>
        </p:nvSpPr>
        <p:spPr>
          <a:xfrm>
            <a:off x="15272449" y="9023050"/>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6" y="176525"/>
            <a:ext cx="16230611" cy="1046048"/>
            <a:chOff x="0" y="0"/>
            <a:chExt cx="21640815" cy="1394731"/>
          </a:xfrm>
        </p:grpSpPr>
        <p:sp>
          <p:nvSpPr>
            <p:cNvPr id="3" name="AutoShape 3"/>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4" name="Group 4"/>
            <p:cNvGrpSpPr/>
            <p:nvPr/>
          </p:nvGrpSpPr>
          <p:grpSpPr>
            <a:xfrm>
              <a:off x="21270890" y="486930"/>
              <a:ext cx="369903" cy="369903"/>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6" name="Group 6"/>
            <p:cNvGrpSpPr/>
            <p:nvPr/>
          </p:nvGrpSpPr>
          <p:grpSpPr>
            <a:xfrm>
              <a:off x="20729053" y="486930"/>
              <a:ext cx="369903" cy="369903"/>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8" name="Group 8"/>
            <p:cNvGrpSpPr/>
            <p:nvPr/>
          </p:nvGrpSpPr>
          <p:grpSpPr>
            <a:xfrm>
              <a:off x="20187216" y="486930"/>
              <a:ext cx="369903" cy="369903"/>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0" name="Freeform 10"/>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2"/>
              <a:stretch>
                <a:fillRect/>
              </a:stretch>
            </a:blipFill>
          </p:spPr>
        </p:sp>
        <p:sp>
          <p:nvSpPr>
            <p:cNvPr id="11" name="Freeform 11"/>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3"/>
              <a:stretch>
                <a:fillRect l="-24707" r="-17534"/>
              </a:stretch>
            </a:blipFill>
          </p:spPr>
        </p:sp>
        <p:sp>
          <p:nvSpPr>
            <p:cNvPr id="12" name="Freeform 12"/>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4"/>
              <a:stretch>
                <a:fillRect l="-17934" r="-14158"/>
              </a:stretch>
            </a:blipFill>
          </p:spPr>
        </p:sp>
        <p:sp>
          <p:nvSpPr>
            <p:cNvPr id="13" name="TextBox 13"/>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grpSp>
        <p:nvGrpSpPr>
          <p:cNvPr id="14" name="Group 14"/>
          <p:cNvGrpSpPr/>
          <p:nvPr/>
        </p:nvGrpSpPr>
        <p:grpSpPr>
          <a:xfrm>
            <a:off x="1028705" y="8966200"/>
            <a:ext cx="16230600" cy="394195"/>
            <a:chOff x="7" y="12700"/>
            <a:chExt cx="21640800" cy="525593"/>
          </a:xfrm>
        </p:grpSpPr>
        <p:sp>
          <p:nvSpPr>
            <p:cNvPr id="16" name="TextBox 16"/>
            <p:cNvSpPr txBox="1"/>
            <p:nvPr/>
          </p:nvSpPr>
          <p:spPr>
            <a:xfrm>
              <a:off x="7" y="163006"/>
              <a:ext cx="19476024" cy="375287"/>
            </a:xfrm>
            <a:prstGeom prst="rect">
              <a:avLst/>
            </a:prstGeom>
          </p:spPr>
          <p:txBody>
            <a:bodyPr lIns="0" tIns="0" rIns="0" bIns="0" rtlCol="0" anchor="t">
              <a:spAutoFit/>
            </a:bodyPr>
            <a:lstStyle/>
            <a:p>
              <a:pPr algn="l">
                <a:lnSpc>
                  <a:spcPts val="2336"/>
                </a:lnSpc>
              </a:pPr>
              <a:r>
                <a:rPr lang="en-US" sz="1668" b="1">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7" name="AutoShape 17"/>
            <p:cNvSpPr/>
            <p:nvPr/>
          </p:nvSpPr>
          <p:spPr>
            <a:xfrm>
              <a:off x="7" y="12700"/>
              <a:ext cx="21640800" cy="12700"/>
            </a:xfrm>
            <a:prstGeom prst="line">
              <a:avLst/>
            </a:prstGeom>
            <a:ln w="25400" cap="flat">
              <a:solidFill>
                <a:srgbClr val="000000"/>
              </a:solidFill>
              <a:prstDash val="solid"/>
              <a:headEnd type="none" w="sm" len="sm"/>
              <a:tailEnd type="none" w="sm" len="sm"/>
            </a:ln>
          </p:spPr>
        </p:sp>
      </p:grpSp>
      <p:sp>
        <p:nvSpPr>
          <p:cNvPr id="18" name="Freeform 18"/>
          <p:cNvSpPr/>
          <p:nvPr/>
        </p:nvSpPr>
        <p:spPr>
          <a:xfrm>
            <a:off x="731156" y="1672356"/>
            <a:ext cx="2123515" cy="2062464"/>
          </a:xfrm>
          <a:custGeom>
            <a:avLst/>
            <a:gdLst/>
            <a:ahLst/>
            <a:cxnLst/>
            <a:rect l="l" t="t" r="r" b="b"/>
            <a:pathLst>
              <a:path w="2123515" h="2062464">
                <a:moveTo>
                  <a:pt x="0" y="0"/>
                </a:moveTo>
                <a:lnTo>
                  <a:pt x="2123515" y="0"/>
                </a:lnTo>
                <a:lnTo>
                  <a:pt x="2123515" y="2062464"/>
                </a:lnTo>
                <a:lnTo>
                  <a:pt x="0" y="20624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Freeform 19"/>
          <p:cNvSpPr/>
          <p:nvPr/>
        </p:nvSpPr>
        <p:spPr>
          <a:xfrm>
            <a:off x="13309929" y="1222574"/>
            <a:ext cx="3949371" cy="2962028"/>
          </a:xfrm>
          <a:custGeom>
            <a:avLst/>
            <a:gdLst/>
            <a:ahLst/>
            <a:cxnLst/>
            <a:rect l="l" t="t" r="r" b="b"/>
            <a:pathLst>
              <a:path w="3949371" h="2962028">
                <a:moveTo>
                  <a:pt x="0" y="0"/>
                </a:moveTo>
                <a:lnTo>
                  <a:pt x="3949371" y="0"/>
                </a:lnTo>
                <a:lnTo>
                  <a:pt x="3949371" y="2962028"/>
                </a:lnTo>
                <a:lnTo>
                  <a:pt x="0" y="2962028"/>
                </a:lnTo>
                <a:lnTo>
                  <a:pt x="0" y="0"/>
                </a:lnTo>
                <a:close/>
              </a:path>
            </a:pathLst>
          </a:custGeom>
          <a:blipFill>
            <a:blip r:embed="rId7"/>
            <a:stretch>
              <a:fillRect/>
            </a:stretch>
          </a:blipFill>
        </p:spPr>
      </p:sp>
      <p:sp>
        <p:nvSpPr>
          <p:cNvPr id="20" name="Freeform 20"/>
          <p:cNvSpPr/>
          <p:nvPr/>
        </p:nvSpPr>
        <p:spPr>
          <a:xfrm>
            <a:off x="11000642" y="2248618"/>
            <a:ext cx="7931098" cy="4192605"/>
          </a:xfrm>
          <a:custGeom>
            <a:avLst/>
            <a:gdLst/>
            <a:ahLst/>
            <a:cxnLst/>
            <a:rect l="l" t="t" r="r" b="b"/>
            <a:pathLst>
              <a:path w="7931098" h="4192605">
                <a:moveTo>
                  <a:pt x="0" y="0"/>
                </a:moveTo>
                <a:lnTo>
                  <a:pt x="7931099" y="0"/>
                </a:lnTo>
                <a:lnTo>
                  <a:pt x="7931099" y="4192605"/>
                </a:lnTo>
                <a:lnTo>
                  <a:pt x="0" y="4192605"/>
                </a:lnTo>
                <a:lnTo>
                  <a:pt x="0" y="0"/>
                </a:lnTo>
                <a:close/>
              </a:path>
            </a:pathLst>
          </a:custGeom>
          <a:blipFill>
            <a:blip r:embed="rId8"/>
            <a:stretch>
              <a:fillRect/>
            </a:stretch>
          </a:blipFill>
        </p:spPr>
      </p:sp>
      <p:sp>
        <p:nvSpPr>
          <p:cNvPr id="21" name="Freeform 21"/>
          <p:cNvSpPr/>
          <p:nvPr/>
        </p:nvSpPr>
        <p:spPr>
          <a:xfrm>
            <a:off x="1522842" y="3807724"/>
            <a:ext cx="9477801" cy="2279644"/>
          </a:xfrm>
          <a:custGeom>
            <a:avLst/>
            <a:gdLst/>
            <a:ahLst/>
            <a:cxnLst/>
            <a:rect l="l" t="t" r="r" b="b"/>
            <a:pathLst>
              <a:path w="9477801" h="2279644">
                <a:moveTo>
                  <a:pt x="0" y="0"/>
                </a:moveTo>
                <a:lnTo>
                  <a:pt x="9477800" y="0"/>
                </a:lnTo>
                <a:lnTo>
                  <a:pt x="9477800" y="2279644"/>
                </a:lnTo>
                <a:lnTo>
                  <a:pt x="0" y="2279644"/>
                </a:lnTo>
                <a:lnTo>
                  <a:pt x="0" y="0"/>
                </a:lnTo>
                <a:close/>
              </a:path>
            </a:pathLst>
          </a:custGeom>
          <a:blipFill>
            <a:blip r:embed="rId9"/>
            <a:stretch>
              <a:fillRect t="-35015" r="-95" b="-88321"/>
            </a:stretch>
          </a:blipFill>
        </p:spPr>
      </p:sp>
      <p:sp>
        <p:nvSpPr>
          <p:cNvPr id="22" name="Freeform 22"/>
          <p:cNvSpPr/>
          <p:nvPr/>
        </p:nvSpPr>
        <p:spPr>
          <a:xfrm>
            <a:off x="595004" y="1594426"/>
            <a:ext cx="1653258" cy="853494"/>
          </a:xfrm>
          <a:custGeom>
            <a:avLst/>
            <a:gdLst/>
            <a:ahLst/>
            <a:cxnLst/>
            <a:rect l="l" t="t" r="r" b="b"/>
            <a:pathLst>
              <a:path w="1653258" h="853494">
                <a:moveTo>
                  <a:pt x="0" y="0"/>
                </a:moveTo>
                <a:lnTo>
                  <a:pt x="1653258" y="0"/>
                </a:lnTo>
                <a:lnTo>
                  <a:pt x="1653258" y="853494"/>
                </a:lnTo>
                <a:lnTo>
                  <a:pt x="0" y="853494"/>
                </a:lnTo>
                <a:lnTo>
                  <a:pt x="0" y="0"/>
                </a:lnTo>
                <a:close/>
              </a:path>
            </a:pathLst>
          </a:custGeom>
          <a:blipFill>
            <a:blip r:embed="rId10"/>
            <a:stretch>
              <a:fillRect/>
            </a:stretch>
          </a:blipFill>
        </p:spPr>
      </p:sp>
      <p:sp>
        <p:nvSpPr>
          <p:cNvPr id="23" name="Freeform 23"/>
          <p:cNvSpPr/>
          <p:nvPr/>
        </p:nvSpPr>
        <p:spPr>
          <a:xfrm>
            <a:off x="7673118" y="2949728"/>
            <a:ext cx="785092" cy="785092"/>
          </a:xfrm>
          <a:custGeom>
            <a:avLst/>
            <a:gdLst/>
            <a:ahLst/>
            <a:cxnLst/>
            <a:rect l="l" t="t" r="r" b="b"/>
            <a:pathLst>
              <a:path w="785092" h="785092">
                <a:moveTo>
                  <a:pt x="0" y="0"/>
                </a:moveTo>
                <a:lnTo>
                  <a:pt x="785092" y="0"/>
                </a:lnTo>
                <a:lnTo>
                  <a:pt x="785092" y="785092"/>
                </a:lnTo>
                <a:lnTo>
                  <a:pt x="0" y="78509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4" name="Freeform 24"/>
          <p:cNvSpPr/>
          <p:nvPr/>
        </p:nvSpPr>
        <p:spPr>
          <a:xfrm>
            <a:off x="9514160" y="2949728"/>
            <a:ext cx="796489" cy="796489"/>
          </a:xfrm>
          <a:custGeom>
            <a:avLst/>
            <a:gdLst/>
            <a:ahLst/>
            <a:cxnLst/>
            <a:rect l="l" t="t" r="r" b="b"/>
            <a:pathLst>
              <a:path w="796489" h="796489">
                <a:moveTo>
                  <a:pt x="0" y="0"/>
                </a:moveTo>
                <a:lnTo>
                  <a:pt x="796489" y="0"/>
                </a:lnTo>
                <a:lnTo>
                  <a:pt x="796489" y="796489"/>
                </a:lnTo>
                <a:lnTo>
                  <a:pt x="0" y="7964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5" name="Freeform 25"/>
          <p:cNvSpPr/>
          <p:nvPr/>
        </p:nvSpPr>
        <p:spPr>
          <a:xfrm>
            <a:off x="11498507" y="6087368"/>
            <a:ext cx="5896724" cy="2727509"/>
          </a:xfrm>
          <a:custGeom>
            <a:avLst/>
            <a:gdLst/>
            <a:ahLst/>
            <a:cxnLst/>
            <a:rect l="l" t="t" r="r" b="b"/>
            <a:pathLst>
              <a:path w="5896724" h="2727509">
                <a:moveTo>
                  <a:pt x="0" y="0"/>
                </a:moveTo>
                <a:lnTo>
                  <a:pt x="5896725" y="0"/>
                </a:lnTo>
                <a:lnTo>
                  <a:pt x="5896725" y="2727509"/>
                </a:lnTo>
                <a:lnTo>
                  <a:pt x="0" y="2727509"/>
                </a:lnTo>
                <a:lnTo>
                  <a:pt x="0" y="0"/>
                </a:lnTo>
                <a:close/>
              </a:path>
            </a:pathLst>
          </a:custGeom>
          <a:blipFill>
            <a:blip r:embed="rId15"/>
            <a:stretch>
              <a:fillRect t="-3890"/>
            </a:stretch>
          </a:blipFill>
        </p:spPr>
      </p:sp>
      <p:sp>
        <p:nvSpPr>
          <p:cNvPr id="26" name="Freeform 26"/>
          <p:cNvSpPr/>
          <p:nvPr/>
        </p:nvSpPr>
        <p:spPr>
          <a:xfrm>
            <a:off x="5393268" y="3807724"/>
            <a:ext cx="3477908" cy="2210848"/>
          </a:xfrm>
          <a:custGeom>
            <a:avLst/>
            <a:gdLst/>
            <a:ahLst/>
            <a:cxnLst/>
            <a:rect l="l" t="t" r="r" b="b"/>
            <a:pathLst>
              <a:path w="3477908" h="2210848">
                <a:moveTo>
                  <a:pt x="0" y="0"/>
                </a:moveTo>
                <a:lnTo>
                  <a:pt x="3477908" y="0"/>
                </a:lnTo>
                <a:lnTo>
                  <a:pt x="3477908" y="2210848"/>
                </a:lnTo>
                <a:lnTo>
                  <a:pt x="0" y="2210848"/>
                </a:lnTo>
                <a:lnTo>
                  <a:pt x="0" y="0"/>
                </a:lnTo>
                <a:close/>
              </a:path>
            </a:pathLst>
          </a:custGeom>
          <a:blipFill>
            <a:blip r:embed="rId16"/>
            <a:stretch>
              <a:fillRect t="-3990" b="-692"/>
            </a:stretch>
          </a:blipFill>
        </p:spPr>
      </p:sp>
      <p:sp>
        <p:nvSpPr>
          <p:cNvPr id="27" name="Freeform 27"/>
          <p:cNvSpPr/>
          <p:nvPr/>
        </p:nvSpPr>
        <p:spPr>
          <a:xfrm>
            <a:off x="9190034" y="3807724"/>
            <a:ext cx="1909016" cy="2167892"/>
          </a:xfrm>
          <a:custGeom>
            <a:avLst/>
            <a:gdLst/>
            <a:ahLst/>
            <a:cxnLst/>
            <a:rect l="l" t="t" r="r" b="b"/>
            <a:pathLst>
              <a:path w="1909016" h="2167892">
                <a:moveTo>
                  <a:pt x="0" y="0"/>
                </a:moveTo>
                <a:lnTo>
                  <a:pt x="1909016" y="0"/>
                </a:lnTo>
                <a:lnTo>
                  <a:pt x="1909016" y="2167892"/>
                </a:lnTo>
                <a:lnTo>
                  <a:pt x="0" y="2167892"/>
                </a:lnTo>
                <a:lnTo>
                  <a:pt x="0" y="0"/>
                </a:lnTo>
                <a:close/>
              </a:path>
            </a:pathLst>
          </a:custGeom>
          <a:blipFill>
            <a:blip r:embed="rId17"/>
            <a:stretch>
              <a:fillRect t="-8777" b="-8777"/>
            </a:stretch>
          </a:blipFill>
        </p:spPr>
      </p:sp>
      <p:sp>
        <p:nvSpPr>
          <p:cNvPr id="28" name="Freeform 28"/>
          <p:cNvSpPr/>
          <p:nvPr/>
        </p:nvSpPr>
        <p:spPr>
          <a:xfrm>
            <a:off x="3089058" y="2824881"/>
            <a:ext cx="1481322" cy="979549"/>
          </a:xfrm>
          <a:custGeom>
            <a:avLst/>
            <a:gdLst/>
            <a:ahLst/>
            <a:cxnLst/>
            <a:rect l="l" t="t" r="r" b="b"/>
            <a:pathLst>
              <a:path w="1481322" h="979549">
                <a:moveTo>
                  <a:pt x="0" y="0"/>
                </a:moveTo>
                <a:lnTo>
                  <a:pt x="1481322" y="0"/>
                </a:lnTo>
                <a:lnTo>
                  <a:pt x="1481322" y="979548"/>
                </a:lnTo>
                <a:lnTo>
                  <a:pt x="0" y="979548"/>
                </a:lnTo>
                <a:lnTo>
                  <a:pt x="0" y="0"/>
                </a:lnTo>
                <a:close/>
              </a:path>
            </a:pathLst>
          </a:custGeom>
          <a:blipFill>
            <a:blip r:embed="rId18"/>
            <a:stretch>
              <a:fillRect/>
            </a:stretch>
          </a:blipFill>
        </p:spPr>
      </p:sp>
      <p:sp>
        <p:nvSpPr>
          <p:cNvPr id="29" name="TextBox 29"/>
          <p:cNvSpPr txBox="1"/>
          <p:nvPr/>
        </p:nvSpPr>
        <p:spPr>
          <a:xfrm>
            <a:off x="1792914" y="6049268"/>
            <a:ext cx="1296144" cy="1258252"/>
          </a:xfrm>
          <a:prstGeom prst="rect">
            <a:avLst/>
          </a:prstGeom>
        </p:spPr>
        <p:txBody>
          <a:bodyPr lIns="0" tIns="0" rIns="0" bIns="0" rtlCol="0" anchor="t">
            <a:spAutoFit/>
          </a:bodyPr>
          <a:lstStyle/>
          <a:p>
            <a:pPr algn="ctr">
              <a:lnSpc>
                <a:spcPts val="1650"/>
              </a:lnSpc>
            </a:pPr>
            <a:r>
              <a:rPr lang="en-US" sz="1100" b="1">
                <a:solidFill>
                  <a:srgbClr val="000000"/>
                </a:solidFill>
                <a:latin typeface="Now Bold"/>
                <a:ea typeface="Now Bold"/>
                <a:cs typeface="Now Bold"/>
                <a:sym typeface="Now Bold"/>
              </a:rPr>
              <a:t>TRADITIONALISTS</a:t>
            </a:r>
          </a:p>
          <a:p>
            <a:pPr algn="ctr">
              <a:lnSpc>
                <a:spcPts val="1650"/>
              </a:lnSpc>
            </a:pPr>
            <a:r>
              <a:rPr lang="en-US" sz="1100" b="1">
                <a:solidFill>
                  <a:srgbClr val="000000"/>
                </a:solidFill>
                <a:latin typeface="Now Bold"/>
                <a:ea typeface="Now Bold"/>
                <a:cs typeface="Now Bold"/>
                <a:sym typeface="Now Bold"/>
              </a:rPr>
              <a:t>BORN 1900- 1944</a:t>
            </a:r>
          </a:p>
          <a:p>
            <a:pPr algn="ctr">
              <a:lnSpc>
                <a:spcPts val="1650"/>
              </a:lnSpc>
            </a:pPr>
            <a:r>
              <a:rPr lang="en-US" sz="1100">
                <a:solidFill>
                  <a:srgbClr val="000000"/>
                </a:solidFill>
                <a:latin typeface="Now"/>
                <a:ea typeface="Now"/>
                <a:cs typeface="Now"/>
                <a:sym typeface="Now"/>
              </a:rPr>
              <a:t>Great depression</a:t>
            </a:r>
          </a:p>
          <a:p>
            <a:pPr algn="ctr">
              <a:lnSpc>
                <a:spcPts val="1650"/>
              </a:lnSpc>
            </a:pPr>
            <a:r>
              <a:rPr lang="en-US" sz="1100">
                <a:solidFill>
                  <a:srgbClr val="000000"/>
                </a:solidFill>
                <a:latin typeface="Now"/>
                <a:ea typeface="Now"/>
                <a:cs typeface="Now"/>
                <a:sym typeface="Now"/>
              </a:rPr>
              <a:t>World War II</a:t>
            </a:r>
          </a:p>
          <a:p>
            <a:pPr algn="ctr">
              <a:lnSpc>
                <a:spcPts val="1650"/>
              </a:lnSpc>
            </a:pPr>
            <a:r>
              <a:rPr lang="en-US" sz="1100">
                <a:solidFill>
                  <a:srgbClr val="000000"/>
                </a:solidFill>
                <a:latin typeface="Now"/>
                <a:ea typeface="Now"/>
                <a:cs typeface="Now"/>
                <a:sym typeface="Now"/>
              </a:rPr>
              <a:t>Disciplined</a:t>
            </a:r>
          </a:p>
          <a:p>
            <a:pPr algn="ctr">
              <a:lnSpc>
                <a:spcPts val="1650"/>
              </a:lnSpc>
              <a:spcBef>
                <a:spcPct val="0"/>
              </a:spcBef>
            </a:pPr>
            <a:r>
              <a:rPr lang="en-US" sz="1100">
                <a:solidFill>
                  <a:srgbClr val="000000"/>
                </a:solidFill>
                <a:latin typeface="Now"/>
                <a:ea typeface="Now"/>
                <a:cs typeface="Now"/>
                <a:sym typeface="Now"/>
              </a:rPr>
              <a:t>Vaccines</a:t>
            </a:r>
          </a:p>
        </p:txBody>
      </p:sp>
      <p:sp>
        <p:nvSpPr>
          <p:cNvPr id="30" name="TextBox 30"/>
          <p:cNvSpPr txBox="1"/>
          <p:nvPr/>
        </p:nvSpPr>
        <p:spPr>
          <a:xfrm>
            <a:off x="3548676" y="6049268"/>
            <a:ext cx="1356196" cy="1258252"/>
          </a:xfrm>
          <a:prstGeom prst="rect">
            <a:avLst/>
          </a:prstGeom>
        </p:spPr>
        <p:txBody>
          <a:bodyPr lIns="0" tIns="0" rIns="0" bIns="0" rtlCol="0" anchor="t">
            <a:spAutoFit/>
          </a:bodyPr>
          <a:lstStyle/>
          <a:p>
            <a:pPr algn="ctr">
              <a:lnSpc>
                <a:spcPts val="1650"/>
              </a:lnSpc>
            </a:pPr>
            <a:r>
              <a:rPr lang="en-US" sz="1100" b="1">
                <a:solidFill>
                  <a:srgbClr val="000000"/>
                </a:solidFill>
                <a:latin typeface="Now Bold"/>
                <a:ea typeface="Now Bold"/>
                <a:cs typeface="Now Bold"/>
                <a:sym typeface="Now Bold"/>
              </a:rPr>
              <a:t>BOOMERS</a:t>
            </a:r>
          </a:p>
          <a:p>
            <a:pPr algn="ctr">
              <a:lnSpc>
                <a:spcPts val="1650"/>
              </a:lnSpc>
            </a:pPr>
            <a:r>
              <a:rPr lang="en-US" sz="1100" b="1">
                <a:solidFill>
                  <a:srgbClr val="000000"/>
                </a:solidFill>
                <a:latin typeface="Now Bold"/>
                <a:ea typeface="Now Bold"/>
                <a:cs typeface="Now Bold"/>
                <a:sym typeface="Now Bold"/>
              </a:rPr>
              <a:t>BORN 1945-1964</a:t>
            </a:r>
          </a:p>
          <a:p>
            <a:pPr algn="ctr">
              <a:lnSpc>
                <a:spcPts val="1650"/>
              </a:lnSpc>
            </a:pPr>
            <a:r>
              <a:rPr lang="en-US" sz="1100">
                <a:solidFill>
                  <a:srgbClr val="000000"/>
                </a:solidFill>
                <a:latin typeface="Now"/>
                <a:ea typeface="Now"/>
                <a:cs typeface="Now"/>
                <a:sym typeface="Now"/>
              </a:rPr>
              <a:t>Baby  Boomers</a:t>
            </a:r>
          </a:p>
          <a:p>
            <a:pPr algn="ctr">
              <a:lnSpc>
                <a:spcPts val="1650"/>
              </a:lnSpc>
            </a:pPr>
            <a:r>
              <a:rPr lang="en-US" sz="1100">
                <a:solidFill>
                  <a:srgbClr val="000000"/>
                </a:solidFill>
                <a:latin typeface="Now"/>
                <a:ea typeface="Now"/>
                <a:cs typeface="Now"/>
                <a:sym typeface="Now"/>
              </a:rPr>
              <a:t>Experimental</a:t>
            </a:r>
          </a:p>
          <a:p>
            <a:pPr algn="ctr">
              <a:lnSpc>
                <a:spcPts val="1650"/>
              </a:lnSpc>
            </a:pPr>
            <a:r>
              <a:rPr lang="en-US" sz="1100">
                <a:solidFill>
                  <a:srgbClr val="000000"/>
                </a:solidFill>
                <a:latin typeface="Now"/>
                <a:ea typeface="Now"/>
                <a:cs typeface="Now"/>
                <a:sym typeface="Now"/>
              </a:rPr>
              <a:t>Innovators</a:t>
            </a:r>
          </a:p>
          <a:p>
            <a:pPr algn="ctr">
              <a:lnSpc>
                <a:spcPts val="1650"/>
              </a:lnSpc>
              <a:spcBef>
                <a:spcPct val="0"/>
              </a:spcBef>
            </a:pPr>
            <a:r>
              <a:rPr lang="en-US" sz="1100">
                <a:solidFill>
                  <a:srgbClr val="000000"/>
                </a:solidFill>
                <a:latin typeface="Now"/>
                <a:ea typeface="Now"/>
                <a:cs typeface="Now"/>
                <a:sym typeface="Now"/>
              </a:rPr>
              <a:t>Personal Computers</a:t>
            </a:r>
          </a:p>
        </p:txBody>
      </p:sp>
      <p:sp>
        <p:nvSpPr>
          <p:cNvPr id="31" name="TextBox 31"/>
          <p:cNvSpPr txBox="1"/>
          <p:nvPr/>
        </p:nvSpPr>
        <p:spPr>
          <a:xfrm>
            <a:off x="5362072" y="6049268"/>
            <a:ext cx="1339406" cy="629602"/>
          </a:xfrm>
          <a:prstGeom prst="rect">
            <a:avLst/>
          </a:prstGeom>
        </p:spPr>
        <p:txBody>
          <a:bodyPr lIns="0" tIns="0" rIns="0" bIns="0" rtlCol="0" anchor="t">
            <a:spAutoFit/>
          </a:bodyPr>
          <a:lstStyle/>
          <a:p>
            <a:pPr algn="ctr">
              <a:lnSpc>
                <a:spcPts val="1650"/>
              </a:lnSpc>
            </a:pPr>
            <a:r>
              <a:rPr lang="en-US" sz="1100" b="1">
                <a:solidFill>
                  <a:srgbClr val="000000"/>
                </a:solidFill>
                <a:latin typeface="Now Bold"/>
                <a:ea typeface="Now Bold"/>
                <a:cs typeface="Now Bold"/>
                <a:sym typeface="Now Bold"/>
              </a:rPr>
              <a:t>GEN X</a:t>
            </a:r>
          </a:p>
          <a:p>
            <a:pPr algn="ctr">
              <a:lnSpc>
                <a:spcPts val="1650"/>
              </a:lnSpc>
            </a:pPr>
            <a:r>
              <a:rPr lang="en-US" sz="1100" b="1">
                <a:solidFill>
                  <a:srgbClr val="000000"/>
                </a:solidFill>
                <a:latin typeface="Now Bold"/>
                <a:ea typeface="Now Bold"/>
                <a:cs typeface="Now Bold"/>
                <a:sym typeface="Now Bold"/>
              </a:rPr>
              <a:t>BORN 1965-1980</a:t>
            </a:r>
          </a:p>
          <a:p>
            <a:pPr algn="ctr">
              <a:lnSpc>
                <a:spcPts val="1650"/>
              </a:lnSpc>
              <a:spcBef>
                <a:spcPct val="0"/>
              </a:spcBef>
            </a:pPr>
            <a:r>
              <a:rPr lang="en-US" sz="1100">
                <a:solidFill>
                  <a:srgbClr val="000000"/>
                </a:solidFill>
                <a:latin typeface="Now"/>
                <a:ea typeface="Now"/>
                <a:cs typeface="Now"/>
                <a:sym typeface="Now"/>
              </a:rPr>
              <a:t>TV Generation</a:t>
            </a:r>
          </a:p>
        </p:txBody>
      </p:sp>
      <p:sp>
        <p:nvSpPr>
          <p:cNvPr id="32" name="TextBox 32"/>
          <p:cNvSpPr txBox="1"/>
          <p:nvPr/>
        </p:nvSpPr>
        <p:spPr>
          <a:xfrm>
            <a:off x="6956458" y="6049268"/>
            <a:ext cx="1891531" cy="1686877"/>
          </a:xfrm>
          <a:prstGeom prst="rect">
            <a:avLst/>
          </a:prstGeom>
        </p:spPr>
        <p:txBody>
          <a:bodyPr lIns="0" tIns="0" rIns="0" bIns="0" rtlCol="0" anchor="t">
            <a:spAutoFit/>
          </a:bodyPr>
          <a:lstStyle/>
          <a:p>
            <a:pPr algn="ctr">
              <a:lnSpc>
                <a:spcPts val="1650"/>
              </a:lnSpc>
            </a:pPr>
            <a:r>
              <a:rPr lang="en-US" sz="1100" b="1">
                <a:solidFill>
                  <a:srgbClr val="000000"/>
                </a:solidFill>
                <a:latin typeface="Now Bold"/>
                <a:ea typeface="Now Bold"/>
                <a:cs typeface="Now Bold"/>
                <a:sym typeface="Now Bold"/>
              </a:rPr>
              <a:t>MILLENNIAL</a:t>
            </a:r>
          </a:p>
          <a:p>
            <a:pPr algn="ctr">
              <a:lnSpc>
                <a:spcPts val="1650"/>
              </a:lnSpc>
            </a:pPr>
            <a:r>
              <a:rPr lang="en-US" sz="1100" b="1">
                <a:solidFill>
                  <a:srgbClr val="000000"/>
                </a:solidFill>
                <a:latin typeface="Now Bold"/>
                <a:ea typeface="Now Bold"/>
                <a:cs typeface="Now Bold"/>
                <a:sym typeface="Now Bold"/>
              </a:rPr>
              <a:t>BORN 1981-1996</a:t>
            </a:r>
          </a:p>
          <a:p>
            <a:pPr algn="ctr">
              <a:lnSpc>
                <a:spcPts val="1650"/>
              </a:lnSpc>
            </a:pPr>
            <a:r>
              <a:rPr lang="en-US" sz="1100">
                <a:solidFill>
                  <a:srgbClr val="000000"/>
                </a:solidFill>
                <a:latin typeface="Now"/>
                <a:ea typeface="Now"/>
                <a:cs typeface="Now"/>
                <a:sym typeface="Now"/>
              </a:rPr>
              <a:t>The Last to Grow Up Offline</a:t>
            </a:r>
          </a:p>
          <a:p>
            <a:pPr algn="ctr">
              <a:lnSpc>
                <a:spcPts val="1650"/>
              </a:lnSpc>
            </a:pPr>
            <a:r>
              <a:rPr lang="en-US" sz="1100">
                <a:solidFill>
                  <a:srgbClr val="000000"/>
                </a:solidFill>
                <a:latin typeface="Now"/>
                <a:ea typeface="Now"/>
                <a:cs typeface="Now"/>
                <a:sym typeface="Now"/>
              </a:rPr>
              <a:t>Older Millennials</a:t>
            </a:r>
          </a:p>
          <a:p>
            <a:pPr algn="ctr">
              <a:lnSpc>
                <a:spcPts val="1650"/>
              </a:lnSpc>
            </a:pPr>
            <a:endParaRPr lang="en-US" sz="1100">
              <a:solidFill>
                <a:srgbClr val="000000"/>
              </a:solidFill>
              <a:latin typeface="Now"/>
              <a:ea typeface="Now"/>
              <a:cs typeface="Now"/>
              <a:sym typeface="Now"/>
            </a:endParaRPr>
          </a:p>
          <a:p>
            <a:pPr algn="ctr">
              <a:lnSpc>
                <a:spcPts val="1650"/>
              </a:lnSpc>
            </a:pPr>
            <a:r>
              <a:rPr lang="en-US" sz="1100" b="1">
                <a:solidFill>
                  <a:srgbClr val="000000"/>
                </a:solidFill>
                <a:latin typeface="Now Bold"/>
                <a:ea typeface="Now Bold"/>
                <a:cs typeface="Now Bold"/>
                <a:sym typeface="Now Bold"/>
              </a:rPr>
              <a:t>BORN 1996-1997</a:t>
            </a:r>
          </a:p>
          <a:p>
            <a:pPr algn="ctr">
              <a:lnSpc>
                <a:spcPts val="1650"/>
              </a:lnSpc>
            </a:pPr>
            <a:r>
              <a:rPr lang="en-US" sz="1100" b="1">
                <a:solidFill>
                  <a:srgbClr val="000000"/>
                </a:solidFill>
                <a:latin typeface="Now Bold"/>
                <a:ea typeface="Now Bold"/>
                <a:cs typeface="Now Bold"/>
                <a:sym typeface="Now Bold"/>
              </a:rPr>
              <a:t>Digital Natives</a:t>
            </a:r>
          </a:p>
          <a:p>
            <a:pPr algn="ctr">
              <a:lnSpc>
                <a:spcPts val="1650"/>
              </a:lnSpc>
              <a:spcBef>
                <a:spcPct val="0"/>
              </a:spcBef>
            </a:pPr>
            <a:r>
              <a:rPr lang="en-US" sz="1100">
                <a:solidFill>
                  <a:srgbClr val="000000"/>
                </a:solidFill>
                <a:latin typeface="Now"/>
                <a:ea typeface="Now"/>
                <a:cs typeface="Now"/>
                <a:sym typeface="Now"/>
              </a:rPr>
              <a:t>Younger Millennial</a:t>
            </a:r>
          </a:p>
        </p:txBody>
      </p:sp>
      <p:sp>
        <p:nvSpPr>
          <p:cNvPr id="33" name="TextBox 33"/>
          <p:cNvSpPr txBox="1"/>
          <p:nvPr/>
        </p:nvSpPr>
        <p:spPr>
          <a:xfrm>
            <a:off x="9211055" y="6049268"/>
            <a:ext cx="1679749" cy="1477327"/>
          </a:xfrm>
          <a:prstGeom prst="rect">
            <a:avLst/>
          </a:prstGeom>
        </p:spPr>
        <p:txBody>
          <a:bodyPr lIns="0" tIns="0" rIns="0" bIns="0" rtlCol="0" anchor="t">
            <a:spAutoFit/>
          </a:bodyPr>
          <a:lstStyle/>
          <a:p>
            <a:pPr algn="ctr">
              <a:lnSpc>
                <a:spcPts val="1650"/>
              </a:lnSpc>
            </a:pPr>
            <a:r>
              <a:rPr lang="en-US" sz="1100" b="1">
                <a:solidFill>
                  <a:srgbClr val="000000"/>
                </a:solidFill>
                <a:latin typeface="Now Bold"/>
                <a:ea typeface="Now Bold"/>
                <a:cs typeface="Now Bold"/>
                <a:sym typeface="Now Bold"/>
              </a:rPr>
              <a:t>GEN Z</a:t>
            </a:r>
          </a:p>
          <a:p>
            <a:pPr algn="ctr">
              <a:lnSpc>
                <a:spcPts val="1650"/>
              </a:lnSpc>
            </a:pPr>
            <a:r>
              <a:rPr lang="en-US" sz="1100" b="1">
                <a:solidFill>
                  <a:srgbClr val="000000"/>
                </a:solidFill>
                <a:latin typeface="Now Bold"/>
                <a:ea typeface="Now Bold"/>
                <a:cs typeface="Now Bold"/>
                <a:sym typeface="Now Bold"/>
              </a:rPr>
              <a:t>BORN 1997-2005</a:t>
            </a:r>
          </a:p>
          <a:p>
            <a:pPr algn="ctr">
              <a:lnSpc>
                <a:spcPts val="1650"/>
              </a:lnSpc>
            </a:pPr>
            <a:r>
              <a:rPr lang="en-US" sz="1100">
                <a:solidFill>
                  <a:srgbClr val="000000"/>
                </a:solidFill>
                <a:latin typeface="Now"/>
                <a:ea typeface="Now"/>
                <a:cs typeface="Now"/>
                <a:sym typeface="Now"/>
              </a:rPr>
              <a:t>The First Connected Kids</a:t>
            </a:r>
          </a:p>
          <a:p>
            <a:pPr algn="ctr">
              <a:lnSpc>
                <a:spcPts val="1650"/>
              </a:lnSpc>
            </a:pPr>
            <a:r>
              <a:rPr lang="en-US" sz="1100">
                <a:solidFill>
                  <a:srgbClr val="000000"/>
                </a:solidFill>
                <a:latin typeface="Now"/>
                <a:ea typeface="Now"/>
                <a:cs typeface="Now"/>
                <a:sym typeface="Now"/>
              </a:rPr>
              <a:t>Older Gen Z</a:t>
            </a:r>
          </a:p>
          <a:p>
            <a:pPr algn="ctr">
              <a:lnSpc>
                <a:spcPts val="1650"/>
              </a:lnSpc>
            </a:pPr>
            <a:endParaRPr lang="en-US" sz="1100">
              <a:solidFill>
                <a:srgbClr val="000000"/>
              </a:solidFill>
              <a:latin typeface="Now"/>
              <a:ea typeface="Now"/>
              <a:cs typeface="Now"/>
              <a:sym typeface="Now"/>
            </a:endParaRPr>
          </a:p>
          <a:p>
            <a:pPr algn="ctr">
              <a:lnSpc>
                <a:spcPts val="1650"/>
              </a:lnSpc>
            </a:pPr>
            <a:r>
              <a:rPr lang="en-US" sz="1100" b="1">
                <a:solidFill>
                  <a:srgbClr val="000000"/>
                </a:solidFill>
                <a:latin typeface="Now Bold"/>
                <a:ea typeface="Now Bold"/>
                <a:cs typeface="Now Bold"/>
                <a:sym typeface="Now Bold"/>
              </a:rPr>
              <a:t>BORN 2006 -2024</a:t>
            </a:r>
          </a:p>
          <a:p>
            <a:pPr algn="ctr">
              <a:lnSpc>
                <a:spcPts val="1650"/>
              </a:lnSpc>
              <a:spcBef>
                <a:spcPct val="0"/>
              </a:spcBef>
            </a:pPr>
            <a:r>
              <a:rPr lang="en-US" sz="1100">
                <a:solidFill>
                  <a:srgbClr val="000000"/>
                </a:solidFill>
                <a:latin typeface="Now"/>
                <a:ea typeface="Now"/>
                <a:cs typeface="Now"/>
                <a:sym typeface="Now"/>
              </a:rPr>
              <a:t>Younger Gen Z</a:t>
            </a:r>
          </a:p>
        </p:txBody>
      </p:sp>
      <p:sp>
        <p:nvSpPr>
          <p:cNvPr id="34" name="TextBox 34"/>
          <p:cNvSpPr txBox="1"/>
          <p:nvPr/>
        </p:nvSpPr>
        <p:spPr>
          <a:xfrm>
            <a:off x="3087859" y="1447465"/>
            <a:ext cx="9382472" cy="1152525"/>
          </a:xfrm>
          <a:prstGeom prst="rect">
            <a:avLst/>
          </a:prstGeom>
        </p:spPr>
        <p:txBody>
          <a:bodyPr lIns="0" tIns="0" rIns="0" bIns="0" rtlCol="0" anchor="t">
            <a:spAutoFit/>
          </a:bodyPr>
          <a:lstStyle/>
          <a:p>
            <a:pPr algn="ctr">
              <a:lnSpc>
                <a:spcPts val="4559"/>
              </a:lnSpc>
            </a:pPr>
            <a:r>
              <a:rPr lang="en-US" sz="3799" b="1">
                <a:solidFill>
                  <a:srgbClr val="1D1D1F"/>
                </a:solidFill>
                <a:latin typeface="Now Heavy"/>
                <a:ea typeface="Now Heavy"/>
                <a:cs typeface="Now Heavy"/>
                <a:sym typeface="Now Heavy"/>
              </a:rPr>
              <a:t>5 GENERATIONS WORKING </a:t>
            </a:r>
          </a:p>
          <a:p>
            <a:pPr algn="ctr">
              <a:lnSpc>
                <a:spcPts val="4559"/>
              </a:lnSpc>
            </a:pPr>
            <a:r>
              <a:rPr lang="en-US" sz="3799" b="1">
                <a:solidFill>
                  <a:srgbClr val="1D1D1F"/>
                </a:solidFill>
                <a:latin typeface="Now Heavy"/>
                <a:ea typeface="Now Heavy"/>
                <a:cs typeface="Now Heavy"/>
                <a:sym typeface="Now Heavy"/>
              </a:rPr>
              <a:t>SIDE BY SIDE IN 2024</a:t>
            </a:r>
          </a:p>
        </p:txBody>
      </p:sp>
      <p:sp>
        <p:nvSpPr>
          <p:cNvPr id="36" name="TextBox 36"/>
          <p:cNvSpPr txBox="1"/>
          <p:nvPr/>
        </p:nvSpPr>
        <p:spPr>
          <a:xfrm>
            <a:off x="1972109" y="3110208"/>
            <a:ext cx="1017240" cy="562928"/>
          </a:xfrm>
          <a:prstGeom prst="rect">
            <a:avLst/>
          </a:prstGeom>
        </p:spPr>
        <p:txBody>
          <a:bodyPr lIns="0" tIns="0" rIns="0" bIns="0" rtlCol="0" anchor="t">
            <a:spAutoFit/>
          </a:bodyPr>
          <a:lstStyle/>
          <a:p>
            <a:pPr algn="ctr">
              <a:lnSpc>
                <a:spcPts val="4649"/>
              </a:lnSpc>
              <a:spcBef>
                <a:spcPct val="0"/>
              </a:spcBef>
            </a:pPr>
            <a:r>
              <a:rPr lang="en-US" sz="3099" b="1">
                <a:solidFill>
                  <a:srgbClr val="FF3131"/>
                </a:solidFill>
                <a:latin typeface="Now Bold"/>
                <a:ea typeface="Now Bold"/>
                <a:cs typeface="Now Bold"/>
                <a:sym typeface="Now Bold"/>
              </a:rPr>
              <a:t>1975 </a:t>
            </a:r>
          </a:p>
        </p:txBody>
      </p:sp>
      <p:sp>
        <p:nvSpPr>
          <p:cNvPr id="37" name="TextBox 37"/>
          <p:cNvSpPr txBox="1"/>
          <p:nvPr/>
        </p:nvSpPr>
        <p:spPr>
          <a:xfrm>
            <a:off x="1567708" y="7978312"/>
            <a:ext cx="9388067" cy="1049016"/>
          </a:xfrm>
          <a:prstGeom prst="rect">
            <a:avLst/>
          </a:prstGeom>
        </p:spPr>
        <p:txBody>
          <a:bodyPr lIns="0" tIns="0" rIns="0" bIns="0" rtlCol="0" anchor="t">
            <a:spAutoFit/>
          </a:bodyPr>
          <a:lstStyle/>
          <a:p>
            <a:pPr algn="ctr">
              <a:lnSpc>
                <a:spcPts val="4225"/>
              </a:lnSpc>
              <a:spcBef>
                <a:spcPct val="0"/>
              </a:spcBef>
            </a:pPr>
            <a:r>
              <a:rPr lang="en-US" sz="3018" b="1" dirty="0">
                <a:solidFill>
                  <a:srgbClr val="0CA4FA"/>
                </a:solidFill>
                <a:latin typeface="Muli Semi-Bold"/>
                <a:ea typeface="Muli Semi-Bold"/>
                <a:cs typeface="Muli Semi-Bold"/>
                <a:sym typeface="Muli Semi-Bold"/>
              </a:rPr>
              <a:t>As technology becomes embedded in almost every aspect of our lives</a:t>
            </a:r>
          </a:p>
        </p:txBody>
      </p:sp>
      <p:sp>
        <p:nvSpPr>
          <p:cNvPr id="38" name="TextBox 3">
            <a:extLst>
              <a:ext uri="{FF2B5EF4-FFF2-40B4-BE49-F238E27FC236}">
                <a16:creationId xmlns:a16="http://schemas.microsoft.com/office/drawing/2014/main" id="{846E4EFE-8C15-ADD4-091D-DD099F234A16}"/>
              </a:ext>
            </a:extLst>
          </p:cNvPr>
          <p:cNvSpPr txBox="1"/>
          <p:nvPr/>
        </p:nvSpPr>
        <p:spPr>
          <a:xfrm>
            <a:off x="15462938" y="9023050"/>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04</a:t>
            </a:r>
          </a:p>
        </p:txBody>
      </p:sp>
      <p:sp>
        <p:nvSpPr>
          <p:cNvPr id="40" name="TextBox 35">
            <a:extLst>
              <a:ext uri="{FF2B5EF4-FFF2-40B4-BE49-F238E27FC236}">
                <a16:creationId xmlns:a16="http://schemas.microsoft.com/office/drawing/2014/main" id="{58391B79-9E64-8F91-4943-93BA2CE80431}"/>
              </a:ext>
            </a:extLst>
          </p:cNvPr>
          <p:cNvSpPr txBox="1"/>
          <p:nvPr/>
        </p:nvSpPr>
        <p:spPr>
          <a:xfrm>
            <a:off x="4343400" y="265189"/>
            <a:ext cx="11170670" cy="796290"/>
          </a:xfrm>
          <a:prstGeom prst="rect">
            <a:avLst/>
          </a:prstGeom>
        </p:spPr>
        <p:txBody>
          <a:bodyPr wrap="square"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28700" y="1532601"/>
            <a:ext cx="16230600" cy="8593173"/>
          </a:xfrm>
          <a:prstGeom prst="rect">
            <a:avLst/>
          </a:prstGeom>
        </p:spPr>
        <p:txBody>
          <a:bodyPr lIns="0" tIns="0" rIns="0" bIns="0" rtlCol="0" anchor="t">
            <a:spAutoFit/>
          </a:bodyPr>
          <a:lstStyle/>
          <a:p>
            <a:pPr algn="l">
              <a:lnSpc>
                <a:spcPts val="5168"/>
              </a:lnSpc>
            </a:pPr>
            <a:endParaRPr/>
          </a:p>
          <a:p>
            <a:pPr marL="503167" lvl="1" indent="-251584" algn="l">
              <a:lnSpc>
                <a:spcPts val="3728"/>
              </a:lnSpc>
              <a:buFont typeface="Arial"/>
              <a:buChar char="•"/>
            </a:pPr>
            <a:r>
              <a:rPr lang="en-US" sz="2330">
                <a:solidFill>
                  <a:srgbClr val="000000"/>
                </a:solidFill>
                <a:latin typeface="Poppins"/>
                <a:ea typeface="Poppins"/>
                <a:cs typeface="Poppins"/>
                <a:sym typeface="Poppins"/>
              </a:rPr>
              <a:t>As pioneer computer science graduates from UniTech, there was no established and sustainable platform for local innovation and creativity for local university graduates. (Whilst Universities mandated for research and teaching, there was no commercialisation happening in ICT.) </a:t>
            </a:r>
          </a:p>
          <a:p>
            <a:pPr marL="503167" lvl="1" indent="-251584" algn="l">
              <a:lnSpc>
                <a:spcPts val="3728"/>
              </a:lnSpc>
              <a:buFont typeface="Arial"/>
              <a:buChar char="•"/>
            </a:pPr>
            <a:r>
              <a:rPr lang="en-US" sz="2330">
                <a:solidFill>
                  <a:srgbClr val="000000"/>
                </a:solidFill>
                <a:latin typeface="Poppins"/>
                <a:ea typeface="Poppins"/>
                <a:cs typeface="Poppins"/>
                <a:sym typeface="Poppins"/>
              </a:rPr>
              <a:t>The difference of value creation for a digital STEM (ICT) entrepreneur and a small business is not distinct in the PNG business ecosystem. Therefore, access to finance is difficult and entrepreneurs continue to struggle to get traction and translate ideas to marketable products and services.</a:t>
            </a:r>
          </a:p>
          <a:p>
            <a:pPr marL="503167" lvl="1" indent="-251584" algn="l">
              <a:lnSpc>
                <a:spcPts val="3728"/>
              </a:lnSpc>
              <a:buFont typeface="Arial"/>
              <a:buChar char="•"/>
            </a:pPr>
            <a:r>
              <a:rPr lang="en-US" sz="2330">
                <a:solidFill>
                  <a:srgbClr val="000000"/>
                </a:solidFill>
                <a:latin typeface="Poppins"/>
                <a:ea typeface="Poppins"/>
                <a:cs typeface="Poppins"/>
                <a:sym typeface="Poppins"/>
              </a:rPr>
              <a:t>The Global technology sector particular digital ICT, is growing at twice the rate of the global economy, with much of the growth in startups.</a:t>
            </a:r>
          </a:p>
          <a:p>
            <a:pPr marL="503167" lvl="1" indent="-251584" algn="l">
              <a:lnSpc>
                <a:spcPts val="3728"/>
              </a:lnSpc>
              <a:buFont typeface="Arial"/>
              <a:buChar char="•"/>
            </a:pPr>
            <a:r>
              <a:rPr lang="en-US" sz="2330">
                <a:solidFill>
                  <a:srgbClr val="000000"/>
                </a:solidFill>
                <a:latin typeface="Poppins"/>
                <a:ea typeface="Poppins"/>
                <a:cs typeface="Poppins"/>
                <a:sym typeface="Poppins"/>
              </a:rPr>
              <a:t>Digital ICT start-ups cover all sectors of the economy including agriculture, health, education, financial services, and manufacturing. </a:t>
            </a:r>
          </a:p>
          <a:p>
            <a:pPr marL="503167" lvl="1" indent="-251584" algn="l">
              <a:lnSpc>
                <a:spcPts val="3728"/>
              </a:lnSpc>
              <a:buFont typeface="Arial"/>
              <a:buChar char="•"/>
            </a:pPr>
            <a:r>
              <a:rPr lang="en-US" sz="2330">
                <a:solidFill>
                  <a:srgbClr val="000000"/>
                </a:solidFill>
                <a:latin typeface="Poppins"/>
                <a:ea typeface="Poppins"/>
                <a:cs typeface="Poppins"/>
                <a:sym typeface="Poppins"/>
              </a:rPr>
              <a:t>Some of these digital entrepreneurs draw on strong </a:t>
            </a:r>
            <a:r>
              <a:rPr lang="en-US" sz="2330" b="1">
                <a:solidFill>
                  <a:srgbClr val="000000"/>
                </a:solidFill>
                <a:latin typeface="Poppins Bold"/>
                <a:ea typeface="Poppins Bold"/>
                <a:cs typeface="Poppins Bold"/>
                <a:sym typeface="Poppins Bold"/>
              </a:rPr>
              <a:t>digital ecosystems</a:t>
            </a:r>
            <a:r>
              <a:rPr lang="en-US" sz="2330">
                <a:solidFill>
                  <a:srgbClr val="000000"/>
                </a:solidFill>
                <a:latin typeface="Poppins"/>
                <a:ea typeface="Poppins"/>
                <a:cs typeface="Poppins"/>
                <a:sym typeface="Poppins"/>
              </a:rPr>
              <a:t>, accessing support networks, and a wealth of nearby knowledge, funds, skills and expertise.</a:t>
            </a:r>
          </a:p>
          <a:p>
            <a:pPr marL="503167" lvl="1" indent="-251584" algn="l">
              <a:lnSpc>
                <a:spcPts val="3728"/>
              </a:lnSpc>
              <a:buFont typeface="Arial"/>
              <a:buChar char="•"/>
            </a:pPr>
            <a:r>
              <a:rPr lang="en-US" sz="2330">
                <a:solidFill>
                  <a:srgbClr val="000000"/>
                </a:solidFill>
                <a:latin typeface="Poppins"/>
                <a:ea typeface="Poppins"/>
                <a:cs typeface="Poppins"/>
                <a:sym typeface="Poppins"/>
              </a:rPr>
              <a:t>The uptake of Digital ICT can be initiated and driven by Women</a:t>
            </a:r>
          </a:p>
          <a:p>
            <a:pPr marL="503167" lvl="1" indent="-251584" algn="l">
              <a:lnSpc>
                <a:spcPts val="3728"/>
              </a:lnSpc>
              <a:buFont typeface="Arial"/>
              <a:buChar char="•"/>
            </a:pPr>
            <a:r>
              <a:rPr lang="en-US" sz="2330" b="1">
                <a:solidFill>
                  <a:srgbClr val="000000"/>
                </a:solidFill>
                <a:latin typeface="Poppins Bold"/>
                <a:ea typeface="Poppins Bold"/>
                <a:cs typeface="Poppins Bold"/>
                <a:sym typeface="Poppins Bold"/>
              </a:rPr>
              <a:t>Young entrepreneurs have already become the driving force of job creation, in particular where </a:t>
            </a:r>
            <a:r>
              <a:rPr lang="en-US" sz="2330" b="1">
                <a:solidFill>
                  <a:srgbClr val="0084C3"/>
                </a:solidFill>
                <a:latin typeface="Poppins Bold"/>
                <a:ea typeface="Poppins Bold"/>
                <a:cs typeface="Poppins Bold"/>
                <a:sym typeface="Poppins Bold"/>
              </a:rPr>
              <a:t>ecosystems have been shaped by large companies and other “bridge makers”</a:t>
            </a:r>
            <a:r>
              <a:rPr lang="en-US" sz="2330" b="1">
                <a:solidFill>
                  <a:srgbClr val="000000"/>
                </a:solidFill>
                <a:latin typeface="Poppins Bold"/>
                <a:ea typeface="Poppins Bold"/>
                <a:cs typeface="Poppins Bold"/>
                <a:sym typeface="Poppins Bold"/>
              </a:rPr>
              <a:t> that help translate ideas to marketable products and services.</a:t>
            </a:r>
          </a:p>
          <a:p>
            <a:pPr algn="l">
              <a:lnSpc>
                <a:spcPts val="3728"/>
              </a:lnSpc>
            </a:pPr>
            <a:endParaRPr lang="en-US" sz="2330" b="1">
              <a:solidFill>
                <a:srgbClr val="000000"/>
              </a:solidFill>
              <a:latin typeface="Poppins Bold"/>
              <a:ea typeface="Poppins Bold"/>
              <a:cs typeface="Poppins Bold"/>
              <a:sym typeface="Poppins Bold"/>
            </a:endParaRPr>
          </a:p>
        </p:txBody>
      </p:sp>
      <p:sp>
        <p:nvSpPr>
          <p:cNvPr id="3" name="TextBox 3"/>
          <p:cNvSpPr txBox="1"/>
          <p:nvPr/>
        </p:nvSpPr>
        <p:spPr>
          <a:xfrm>
            <a:off x="1028700" y="1226849"/>
            <a:ext cx="12217697" cy="821055"/>
          </a:xfrm>
          <a:prstGeom prst="rect">
            <a:avLst/>
          </a:prstGeom>
        </p:spPr>
        <p:txBody>
          <a:bodyPr lIns="0" tIns="0" rIns="0" bIns="0" rtlCol="0" anchor="t">
            <a:spAutoFit/>
          </a:bodyPr>
          <a:lstStyle/>
          <a:p>
            <a:pPr algn="l">
              <a:lnSpc>
                <a:spcPts val="6719"/>
              </a:lnSpc>
            </a:pPr>
            <a:r>
              <a:rPr lang="en-US" sz="4800" b="1">
                <a:solidFill>
                  <a:srgbClr val="1D1D1F"/>
                </a:solidFill>
                <a:latin typeface="Raleway Heavy"/>
                <a:ea typeface="Raleway Heavy"/>
                <a:cs typeface="Raleway Heavy"/>
                <a:sym typeface="Raleway Heavy"/>
              </a:rPr>
              <a:t>THE OPPORTUNITY (GEN X AND GEN Y)</a:t>
            </a:r>
          </a:p>
        </p:txBody>
      </p:sp>
      <p:sp>
        <p:nvSpPr>
          <p:cNvPr id="4" name="TextBox 3">
            <a:extLst>
              <a:ext uri="{FF2B5EF4-FFF2-40B4-BE49-F238E27FC236}">
                <a16:creationId xmlns:a16="http://schemas.microsoft.com/office/drawing/2014/main" id="{C95D0726-4CFA-403D-C268-212692E52018}"/>
              </a:ext>
            </a:extLst>
          </p:cNvPr>
          <p:cNvSpPr txBox="1"/>
          <p:nvPr/>
        </p:nvSpPr>
        <p:spPr>
          <a:xfrm>
            <a:off x="15462938" y="9023050"/>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05</a:t>
            </a:r>
          </a:p>
        </p:txBody>
      </p:sp>
      <p:sp>
        <p:nvSpPr>
          <p:cNvPr id="5" name="TextBox 35">
            <a:extLst>
              <a:ext uri="{FF2B5EF4-FFF2-40B4-BE49-F238E27FC236}">
                <a16:creationId xmlns:a16="http://schemas.microsoft.com/office/drawing/2014/main" id="{7980216B-7718-A971-F40A-5DD68892D7D2}"/>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grpSp>
        <p:nvGrpSpPr>
          <p:cNvPr id="6" name="Group 2">
            <a:extLst>
              <a:ext uri="{FF2B5EF4-FFF2-40B4-BE49-F238E27FC236}">
                <a16:creationId xmlns:a16="http://schemas.microsoft.com/office/drawing/2014/main" id="{36D000FC-08A1-21F8-060F-47A920759DD4}"/>
              </a:ext>
            </a:extLst>
          </p:cNvPr>
          <p:cNvGrpSpPr/>
          <p:nvPr/>
        </p:nvGrpSpPr>
        <p:grpSpPr>
          <a:xfrm>
            <a:off x="1028700" y="180801"/>
            <a:ext cx="16230611" cy="1046048"/>
            <a:chOff x="0" y="0"/>
            <a:chExt cx="21640815" cy="1394731"/>
          </a:xfrm>
        </p:grpSpPr>
        <p:sp>
          <p:nvSpPr>
            <p:cNvPr id="7" name="AutoShape 3">
              <a:extLst>
                <a:ext uri="{FF2B5EF4-FFF2-40B4-BE49-F238E27FC236}">
                  <a16:creationId xmlns:a16="http://schemas.microsoft.com/office/drawing/2014/main" id="{8BDD78BE-C7B2-EA31-76CA-29A3ADDCC83E}"/>
                </a:ext>
              </a:extLst>
            </p:cNvPr>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8" name="Group 4">
              <a:extLst>
                <a:ext uri="{FF2B5EF4-FFF2-40B4-BE49-F238E27FC236}">
                  <a16:creationId xmlns:a16="http://schemas.microsoft.com/office/drawing/2014/main" id="{CEA8EEC2-8A40-958C-807D-8D4A9DBF9AEF}"/>
                </a:ext>
              </a:extLst>
            </p:cNvPr>
            <p:cNvGrpSpPr/>
            <p:nvPr/>
          </p:nvGrpSpPr>
          <p:grpSpPr>
            <a:xfrm>
              <a:off x="21270890" y="486930"/>
              <a:ext cx="369903" cy="369903"/>
              <a:chOff x="0" y="0"/>
              <a:chExt cx="6350000" cy="6350000"/>
            </a:xfrm>
          </p:grpSpPr>
          <p:sp>
            <p:nvSpPr>
              <p:cNvPr id="17" name="Freeform 5">
                <a:extLst>
                  <a:ext uri="{FF2B5EF4-FFF2-40B4-BE49-F238E27FC236}">
                    <a16:creationId xmlns:a16="http://schemas.microsoft.com/office/drawing/2014/main" id="{0DFE0E43-800B-A08E-2F28-91D728BED772}"/>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9" name="Group 6">
              <a:extLst>
                <a:ext uri="{FF2B5EF4-FFF2-40B4-BE49-F238E27FC236}">
                  <a16:creationId xmlns:a16="http://schemas.microsoft.com/office/drawing/2014/main" id="{B39F8E8A-5C8A-8D9C-51CC-2EA56592454D}"/>
                </a:ext>
              </a:extLst>
            </p:cNvPr>
            <p:cNvGrpSpPr/>
            <p:nvPr/>
          </p:nvGrpSpPr>
          <p:grpSpPr>
            <a:xfrm>
              <a:off x="20729053" y="486930"/>
              <a:ext cx="369903" cy="369903"/>
              <a:chOff x="0" y="0"/>
              <a:chExt cx="6350000" cy="6350000"/>
            </a:xfrm>
          </p:grpSpPr>
          <p:sp>
            <p:nvSpPr>
              <p:cNvPr id="16" name="Freeform 7">
                <a:extLst>
                  <a:ext uri="{FF2B5EF4-FFF2-40B4-BE49-F238E27FC236}">
                    <a16:creationId xmlns:a16="http://schemas.microsoft.com/office/drawing/2014/main" id="{FECFA4DF-295A-8FC4-792C-77019718A858}"/>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0" name="Group 8">
              <a:extLst>
                <a:ext uri="{FF2B5EF4-FFF2-40B4-BE49-F238E27FC236}">
                  <a16:creationId xmlns:a16="http://schemas.microsoft.com/office/drawing/2014/main" id="{663DBB73-584E-8EA5-607C-1B21DFBF2207}"/>
                </a:ext>
              </a:extLst>
            </p:cNvPr>
            <p:cNvGrpSpPr/>
            <p:nvPr/>
          </p:nvGrpSpPr>
          <p:grpSpPr>
            <a:xfrm>
              <a:off x="20187216" y="486930"/>
              <a:ext cx="369903" cy="369903"/>
              <a:chOff x="0" y="0"/>
              <a:chExt cx="6350000" cy="6350000"/>
            </a:xfrm>
          </p:grpSpPr>
          <p:sp>
            <p:nvSpPr>
              <p:cNvPr id="15" name="Freeform 9">
                <a:extLst>
                  <a:ext uri="{FF2B5EF4-FFF2-40B4-BE49-F238E27FC236}">
                    <a16:creationId xmlns:a16="http://schemas.microsoft.com/office/drawing/2014/main" id="{0D7E6346-AAE4-7A6C-2633-FBB8044240D8}"/>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1" name="Freeform 10">
              <a:extLst>
                <a:ext uri="{FF2B5EF4-FFF2-40B4-BE49-F238E27FC236}">
                  <a16:creationId xmlns:a16="http://schemas.microsoft.com/office/drawing/2014/main" id="{42FDBE58-4EB1-C88B-72EA-8E7977304E3A}"/>
                </a:ext>
              </a:extLst>
            </p:cNvPr>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2"/>
              <a:stretch>
                <a:fillRect/>
              </a:stretch>
            </a:blipFill>
          </p:spPr>
        </p:sp>
        <p:sp>
          <p:nvSpPr>
            <p:cNvPr id="12" name="Freeform 11">
              <a:extLst>
                <a:ext uri="{FF2B5EF4-FFF2-40B4-BE49-F238E27FC236}">
                  <a16:creationId xmlns:a16="http://schemas.microsoft.com/office/drawing/2014/main" id="{C2BEE792-41DC-625D-1FAE-B354737A2154}"/>
                </a:ext>
              </a:extLst>
            </p:cNvPr>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3"/>
              <a:stretch>
                <a:fillRect l="-24707" r="-17534"/>
              </a:stretch>
            </a:blipFill>
          </p:spPr>
        </p:sp>
        <p:sp>
          <p:nvSpPr>
            <p:cNvPr id="13" name="Freeform 12">
              <a:extLst>
                <a:ext uri="{FF2B5EF4-FFF2-40B4-BE49-F238E27FC236}">
                  <a16:creationId xmlns:a16="http://schemas.microsoft.com/office/drawing/2014/main" id="{0707C05D-5600-1520-ED47-D458EDF5F1CD}"/>
                </a:ext>
              </a:extLst>
            </p:cNvPr>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4"/>
              <a:stretch>
                <a:fillRect l="-17934" r="-14158"/>
              </a:stretch>
            </a:blipFill>
          </p:spPr>
        </p:sp>
        <p:sp>
          <p:nvSpPr>
            <p:cNvPr id="14" name="TextBox 13">
              <a:extLst>
                <a:ext uri="{FF2B5EF4-FFF2-40B4-BE49-F238E27FC236}">
                  <a16:creationId xmlns:a16="http://schemas.microsoft.com/office/drawing/2014/main" id="{CA2F9952-77AB-04B5-BBD4-9A47BE90C27E}"/>
                </a:ext>
              </a:extLst>
            </p:cNvPr>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8956675"/>
            <a:ext cx="16230611" cy="403719"/>
            <a:chOff x="0" y="0"/>
            <a:chExt cx="21640815" cy="538292"/>
          </a:xfrm>
        </p:grpSpPr>
        <p:sp>
          <p:nvSpPr>
            <p:cNvPr id="3" name="TextBox 3"/>
            <p:cNvSpPr txBox="1"/>
            <p:nvPr/>
          </p:nvSpPr>
          <p:spPr>
            <a:xfrm>
              <a:off x="18991666" y="88500"/>
              <a:ext cx="2649149" cy="361738"/>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06</a:t>
              </a:r>
            </a:p>
          </p:txBody>
        </p:sp>
        <p:sp>
          <p:nvSpPr>
            <p:cNvPr id="4" name="TextBox 4"/>
            <p:cNvSpPr txBox="1"/>
            <p:nvPr/>
          </p:nvSpPr>
          <p:spPr>
            <a:xfrm>
              <a:off x="7" y="163006"/>
              <a:ext cx="19476024" cy="375287"/>
            </a:xfrm>
            <a:prstGeom prst="rect">
              <a:avLst/>
            </a:prstGeom>
          </p:spPr>
          <p:txBody>
            <a:bodyPr lIns="0" tIns="0" rIns="0" bIns="0" rtlCol="0" anchor="t">
              <a:spAutoFit/>
            </a:bodyPr>
            <a:lstStyle/>
            <a:p>
              <a:pPr algn="l">
                <a:lnSpc>
                  <a:spcPts val="2336"/>
                </a:lnSpc>
              </a:pPr>
              <a:r>
                <a:rPr lang="en-US" sz="1668" b="1">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5" name="AutoShape 5"/>
            <p:cNvSpPr/>
            <p:nvPr/>
          </p:nvSpPr>
          <p:spPr>
            <a:xfrm>
              <a:off x="7" y="12700"/>
              <a:ext cx="21640800" cy="12700"/>
            </a:xfrm>
            <a:prstGeom prst="line">
              <a:avLst/>
            </a:prstGeom>
            <a:ln w="25400" cap="flat">
              <a:solidFill>
                <a:srgbClr val="000000"/>
              </a:solidFill>
              <a:prstDash val="solid"/>
              <a:headEnd type="none" w="sm" len="sm"/>
              <a:tailEnd type="none" w="sm" len="sm"/>
            </a:ln>
          </p:spPr>
        </p:sp>
      </p:grpSp>
      <p:grpSp>
        <p:nvGrpSpPr>
          <p:cNvPr id="6" name="Group 6"/>
          <p:cNvGrpSpPr/>
          <p:nvPr/>
        </p:nvGrpSpPr>
        <p:grpSpPr>
          <a:xfrm>
            <a:off x="16981873" y="541723"/>
            <a:ext cx="277427" cy="277427"/>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8" name="Group 8"/>
          <p:cNvGrpSpPr/>
          <p:nvPr/>
        </p:nvGrpSpPr>
        <p:grpSpPr>
          <a:xfrm>
            <a:off x="16575495" y="541723"/>
            <a:ext cx="277427" cy="277427"/>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0" name="Group 10"/>
          <p:cNvGrpSpPr/>
          <p:nvPr/>
        </p:nvGrpSpPr>
        <p:grpSpPr>
          <a:xfrm>
            <a:off x="16169118" y="541723"/>
            <a:ext cx="277427" cy="27742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2" name="Freeform 12"/>
          <p:cNvSpPr/>
          <p:nvPr/>
        </p:nvSpPr>
        <p:spPr>
          <a:xfrm>
            <a:off x="3062935" y="176525"/>
            <a:ext cx="815933" cy="922223"/>
          </a:xfrm>
          <a:custGeom>
            <a:avLst/>
            <a:gdLst/>
            <a:ahLst/>
            <a:cxnLst/>
            <a:rect l="l" t="t" r="r" b="b"/>
            <a:pathLst>
              <a:path w="815933" h="922223">
                <a:moveTo>
                  <a:pt x="0" y="0"/>
                </a:moveTo>
                <a:lnTo>
                  <a:pt x="815933" y="0"/>
                </a:lnTo>
                <a:lnTo>
                  <a:pt x="815933" y="922224"/>
                </a:lnTo>
                <a:lnTo>
                  <a:pt x="0" y="922224"/>
                </a:lnTo>
                <a:lnTo>
                  <a:pt x="0" y="0"/>
                </a:lnTo>
                <a:close/>
              </a:path>
            </a:pathLst>
          </a:custGeom>
          <a:blipFill>
            <a:blip r:embed="rId2"/>
            <a:stretch>
              <a:fillRect/>
            </a:stretch>
          </a:blipFill>
        </p:spPr>
      </p:sp>
      <p:sp>
        <p:nvSpPr>
          <p:cNvPr id="13" name="Freeform 13"/>
          <p:cNvSpPr/>
          <p:nvPr/>
        </p:nvSpPr>
        <p:spPr>
          <a:xfrm>
            <a:off x="1028711" y="186137"/>
            <a:ext cx="940349" cy="912612"/>
          </a:xfrm>
          <a:custGeom>
            <a:avLst/>
            <a:gdLst/>
            <a:ahLst/>
            <a:cxnLst/>
            <a:rect l="l" t="t" r="r" b="b"/>
            <a:pathLst>
              <a:path w="940349" h="912612">
                <a:moveTo>
                  <a:pt x="0" y="0"/>
                </a:moveTo>
                <a:lnTo>
                  <a:pt x="940349" y="0"/>
                </a:lnTo>
                <a:lnTo>
                  <a:pt x="940349" y="912612"/>
                </a:lnTo>
                <a:lnTo>
                  <a:pt x="0" y="912612"/>
                </a:lnTo>
                <a:lnTo>
                  <a:pt x="0" y="0"/>
                </a:lnTo>
                <a:close/>
              </a:path>
            </a:pathLst>
          </a:custGeom>
          <a:blipFill>
            <a:blip r:embed="rId3"/>
            <a:stretch>
              <a:fillRect l="-24707" r="-17534"/>
            </a:stretch>
          </a:blipFill>
        </p:spPr>
      </p:sp>
      <p:sp>
        <p:nvSpPr>
          <p:cNvPr id="14" name="Freeform 14"/>
          <p:cNvSpPr/>
          <p:nvPr/>
        </p:nvSpPr>
        <p:spPr>
          <a:xfrm>
            <a:off x="1969060" y="186137"/>
            <a:ext cx="794002" cy="912612"/>
          </a:xfrm>
          <a:custGeom>
            <a:avLst/>
            <a:gdLst/>
            <a:ahLst/>
            <a:cxnLst/>
            <a:rect l="l" t="t" r="r" b="b"/>
            <a:pathLst>
              <a:path w="794002" h="912612">
                <a:moveTo>
                  <a:pt x="0" y="0"/>
                </a:moveTo>
                <a:lnTo>
                  <a:pt x="794002" y="0"/>
                </a:lnTo>
                <a:lnTo>
                  <a:pt x="794002" y="912612"/>
                </a:lnTo>
                <a:lnTo>
                  <a:pt x="0" y="912612"/>
                </a:lnTo>
                <a:lnTo>
                  <a:pt x="0" y="0"/>
                </a:lnTo>
                <a:close/>
              </a:path>
            </a:pathLst>
          </a:custGeom>
          <a:blipFill>
            <a:blip r:embed="rId4"/>
            <a:stretch>
              <a:fillRect l="-17934" r="-14158"/>
            </a:stretch>
          </a:blipFill>
        </p:spPr>
      </p:sp>
      <p:sp>
        <p:nvSpPr>
          <p:cNvPr id="15" name="Freeform 15"/>
          <p:cNvSpPr/>
          <p:nvPr/>
        </p:nvSpPr>
        <p:spPr>
          <a:xfrm>
            <a:off x="12061964" y="212764"/>
            <a:ext cx="3573753" cy="2177333"/>
          </a:xfrm>
          <a:custGeom>
            <a:avLst/>
            <a:gdLst/>
            <a:ahLst/>
            <a:cxnLst/>
            <a:rect l="l" t="t" r="r" b="b"/>
            <a:pathLst>
              <a:path w="3573753" h="2177333">
                <a:moveTo>
                  <a:pt x="0" y="0"/>
                </a:moveTo>
                <a:lnTo>
                  <a:pt x="3573754" y="0"/>
                </a:lnTo>
                <a:lnTo>
                  <a:pt x="3573754" y="2177333"/>
                </a:lnTo>
                <a:lnTo>
                  <a:pt x="0" y="2177333"/>
                </a:lnTo>
                <a:lnTo>
                  <a:pt x="0" y="0"/>
                </a:lnTo>
                <a:close/>
              </a:path>
            </a:pathLst>
          </a:custGeom>
          <a:blipFill>
            <a:blip r:embed="rId5"/>
            <a:stretch>
              <a:fillRect l="-64756"/>
            </a:stretch>
          </a:blipFill>
        </p:spPr>
      </p:sp>
      <p:sp>
        <p:nvSpPr>
          <p:cNvPr id="16" name="Freeform 16"/>
          <p:cNvSpPr/>
          <p:nvPr/>
        </p:nvSpPr>
        <p:spPr>
          <a:xfrm>
            <a:off x="9747720" y="212764"/>
            <a:ext cx="2314245" cy="2177333"/>
          </a:xfrm>
          <a:custGeom>
            <a:avLst/>
            <a:gdLst/>
            <a:ahLst/>
            <a:cxnLst/>
            <a:rect l="l" t="t" r="r" b="b"/>
            <a:pathLst>
              <a:path w="2314245" h="2177333">
                <a:moveTo>
                  <a:pt x="0" y="0"/>
                </a:moveTo>
                <a:lnTo>
                  <a:pt x="2314244" y="0"/>
                </a:lnTo>
                <a:lnTo>
                  <a:pt x="2314244" y="2177333"/>
                </a:lnTo>
                <a:lnTo>
                  <a:pt x="0" y="2177333"/>
                </a:lnTo>
                <a:lnTo>
                  <a:pt x="0" y="0"/>
                </a:lnTo>
                <a:close/>
              </a:path>
            </a:pathLst>
          </a:custGeom>
          <a:blipFill>
            <a:blip r:embed="rId6"/>
            <a:stretch>
              <a:fillRect r="-154424"/>
            </a:stretch>
          </a:blipFill>
        </p:spPr>
      </p:sp>
      <p:sp>
        <p:nvSpPr>
          <p:cNvPr id="17" name="TextBox 17"/>
          <p:cNvSpPr txBox="1"/>
          <p:nvPr/>
        </p:nvSpPr>
        <p:spPr>
          <a:xfrm>
            <a:off x="1028700" y="1226849"/>
            <a:ext cx="6375170" cy="1668780"/>
          </a:xfrm>
          <a:prstGeom prst="rect">
            <a:avLst/>
          </a:prstGeom>
        </p:spPr>
        <p:txBody>
          <a:bodyPr lIns="0" tIns="0" rIns="0" bIns="0" rtlCol="0" anchor="t">
            <a:spAutoFit/>
          </a:bodyPr>
          <a:lstStyle/>
          <a:p>
            <a:pPr algn="l">
              <a:lnSpc>
                <a:spcPts val="6719"/>
              </a:lnSpc>
            </a:pPr>
            <a:r>
              <a:rPr lang="en-US" sz="4800" b="1">
                <a:solidFill>
                  <a:srgbClr val="1D1D1F"/>
                </a:solidFill>
                <a:latin typeface="Raleway Heavy"/>
                <a:ea typeface="Raleway Heavy"/>
                <a:cs typeface="Raleway Heavy"/>
                <a:sym typeface="Raleway Heavy"/>
              </a:rPr>
              <a:t>ABOUT PNG DIGITAL ICT CLUSTTER</a:t>
            </a:r>
          </a:p>
        </p:txBody>
      </p:sp>
      <p:sp>
        <p:nvSpPr>
          <p:cNvPr id="18" name="TextBox 18"/>
          <p:cNvSpPr txBox="1"/>
          <p:nvPr/>
        </p:nvSpPr>
        <p:spPr>
          <a:xfrm>
            <a:off x="1028711" y="2973842"/>
            <a:ext cx="4513021" cy="582083"/>
          </a:xfrm>
          <a:prstGeom prst="rect">
            <a:avLst/>
          </a:prstGeom>
        </p:spPr>
        <p:txBody>
          <a:bodyPr lIns="0" tIns="0" rIns="0" bIns="0" rtlCol="0" anchor="t">
            <a:spAutoFit/>
          </a:bodyPr>
          <a:lstStyle/>
          <a:p>
            <a:pPr algn="l">
              <a:lnSpc>
                <a:spcPts val="4559"/>
              </a:lnSpc>
            </a:pPr>
            <a:r>
              <a:rPr lang="en-US" sz="3799" b="1">
                <a:solidFill>
                  <a:srgbClr val="1D1D1F"/>
                </a:solidFill>
                <a:latin typeface="Now Heavy"/>
                <a:ea typeface="Now Heavy"/>
                <a:cs typeface="Now Heavy"/>
                <a:sym typeface="Now Heavy"/>
              </a:rPr>
              <a:t>Overview</a:t>
            </a:r>
          </a:p>
        </p:txBody>
      </p:sp>
      <p:sp>
        <p:nvSpPr>
          <p:cNvPr id="19" name="TextBox 19"/>
          <p:cNvSpPr txBox="1"/>
          <p:nvPr/>
        </p:nvSpPr>
        <p:spPr>
          <a:xfrm>
            <a:off x="2763062" y="60364"/>
            <a:ext cx="204585" cy="966845"/>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sp>
        <p:nvSpPr>
          <p:cNvPr id="20" name="TextBox 20"/>
          <p:cNvSpPr txBox="1"/>
          <p:nvPr/>
        </p:nvSpPr>
        <p:spPr>
          <a:xfrm>
            <a:off x="935113" y="3727376"/>
            <a:ext cx="8074926" cy="3521075"/>
          </a:xfrm>
          <a:prstGeom prst="rect">
            <a:avLst/>
          </a:prstGeom>
        </p:spPr>
        <p:txBody>
          <a:bodyPr lIns="0" tIns="0" rIns="0" bIns="0" rtlCol="0" anchor="t">
            <a:spAutoFit/>
          </a:bodyPr>
          <a:lstStyle/>
          <a:p>
            <a:pPr marL="431802" lvl="1" indent="-215901" algn="l">
              <a:lnSpc>
                <a:spcPts val="2800"/>
              </a:lnSpc>
              <a:buFont typeface="Arial"/>
              <a:buChar char="•"/>
            </a:pPr>
            <a:r>
              <a:rPr lang="en-US" sz="2000">
                <a:solidFill>
                  <a:srgbClr val="000000"/>
                </a:solidFill>
                <a:latin typeface="Muli"/>
                <a:ea typeface="Muli"/>
                <a:cs typeface="Muli"/>
                <a:sym typeface="Muli"/>
              </a:rPr>
              <a:t>Initiated in 2014 by Regional Project “Clusters inthe Pacific”</a:t>
            </a:r>
          </a:p>
          <a:p>
            <a:pPr marL="431802" lvl="1" indent="-215901" algn="l">
              <a:lnSpc>
                <a:spcPts val="2800"/>
              </a:lnSpc>
              <a:buFont typeface="Arial"/>
              <a:buChar char="•"/>
            </a:pPr>
            <a:r>
              <a:rPr lang="en-US" sz="2000">
                <a:solidFill>
                  <a:srgbClr val="000000"/>
                </a:solidFill>
                <a:latin typeface="Muli"/>
                <a:ea typeface="Muli"/>
                <a:cs typeface="Muli"/>
                <a:sym typeface="Muli"/>
              </a:rPr>
              <a:t>Co-founded by Priscilla Kevin and Winifred Kula</a:t>
            </a:r>
          </a:p>
          <a:p>
            <a:pPr marL="431802" lvl="1" indent="-215901" algn="l">
              <a:lnSpc>
                <a:spcPts val="2800"/>
              </a:lnSpc>
              <a:buFont typeface="Arial"/>
              <a:buChar char="•"/>
            </a:pPr>
            <a:r>
              <a:rPr lang="en-US" sz="2000">
                <a:solidFill>
                  <a:srgbClr val="000000"/>
                </a:solidFill>
                <a:latin typeface="Muli"/>
                <a:ea typeface="Muli"/>
                <a:cs typeface="Muli"/>
                <a:sym typeface="Muli"/>
              </a:rPr>
              <a:t>Established in March 2018 as a Not-for-Profit Organisation, membership-driven association; Founding Members Kumulsoft, Minsoft, In4net, eNova-X (to name as few)</a:t>
            </a:r>
          </a:p>
          <a:p>
            <a:pPr marL="431802" lvl="1" indent="-215901" algn="l">
              <a:lnSpc>
                <a:spcPts val="2800"/>
              </a:lnSpc>
              <a:buFont typeface="Arial"/>
              <a:buChar char="•"/>
            </a:pPr>
            <a:r>
              <a:rPr lang="en-US" sz="2000">
                <a:solidFill>
                  <a:srgbClr val="000000"/>
                </a:solidFill>
                <a:latin typeface="Muli"/>
                <a:ea typeface="Muli"/>
                <a:cs typeface="Muli"/>
                <a:sym typeface="Muli"/>
              </a:rPr>
              <a:t>ICT Cluster is a high-tech innovation cluster to drive inclusive innovation and entrepreneurship for its SME and MSME members</a:t>
            </a:r>
          </a:p>
          <a:p>
            <a:pPr marL="431802" lvl="1" indent="-215901" algn="l">
              <a:lnSpc>
                <a:spcPts val="2800"/>
              </a:lnSpc>
              <a:buFont typeface="Arial"/>
              <a:buChar char="•"/>
            </a:pPr>
            <a:r>
              <a:rPr lang="en-US" sz="2000" b="1">
                <a:solidFill>
                  <a:srgbClr val="000000"/>
                </a:solidFill>
                <a:latin typeface="Muli Bold"/>
                <a:ea typeface="Muli Bold"/>
                <a:cs typeface="Muli Bold"/>
                <a:sym typeface="Muli Bold"/>
              </a:rPr>
              <a:t>Unique platform for innovation between business, university and public authorities</a:t>
            </a:r>
          </a:p>
          <a:p>
            <a:pPr algn="l">
              <a:lnSpc>
                <a:spcPts val="2800"/>
              </a:lnSpc>
            </a:pPr>
            <a:endParaRPr lang="en-US" sz="2000" b="1">
              <a:solidFill>
                <a:srgbClr val="000000"/>
              </a:solidFill>
              <a:latin typeface="Muli Bold"/>
              <a:ea typeface="Muli Bold"/>
              <a:cs typeface="Muli Bold"/>
              <a:sym typeface="Muli Bold"/>
            </a:endParaRPr>
          </a:p>
        </p:txBody>
      </p:sp>
      <p:sp>
        <p:nvSpPr>
          <p:cNvPr id="21" name="TextBox 21"/>
          <p:cNvSpPr txBox="1"/>
          <p:nvPr/>
        </p:nvSpPr>
        <p:spPr>
          <a:xfrm>
            <a:off x="9335820" y="3050257"/>
            <a:ext cx="4513021" cy="576262"/>
          </a:xfrm>
          <a:prstGeom prst="rect">
            <a:avLst/>
          </a:prstGeom>
        </p:spPr>
        <p:txBody>
          <a:bodyPr lIns="0" tIns="0" rIns="0" bIns="0" rtlCol="0" anchor="t">
            <a:spAutoFit/>
          </a:bodyPr>
          <a:lstStyle/>
          <a:p>
            <a:pPr algn="l">
              <a:lnSpc>
                <a:spcPts val="4559"/>
              </a:lnSpc>
            </a:pPr>
            <a:r>
              <a:rPr lang="en-US" sz="3799" b="1">
                <a:solidFill>
                  <a:srgbClr val="FFDE59"/>
                </a:solidFill>
                <a:latin typeface="Now Heavy"/>
                <a:ea typeface="Now Heavy"/>
                <a:cs typeface="Now Heavy"/>
                <a:sym typeface="Now Heavy"/>
              </a:rPr>
              <a:t>Vision</a:t>
            </a:r>
          </a:p>
        </p:txBody>
      </p:sp>
      <p:sp>
        <p:nvSpPr>
          <p:cNvPr id="22" name="TextBox 22"/>
          <p:cNvSpPr txBox="1"/>
          <p:nvPr/>
        </p:nvSpPr>
        <p:spPr>
          <a:xfrm>
            <a:off x="9465982" y="4880009"/>
            <a:ext cx="4513021" cy="576262"/>
          </a:xfrm>
          <a:prstGeom prst="rect">
            <a:avLst/>
          </a:prstGeom>
        </p:spPr>
        <p:txBody>
          <a:bodyPr lIns="0" tIns="0" rIns="0" bIns="0" rtlCol="0" anchor="t">
            <a:spAutoFit/>
          </a:bodyPr>
          <a:lstStyle/>
          <a:p>
            <a:pPr algn="l">
              <a:lnSpc>
                <a:spcPts val="4559"/>
              </a:lnSpc>
            </a:pPr>
            <a:r>
              <a:rPr lang="en-US" sz="3799" b="1">
                <a:solidFill>
                  <a:srgbClr val="FFDE59"/>
                </a:solidFill>
                <a:latin typeface="Now Heavy"/>
                <a:ea typeface="Now Heavy"/>
                <a:cs typeface="Now Heavy"/>
                <a:sym typeface="Now Heavy"/>
              </a:rPr>
              <a:t>Mission</a:t>
            </a:r>
          </a:p>
        </p:txBody>
      </p:sp>
      <p:sp>
        <p:nvSpPr>
          <p:cNvPr id="23" name="TextBox 23"/>
          <p:cNvSpPr txBox="1"/>
          <p:nvPr/>
        </p:nvSpPr>
        <p:spPr>
          <a:xfrm>
            <a:off x="9332632" y="3826544"/>
            <a:ext cx="7657101" cy="78676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By 2030, smart ICT use in economic life and social organisation will be a source of prosperity for PNG</a:t>
            </a:r>
          </a:p>
        </p:txBody>
      </p:sp>
      <p:sp>
        <p:nvSpPr>
          <p:cNvPr id="24" name="TextBox 24"/>
          <p:cNvSpPr txBox="1"/>
          <p:nvPr/>
        </p:nvSpPr>
        <p:spPr>
          <a:xfrm>
            <a:off x="9465982" y="5653723"/>
            <a:ext cx="7125930" cy="19869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To contribute to the recognition of the PNG Digital ICT Cluster as one of the most attractive clusters in the Pacific.  PNG to be the home of many start-ups and global technology companies, and attract Direct Foreign Investment for global industry leaders</a:t>
            </a:r>
          </a:p>
        </p:txBody>
      </p:sp>
      <p:sp>
        <p:nvSpPr>
          <p:cNvPr id="25" name="TextBox 25"/>
          <p:cNvSpPr txBox="1"/>
          <p:nvPr/>
        </p:nvSpPr>
        <p:spPr>
          <a:xfrm>
            <a:off x="2746570" y="8193823"/>
            <a:ext cx="14608825" cy="581186"/>
          </a:xfrm>
          <a:prstGeom prst="rect">
            <a:avLst/>
          </a:prstGeom>
        </p:spPr>
        <p:txBody>
          <a:bodyPr lIns="0" tIns="0" rIns="0" bIns="0" rtlCol="0" anchor="t">
            <a:spAutoFit/>
          </a:bodyPr>
          <a:lstStyle/>
          <a:p>
            <a:pPr algn="l">
              <a:lnSpc>
                <a:spcPts val="4716"/>
              </a:lnSpc>
            </a:pPr>
            <a:r>
              <a:rPr lang="en-US" sz="3368" b="1">
                <a:solidFill>
                  <a:srgbClr val="004AAD"/>
                </a:solidFill>
                <a:latin typeface="Bebas Neue Bold"/>
                <a:ea typeface="Bebas Neue Bold"/>
                <a:cs typeface="Bebas Neue Bold"/>
                <a:sym typeface="Bebas Neue Bold"/>
              </a:rPr>
              <a:t>OUR VALUES - ALTRUISM &amp; INNOVATION | TEAM WORK |INTEGRITY| PROFESSIONALISM | RESPECT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8956675"/>
            <a:ext cx="16230611" cy="403719"/>
            <a:chOff x="0" y="0"/>
            <a:chExt cx="21640815" cy="538292"/>
          </a:xfrm>
        </p:grpSpPr>
        <p:sp>
          <p:nvSpPr>
            <p:cNvPr id="3" name="TextBox 3"/>
            <p:cNvSpPr txBox="1"/>
            <p:nvPr/>
          </p:nvSpPr>
          <p:spPr>
            <a:xfrm>
              <a:off x="18991666" y="88500"/>
              <a:ext cx="2649149" cy="361738"/>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07</a:t>
              </a:r>
            </a:p>
          </p:txBody>
        </p:sp>
        <p:sp>
          <p:nvSpPr>
            <p:cNvPr id="4" name="TextBox 4"/>
            <p:cNvSpPr txBox="1"/>
            <p:nvPr/>
          </p:nvSpPr>
          <p:spPr>
            <a:xfrm>
              <a:off x="7" y="163006"/>
              <a:ext cx="19476024" cy="375287"/>
            </a:xfrm>
            <a:prstGeom prst="rect">
              <a:avLst/>
            </a:prstGeom>
          </p:spPr>
          <p:txBody>
            <a:bodyPr lIns="0" tIns="0" rIns="0" bIns="0" rtlCol="0" anchor="t">
              <a:spAutoFit/>
            </a:bodyPr>
            <a:lstStyle/>
            <a:p>
              <a:pPr algn="l">
                <a:lnSpc>
                  <a:spcPts val="2336"/>
                </a:lnSpc>
              </a:pPr>
              <a:r>
                <a:rPr lang="en-US" sz="1668" b="1">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5" name="AutoShape 5"/>
            <p:cNvSpPr/>
            <p:nvPr/>
          </p:nvSpPr>
          <p:spPr>
            <a:xfrm>
              <a:off x="7" y="12700"/>
              <a:ext cx="21640800" cy="12700"/>
            </a:xfrm>
            <a:prstGeom prst="line">
              <a:avLst/>
            </a:prstGeom>
            <a:ln w="25400" cap="flat">
              <a:solidFill>
                <a:srgbClr val="000000"/>
              </a:solidFill>
              <a:prstDash val="solid"/>
              <a:headEnd type="none" w="sm" len="sm"/>
              <a:tailEnd type="none" w="sm" len="sm"/>
            </a:ln>
          </p:spPr>
        </p:sp>
      </p:grpSp>
      <p:grpSp>
        <p:nvGrpSpPr>
          <p:cNvPr id="6" name="Group 6"/>
          <p:cNvGrpSpPr/>
          <p:nvPr/>
        </p:nvGrpSpPr>
        <p:grpSpPr>
          <a:xfrm>
            <a:off x="16981873" y="541723"/>
            <a:ext cx="277427" cy="277427"/>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8" name="Group 8"/>
          <p:cNvGrpSpPr/>
          <p:nvPr/>
        </p:nvGrpSpPr>
        <p:grpSpPr>
          <a:xfrm>
            <a:off x="16575495" y="541723"/>
            <a:ext cx="277427" cy="277427"/>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0" name="Group 10"/>
          <p:cNvGrpSpPr/>
          <p:nvPr/>
        </p:nvGrpSpPr>
        <p:grpSpPr>
          <a:xfrm>
            <a:off x="16169118" y="541723"/>
            <a:ext cx="277427" cy="27742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2" name="Freeform 12"/>
          <p:cNvSpPr/>
          <p:nvPr/>
        </p:nvSpPr>
        <p:spPr>
          <a:xfrm>
            <a:off x="3062935" y="176525"/>
            <a:ext cx="815933" cy="922223"/>
          </a:xfrm>
          <a:custGeom>
            <a:avLst/>
            <a:gdLst/>
            <a:ahLst/>
            <a:cxnLst/>
            <a:rect l="l" t="t" r="r" b="b"/>
            <a:pathLst>
              <a:path w="815933" h="922223">
                <a:moveTo>
                  <a:pt x="0" y="0"/>
                </a:moveTo>
                <a:lnTo>
                  <a:pt x="815933" y="0"/>
                </a:lnTo>
                <a:lnTo>
                  <a:pt x="815933" y="922224"/>
                </a:lnTo>
                <a:lnTo>
                  <a:pt x="0" y="922224"/>
                </a:lnTo>
                <a:lnTo>
                  <a:pt x="0" y="0"/>
                </a:lnTo>
                <a:close/>
              </a:path>
            </a:pathLst>
          </a:custGeom>
          <a:blipFill>
            <a:blip r:embed="rId2"/>
            <a:stretch>
              <a:fillRect/>
            </a:stretch>
          </a:blipFill>
        </p:spPr>
      </p:sp>
      <p:sp>
        <p:nvSpPr>
          <p:cNvPr id="13" name="Freeform 13"/>
          <p:cNvSpPr/>
          <p:nvPr/>
        </p:nvSpPr>
        <p:spPr>
          <a:xfrm>
            <a:off x="1028711" y="186137"/>
            <a:ext cx="940349" cy="912612"/>
          </a:xfrm>
          <a:custGeom>
            <a:avLst/>
            <a:gdLst/>
            <a:ahLst/>
            <a:cxnLst/>
            <a:rect l="l" t="t" r="r" b="b"/>
            <a:pathLst>
              <a:path w="940349" h="912612">
                <a:moveTo>
                  <a:pt x="0" y="0"/>
                </a:moveTo>
                <a:lnTo>
                  <a:pt x="940349" y="0"/>
                </a:lnTo>
                <a:lnTo>
                  <a:pt x="940349" y="912612"/>
                </a:lnTo>
                <a:lnTo>
                  <a:pt x="0" y="912612"/>
                </a:lnTo>
                <a:lnTo>
                  <a:pt x="0" y="0"/>
                </a:lnTo>
                <a:close/>
              </a:path>
            </a:pathLst>
          </a:custGeom>
          <a:blipFill>
            <a:blip r:embed="rId3"/>
            <a:stretch>
              <a:fillRect l="-24707" r="-17534"/>
            </a:stretch>
          </a:blipFill>
        </p:spPr>
      </p:sp>
      <p:sp>
        <p:nvSpPr>
          <p:cNvPr id="14" name="Freeform 14"/>
          <p:cNvSpPr/>
          <p:nvPr/>
        </p:nvSpPr>
        <p:spPr>
          <a:xfrm>
            <a:off x="1969060" y="186137"/>
            <a:ext cx="794002" cy="912612"/>
          </a:xfrm>
          <a:custGeom>
            <a:avLst/>
            <a:gdLst/>
            <a:ahLst/>
            <a:cxnLst/>
            <a:rect l="l" t="t" r="r" b="b"/>
            <a:pathLst>
              <a:path w="794002" h="912612">
                <a:moveTo>
                  <a:pt x="0" y="0"/>
                </a:moveTo>
                <a:lnTo>
                  <a:pt x="794002" y="0"/>
                </a:lnTo>
                <a:lnTo>
                  <a:pt x="794002" y="912612"/>
                </a:lnTo>
                <a:lnTo>
                  <a:pt x="0" y="912612"/>
                </a:lnTo>
                <a:lnTo>
                  <a:pt x="0" y="0"/>
                </a:lnTo>
                <a:close/>
              </a:path>
            </a:pathLst>
          </a:custGeom>
          <a:blipFill>
            <a:blip r:embed="rId4"/>
            <a:stretch>
              <a:fillRect l="-17934" r="-14158"/>
            </a:stretch>
          </a:blipFill>
        </p:spPr>
      </p:sp>
      <p:sp>
        <p:nvSpPr>
          <p:cNvPr id="15" name="Freeform 15"/>
          <p:cNvSpPr/>
          <p:nvPr/>
        </p:nvSpPr>
        <p:spPr>
          <a:xfrm>
            <a:off x="12061964" y="212764"/>
            <a:ext cx="3573753" cy="2177333"/>
          </a:xfrm>
          <a:custGeom>
            <a:avLst/>
            <a:gdLst/>
            <a:ahLst/>
            <a:cxnLst/>
            <a:rect l="l" t="t" r="r" b="b"/>
            <a:pathLst>
              <a:path w="3573753" h="2177333">
                <a:moveTo>
                  <a:pt x="0" y="0"/>
                </a:moveTo>
                <a:lnTo>
                  <a:pt x="3573754" y="0"/>
                </a:lnTo>
                <a:lnTo>
                  <a:pt x="3573754" y="2177333"/>
                </a:lnTo>
                <a:lnTo>
                  <a:pt x="0" y="2177333"/>
                </a:lnTo>
                <a:lnTo>
                  <a:pt x="0" y="0"/>
                </a:lnTo>
                <a:close/>
              </a:path>
            </a:pathLst>
          </a:custGeom>
          <a:blipFill>
            <a:blip r:embed="rId5"/>
            <a:stretch>
              <a:fillRect l="-64756"/>
            </a:stretch>
          </a:blipFill>
        </p:spPr>
      </p:sp>
      <p:sp>
        <p:nvSpPr>
          <p:cNvPr id="16" name="Freeform 16"/>
          <p:cNvSpPr/>
          <p:nvPr/>
        </p:nvSpPr>
        <p:spPr>
          <a:xfrm>
            <a:off x="9747720" y="212764"/>
            <a:ext cx="2314245" cy="2177333"/>
          </a:xfrm>
          <a:custGeom>
            <a:avLst/>
            <a:gdLst/>
            <a:ahLst/>
            <a:cxnLst/>
            <a:rect l="l" t="t" r="r" b="b"/>
            <a:pathLst>
              <a:path w="2314245" h="2177333">
                <a:moveTo>
                  <a:pt x="0" y="0"/>
                </a:moveTo>
                <a:lnTo>
                  <a:pt x="2314244" y="0"/>
                </a:lnTo>
                <a:lnTo>
                  <a:pt x="2314244" y="2177333"/>
                </a:lnTo>
                <a:lnTo>
                  <a:pt x="0" y="2177333"/>
                </a:lnTo>
                <a:lnTo>
                  <a:pt x="0" y="0"/>
                </a:lnTo>
                <a:close/>
              </a:path>
            </a:pathLst>
          </a:custGeom>
          <a:blipFill>
            <a:blip r:embed="rId6"/>
            <a:stretch>
              <a:fillRect r="-154424"/>
            </a:stretch>
          </a:blipFill>
        </p:spPr>
      </p:sp>
      <p:sp>
        <p:nvSpPr>
          <p:cNvPr id="17" name="Freeform 17"/>
          <p:cNvSpPr/>
          <p:nvPr/>
        </p:nvSpPr>
        <p:spPr>
          <a:xfrm>
            <a:off x="9471545" y="2766500"/>
            <a:ext cx="7883850" cy="4194613"/>
          </a:xfrm>
          <a:custGeom>
            <a:avLst/>
            <a:gdLst/>
            <a:ahLst/>
            <a:cxnLst/>
            <a:rect l="l" t="t" r="r" b="b"/>
            <a:pathLst>
              <a:path w="7883850" h="4194613">
                <a:moveTo>
                  <a:pt x="0" y="0"/>
                </a:moveTo>
                <a:lnTo>
                  <a:pt x="7883850" y="0"/>
                </a:lnTo>
                <a:lnTo>
                  <a:pt x="7883850" y="4194613"/>
                </a:lnTo>
                <a:lnTo>
                  <a:pt x="0" y="4194613"/>
                </a:lnTo>
                <a:lnTo>
                  <a:pt x="0" y="0"/>
                </a:lnTo>
                <a:close/>
              </a:path>
            </a:pathLst>
          </a:custGeom>
          <a:blipFill>
            <a:blip r:embed="rId7"/>
            <a:stretch>
              <a:fillRect/>
            </a:stretch>
          </a:blipFill>
        </p:spPr>
      </p:sp>
      <p:sp>
        <p:nvSpPr>
          <p:cNvPr id="18" name="Freeform 18"/>
          <p:cNvSpPr/>
          <p:nvPr/>
        </p:nvSpPr>
        <p:spPr>
          <a:xfrm>
            <a:off x="9010039" y="0"/>
            <a:ext cx="7931779" cy="7874093"/>
          </a:xfrm>
          <a:custGeom>
            <a:avLst/>
            <a:gdLst/>
            <a:ahLst/>
            <a:cxnLst/>
            <a:rect l="l" t="t" r="r" b="b"/>
            <a:pathLst>
              <a:path w="7931779" h="7874093">
                <a:moveTo>
                  <a:pt x="0" y="0"/>
                </a:moveTo>
                <a:lnTo>
                  <a:pt x="7931778" y="0"/>
                </a:lnTo>
                <a:lnTo>
                  <a:pt x="7931778" y="7874093"/>
                </a:lnTo>
                <a:lnTo>
                  <a:pt x="0" y="78740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TextBox 19"/>
          <p:cNvSpPr txBox="1"/>
          <p:nvPr/>
        </p:nvSpPr>
        <p:spPr>
          <a:xfrm>
            <a:off x="1028700" y="1226849"/>
            <a:ext cx="6375170" cy="1668780"/>
          </a:xfrm>
          <a:prstGeom prst="rect">
            <a:avLst/>
          </a:prstGeom>
        </p:spPr>
        <p:txBody>
          <a:bodyPr lIns="0" tIns="0" rIns="0" bIns="0" rtlCol="0" anchor="t">
            <a:spAutoFit/>
          </a:bodyPr>
          <a:lstStyle/>
          <a:p>
            <a:pPr algn="l">
              <a:lnSpc>
                <a:spcPts val="6719"/>
              </a:lnSpc>
            </a:pPr>
            <a:r>
              <a:rPr lang="en-US" sz="4800" b="1">
                <a:solidFill>
                  <a:srgbClr val="1D1D1F"/>
                </a:solidFill>
                <a:latin typeface="Raleway Heavy"/>
                <a:ea typeface="Raleway Heavy"/>
                <a:cs typeface="Raleway Heavy"/>
                <a:sym typeface="Raleway Heavy"/>
              </a:rPr>
              <a:t>ABOUT PNG DIGITAL ICT CLUSTTER</a:t>
            </a:r>
          </a:p>
        </p:txBody>
      </p:sp>
      <p:sp>
        <p:nvSpPr>
          <p:cNvPr id="20" name="TextBox 20"/>
          <p:cNvSpPr txBox="1"/>
          <p:nvPr/>
        </p:nvSpPr>
        <p:spPr>
          <a:xfrm>
            <a:off x="1028711" y="2973842"/>
            <a:ext cx="4513021" cy="576262"/>
          </a:xfrm>
          <a:prstGeom prst="rect">
            <a:avLst/>
          </a:prstGeom>
        </p:spPr>
        <p:txBody>
          <a:bodyPr lIns="0" tIns="0" rIns="0" bIns="0" rtlCol="0" anchor="t">
            <a:spAutoFit/>
          </a:bodyPr>
          <a:lstStyle/>
          <a:p>
            <a:pPr algn="l">
              <a:lnSpc>
                <a:spcPts val="4559"/>
              </a:lnSpc>
            </a:pPr>
            <a:r>
              <a:rPr lang="en-US" sz="3799" b="1" dirty="0">
                <a:solidFill>
                  <a:srgbClr val="1D1D1F"/>
                </a:solidFill>
                <a:latin typeface="Now Heavy"/>
                <a:ea typeface="Now Heavy"/>
                <a:cs typeface="Now Heavy"/>
                <a:sym typeface="Now Heavy"/>
              </a:rPr>
              <a:t>Membership</a:t>
            </a:r>
          </a:p>
        </p:txBody>
      </p:sp>
      <p:sp>
        <p:nvSpPr>
          <p:cNvPr id="21" name="TextBox 21"/>
          <p:cNvSpPr txBox="1"/>
          <p:nvPr/>
        </p:nvSpPr>
        <p:spPr>
          <a:xfrm>
            <a:off x="2763062" y="60364"/>
            <a:ext cx="204585" cy="966845"/>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sp>
        <p:nvSpPr>
          <p:cNvPr id="22" name="TextBox 22"/>
          <p:cNvSpPr txBox="1"/>
          <p:nvPr/>
        </p:nvSpPr>
        <p:spPr>
          <a:xfrm>
            <a:off x="935113" y="3727376"/>
            <a:ext cx="8074926" cy="1758950"/>
          </a:xfrm>
          <a:prstGeom prst="rect">
            <a:avLst/>
          </a:prstGeom>
        </p:spPr>
        <p:txBody>
          <a:bodyPr lIns="0" tIns="0" rIns="0" bIns="0" rtlCol="0" anchor="t">
            <a:spAutoFit/>
          </a:bodyPr>
          <a:lstStyle/>
          <a:p>
            <a:pPr marL="431802" lvl="1" indent="-215901" algn="l">
              <a:lnSpc>
                <a:spcPts val="2800"/>
              </a:lnSpc>
              <a:buFont typeface="Arial"/>
              <a:buChar char="•"/>
            </a:pPr>
            <a:r>
              <a:rPr lang="en-US" sz="2000">
                <a:solidFill>
                  <a:srgbClr val="000000"/>
                </a:solidFill>
                <a:latin typeface="Muli"/>
                <a:ea typeface="Muli"/>
                <a:cs typeface="Muli"/>
                <a:sym typeface="Muli"/>
              </a:rPr>
              <a:t>Startups, SME and MSME</a:t>
            </a:r>
          </a:p>
          <a:p>
            <a:pPr marL="431802" lvl="1" indent="-215901" algn="l">
              <a:lnSpc>
                <a:spcPts val="2800"/>
              </a:lnSpc>
              <a:buFont typeface="Arial"/>
              <a:buChar char="•"/>
            </a:pPr>
            <a:r>
              <a:rPr lang="en-US" sz="2000">
                <a:solidFill>
                  <a:srgbClr val="000000"/>
                </a:solidFill>
                <a:latin typeface="Muli"/>
                <a:ea typeface="Muli"/>
                <a:cs typeface="Muli"/>
                <a:sym typeface="Muli"/>
              </a:rPr>
              <a:t>Large Companies</a:t>
            </a:r>
          </a:p>
          <a:p>
            <a:pPr marL="431802" lvl="1" indent="-215901" algn="l">
              <a:lnSpc>
                <a:spcPts val="2800"/>
              </a:lnSpc>
              <a:buFont typeface="Arial"/>
              <a:buChar char="•"/>
            </a:pPr>
            <a:r>
              <a:rPr lang="en-US" sz="2000">
                <a:solidFill>
                  <a:srgbClr val="000000"/>
                </a:solidFill>
                <a:latin typeface="Muli"/>
                <a:ea typeface="Muli"/>
                <a:cs typeface="Muli"/>
                <a:sym typeface="Muli"/>
              </a:rPr>
              <a:t>Proactive and co-operative public depts/agencies</a:t>
            </a:r>
          </a:p>
          <a:p>
            <a:pPr marL="431802" lvl="1" indent="-215901" algn="l">
              <a:lnSpc>
                <a:spcPts val="2800"/>
              </a:lnSpc>
              <a:buFont typeface="Arial"/>
              <a:buChar char="•"/>
            </a:pPr>
            <a:r>
              <a:rPr lang="en-US" sz="2000">
                <a:solidFill>
                  <a:srgbClr val="000000"/>
                </a:solidFill>
                <a:latin typeface="Muli"/>
                <a:ea typeface="Muli"/>
                <a:cs typeface="Muli"/>
                <a:sym typeface="Muli"/>
              </a:rPr>
              <a:t>Academia</a:t>
            </a:r>
          </a:p>
          <a:p>
            <a:pPr marL="431802" lvl="1" indent="-215901" algn="l">
              <a:lnSpc>
                <a:spcPts val="2800"/>
              </a:lnSpc>
              <a:buFont typeface="Arial"/>
              <a:buChar char="•"/>
            </a:pPr>
            <a:r>
              <a:rPr lang="en-US" sz="2000">
                <a:solidFill>
                  <a:srgbClr val="000000"/>
                </a:solidFill>
                <a:latin typeface="Muli"/>
                <a:ea typeface="Muli"/>
                <a:cs typeface="Muli"/>
                <a:sym typeface="Muli"/>
              </a:rPr>
              <a:t>Investors</a:t>
            </a:r>
          </a:p>
        </p:txBody>
      </p:sp>
      <p:sp>
        <p:nvSpPr>
          <p:cNvPr id="23" name="TextBox 23"/>
          <p:cNvSpPr txBox="1"/>
          <p:nvPr/>
        </p:nvSpPr>
        <p:spPr>
          <a:xfrm>
            <a:off x="2746570" y="8193823"/>
            <a:ext cx="14608825" cy="581186"/>
          </a:xfrm>
          <a:prstGeom prst="rect">
            <a:avLst/>
          </a:prstGeom>
        </p:spPr>
        <p:txBody>
          <a:bodyPr lIns="0" tIns="0" rIns="0" bIns="0" rtlCol="0" anchor="t">
            <a:spAutoFit/>
          </a:bodyPr>
          <a:lstStyle/>
          <a:p>
            <a:pPr algn="l">
              <a:lnSpc>
                <a:spcPts val="4716"/>
              </a:lnSpc>
            </a:pPr>
            <a:r>
              <a:rPr lang="en-US" sz="3368" b="1">
                <a:solidFill>
                  <a:srgbClr val="004AAD"/>
                </a:solidFill>
                <a:latin typeface="Bebas Neue Bold"/>
                <a:ea typeface="Bebas Neue Bold"/>
                <a:cs typeface="Bebas Neue Bold"/>
                <a:sym typeface="Bebas Neue Bold"/>
              </a:rPr>
              <a:t>OUR VALUES - ALTRUISM &amp; INNOVATION | TEAM WORK |INTEGRITY| PROFESSIONALISM | RESPECT | </a:t>
            </a:r>
          </a:p>
        </p:txBody>
      </p:sp>
      <p:sp>
        <p:nvSpPr>
          <p:cNvPr id="24" name="TextBox 24"/>
          <p:cNvSpPr txBox="1"/>
          <p:nvPr/>
        </p:nvSpPr>
        <p:spPr>
          <a:xfrm>
            <a:off x="1028711" y="5705400"/>
            <a:ext cx="4513021" cy="576262"/>
          </a:xfrm>
          <a:prstGeom prst="rect">
            <a:avLst/>
          </a:prstGeom>
        </p:spPr>
        <p:txBody>
          <a:bodyPr lIns="0" tIns="0" rIns="0" bIns="0" rtlCol="0" anchor="t">
            <a:spAutoFit/>
          </a:bodyPr>
          <a:lstStyle/>
          <a:p>
            <a:pPr algn="l">
              <a:lnSpc>
                <a:spcPts val="4559"/>
              </a:lnSpc>
            </a:pPr>
            <a:r>
              <a:rPr lang="en-US" sz="3799" b="1">
                <a:solidFill>
                  <a:srgbClr val="1D1D1F"/>
                </a:solidFill>
                <a:latin typeface="Now Heavy"/>
                <a:ea typeface="Now Heavy"/>
                <a:cs typeface="Now Heavy"/>
                <a:sym typeface="Now Heavy"/>
              </a:rPr>
              <a:t>Service Offerices</a:t>
            </a:r>
          </a:p>
        </p:txBody>
      </p:sp>
      <p:sp>
        <p:nvSpPr>
          <p:cNvPr id="25" name="TextBox 25"/>
          <p:cNvSpPr txBox="1"/>
          <p:nvPr/>
        </p:nvSpPr>
        <p:spPr>
          <a:xfrm>
            <a:off x="935113" y="6234038"/>
            <a:ext cx="8074926" cy="1406525"/>
          </a:xfrm>
          <a:prstGeom prst="rect">
            <a:avLst/>
          </a:prstGeom>
        </p:spPr>
        <p:txBody>
          <a:bodyPr lIns="0" tIns="0" rIns="0" bIns="0" rtlCol="0" anchor="t">
            <a:spAutoFit/>
          </a:bodyPr>
          <a:lstStyle/>
          <a:p>
            <a:pPr marL="431802" lvl="1" indent="-215901" algn="l">
              <a:lnSpc>
                <a:spcPts val="2800"/>
              </a:lnSpc>
              <a:buFont typeface="Arial"/>
              <a:buChar char="•"/>
            </a:pPr>
            <a:r>
              <a:rPr lang="en-US" sz="2000">
                <a:solidFill>
                  <a:srgbClr val="000000"/>
                </a:solidFill>
                <a:latin typeface="Muli"/>
                <a:ea typeface="Muli"/>
                <a:cs typeface="Muli"/>
                <a:sym typeface="Muli"/>
              </a:rPr>
              <a:t>Collaborative Innovation (Projects)</a:t>
            </a:r>
          </a:p>
          <a:p>
            <a:pPr marL="431802" lvl="1" indent="-215901" algn="l">
              <a:lnSpc>
                <a:spcPts val="2800"/>
              </a:lnSpc>
              <a:buFont typeface="Arial"/>
              <a:buChar char="•"/>
            </a:pPr>
            <a:r>
              <a:rPr lang="en-US" sz="2000">
                <a:solidFill>
                  <a:srgbClr val="000000"/>
                </a:solidFill>
                <a:latin typeface="Muli"/>
                <a:ea typeface="Muli"/>
                <a:cs typeface="Muli"/>
                <a:sym typeface="Muli"/>
              </a:rPr>
              <a:t>SME Accelerator</a:t>
            </a:r>
          </a:p>
          <a:p>
            <a:pPr marL="431802" lvl="1" indent="-215901" algn="l">
              <a:lnSpc>
                <a:spcPts val="2800"/>
              </a:lnSpc>
              <a:buFont typeface="Arial"/>
              <a:buChar char="•"/>
            </a:pPr>
            <a:r>
              <a:rPr lang="en-US" sz="2000">
                <a:solidFill>
                  <a:srgbClr val="000000"/>
                </a:solidFill>
                <a:latin typeface="Muli"/>
                <a:ea typeface="Muli"/>
                <a:cs typeface="Muli"/>
                <a:sym typeface="Muli"/>
              </a:rPr>
              <a:t>Business Program</a:t>
            </a:r>
          </a:p>
          <a:p>
            <a:pPr marL="431802" lvl="1" indent="-215901" algn="l">
              <a:lnSpc>
                <a:spcPts val="2800"/>
              </a:lnSpc>
              <a:buFont typeface="Arial"/>
              <a:buChar char="•"/>
            </a:pPr>
            <a:r>
              <a:rPr lang="en-US" sz="2000">
                <a:solidFill>
                  <a:srgbClr val="000000"/>
                </a:solidFill>
                <a:latin typeface="Muli"/>
                <a:ea typeface="Muli"/>
                <a:cs typeface="Muli"/>
                <a:sym typeface="Muli"/>
              </a:rPr>
              <a:t>Networking (Annual Business Conference - TechInnovate)</a:t>
            </a:r>
          </a:p>
        </p:txBody>
      </p:sp>
      <p:sp>
        <p:nvSpPr>
          <p:cNvPr id="26" name="TextBox 26"/>
          <p:cNvSpPr txBox="1"/>
          <p:nvPr/>
        </p:nvSpPr>
        <p:spPr>
          <a:xfrm>
            <a:off x="10267725" y="6753468"/>
            <a:ext cx="5599509" cy="276224"/>
          </a:xfrm>
          <a:prstGeom prst="rect">
            <a:avLst/>
          </a:prstGeom>
        </p:spPr>
        <p:txBody>
          <a:bodyPr lIns="0" tIns="0" rIns="0" bIns="0" rtlCol="0" anchor="t">
            <a:spAutoFit/>
          </a:bodyPr>
          <a:lstStyle/>
          <a:p>
            <a:pPr algn="ctr">
              <a:lnSpc>
                <a:spcPts val="2250"/>
              </a:lnSpc>
              <a:spcBef>
                <a:spcPct val="0"/>
              </a:spcBef>
            </a:pPr>
            <a:r>
              <a:rPr lang="en-US" sz="1500">
                <a:solidFill>
                  <a:srgbClr val="000000"/>
                </a:solidFill>
                <a:latin typeface="Now"/>
                <a:ea typeface="Now"/>
                <a:cs typeface="Now"/>
                <a:sym typeface="Now"/>
              </a:rPr>
              <a:t>Former Director for Oil Search / Santos and Australia CSIRO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8956675"/>
            <a:ext cx="16230611" cy="403719"/>
            <a:chOff x="0" y="0"/>
            <a:chExt cx="21640815" cy="538292"/>
          </a:xfrm>
        </p:grpSpPr>
        <p:sp>
          <p:nvSpPr>
            <p:cNvPr id="3" name="TextBox 3"/>
            <p:cNvSpPr txBox="1"/>
            <p:nvPr/>
          </p:nvSpPr>
          <p:spPr>
            <a:xfrm>
              <a:off x="18991666" y="88500"/>
              <a:ext cx="2649149" cy="361738"/>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08</a:t>
              </a:r>
            </a:p>
          </p:txBody>
        </p:sp>
        <p:sp>
          <p:nvSpPr>
            <p:cNvPr id="4" name="TextBox 4"/>
            <p:cNvSpPr txBox="1"/>
            <p:nvPr/>
          </p:nvSpPr>
          <p:spPr>
            <a:xfrm>
              <a:off x="7" y="163006"/>
              <a:ext cx="19476024" cy="375287"/>
            </a:xfrm>
            <a:prstGeom prst="rect">
              <a:avLst/>
            </a:prstGeom>
          </p:spPr>
          <p:txBody>
            <a:bodyPr lIns="0" tIns="0" rIns="0" bIns="0" rtlCol="0" anchor="t">
              <a:spAutoFit/>
            </a:bodyPr>
            <a:lstStyle/>
            <a:p>
              <a:pPr algn="l">
                <a:lnSpc>
                  <a:spcPts val="2336"/>
                </a:lnSpc>
              </a:pPr>
              <a:r>
                <a:rPr lang="en-US" sz="1668" b="1">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5" name="AutoShape 5"/>
            <p:cNvSpPr/>
            <p:nvPr/>
          </p:nvSpPr>
          <p:spPr>
            <a:xfrm>
              <a:off x="7" y="12700"/>
              <a:ext cx="21640800" cy="12700"/>
            </a:xfrm>
            <a:prstGeom prst="line">
              <a:avLst/>
            </a:prstGeom>
            <a:ln w="25400" cap="flat">
              <a:solidFill>
                <a:srgbClr val="000000"/>
              </a:solidFill>
              <a:prstDash val="solid"/>
              <a:headEnd type="none" w="sm" len="sm"/>
              <a:tailEnd type="none" w="sm" len="sm"/>
            </a:ln>
          </p:spPr>
        </p:sp>
      </p:grpSp>
      <p:grpSp>
        <p:nvGrpSpPr>
          <p:cNvPr id="6" name="Group 6"/>
          <p:cNvGrpSpPr/>
          <p:nvPr/>
        </p:nvGrpSpPr>
        <p:grpSpPr>
          <a:xfrm>
            <a:off x="16981873" y="541723"/>
            <a:ext cx="277427" cy="277427"/>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8" name="Group 8"/>
          <p:cNvGrpSpPr/>
          <p:nvPr/>
        </p:nvGrpSpPr>
        <p:grpSpPr>
          <a:xfrm>
            <a:off x="16575495" y="541723"/>
            <a:ext cx="277427" cy="277427"/>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0" name="Group 10"/>
          <p:cNvGrpSpPr/>
          <p:nvPr/>
        </p:nvGrpSpPr>
        <p:grpSpPr>
          <a:xfrm>
            <a:off x="16169118" y="541723"/>
            <a:ext cx="277427" cy="27742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2" name="Freeform 12"/>
          <p:cNvSpPr/>
          <p:nvPr/>
        </p:nvSpPr>
        <p:spPr>
          <a:xfrm>
            <a:off x="3062935" y="176525"/>
            <a:ext cx="815933" cy="922223"/>
          </a:xfrm>
          <a:custGeom>
            <a:avLst/>
            <a:gdLst/>
            <a:ahLst/>
            <a:cxnLst/>
            <a:rect l="l" t="t" r="r" b="b"/>
            <a:pathLst>
              <a:path w="815933" h="922223">
                <a:moveTo>
                  <a:pt x="0" y="0"/>
                </a:moveTo>
                <a:lnTo>
                  <a:pt x="815933" y="0"/>
                </a:lnTo>
                <a:lnTo>
                  <a:pt x="815933" y="922224"/>
                </a:lnTo>
                <a:lnTo>
                  <a:pt x="0" y="922224"/>
                </a:lnTo>
                <a:lnTo>
                  <a:pt x="0" y="0"/>
                </a:lnTo>
                <a:close/>
              </a:path>
            </a:pathLst>
          </a:custGeom>
          <a:blipFill>
            <a:blip r:embed="rId2"/>
            <a:stretch>
              <a:fillRect/>
            </a:stretch>
          </a:blipFill>
        </p:spPr>
      </p:sp>
      <p:sp>
        <p:nvSpPr>
          <p:cNvPr id="13" name="Freeform 13"/>
          <p:cNvSpPr/>
          <p:nvPr/>
        </p:nvSpPr>
        <p:spPr>
          <a:xfrm>
            <a:off x="1028711" y="186137"/>
            <a:ext cx="940349" cy="912612"/>
          </a:xfrm>
          <a:custGeom>
            <a:avLst/>
            <a:gdLst/>
            <a:ahLst/>
            <a:cxnLst/>
            <a:rect l="l" t="t" r="r" b="b"/>
            <a:pathLst>
              <a:path w="940349" h="912612">
                <a:moveTo>
                  <a:pt x="0" y="0"/>
                </a:moveTo>
                <a:lnTo>
                  <a:pt x="940349" y="0"/>
                </a:lnTo>
                <a:lnTo>
                  <a:pt x="940349" y="912612"/>
                </a:lnTo>
                <a:lnTo>
                  <a:pt x="0" y="912612"/>
                </a:lnTo>
                <a:lnTo>
                  <a:pt x="0" y="0"/>
                </a:lnTo>
                <a:close/>
              </a:path>
            </a:pathLst>
          </a:custGeom>
          <a:blipFill>
            <a:blip r:embed="rId3"/>
            <a:stretch>
              <a:fillRect l="-24707" r="-17534"/>
            </a:stretch>
          </a:blipFill>
        </p:spPr>
      </p:sp>
      <p:sp>
        <p:nvSpPr>
          <p:cNvPr id="14" name="Freeform 14"/>
          <p:cNvSpPr/>
          <p:nvPr/>
        </p:nvSpPr>
        <p:spPr>
          <a:xfrm>
            <a:off x="1969060" y="186137"/>
            <a:ext cx="794002" cy="912612"/>
          </a:xfrm>
          <a:custGeom>
            <a:avLst/>
            <a:gdLst/>
            <a:ahLst/>
            <a:cxnLst/>
            <a:rect l="l" t="t" r="r" b="b"/>
            <a:pathLst>
              <a:path w="794002" h="912612">
                <a:moveTo>
                  <a:pt x="0" y="0"/>
                </a:moveTo>
                <a:lnTo>
                  <a:pt x="794002" y="0"/>
                </a:lnTo>
                <a:lnTo>
                  <a:pt x="794002" y="912612"/>
                </a:lnTo>
                <a:lnTo>
                  <a:pt x="0" y="912612"/>
                </a:lnTo>
                <a:lnTo>
                  <a:pt x="0" y="0"/>
                </a:lnTo>
                <a:close/>
              </a:path>
            </a:pathLst>
          </a:custGeom>
          <a:blipFill>
            <a:blip r:embed="rId4"/>
            <a:stretch>
              <a:fillRect l="-17934" r="-14158"/>
            </a:stretch>
          </a:blipFill>
        </p:spPr>
      </p:sp>
      <p:sp>
        <p:nvSpPr>
          <p:cNvPr id="15" name="Freeform 15"/>
          <p:cNvSpPr/>
          <p:nvPr/>
        </p:nvSpPr>
        <p:spPr>
          <a:xfrm>
            <a:off x="12061964" y="212764"/>
            <a:ext cx="3573753" cy="2177333"/>
          </a:xfrm>
          <a:custGeom>
            <a:avLst/>
            <a:gdLst/>
            <a:ahLst/>
            <a:cxnLst/>
            <a:rect l="l" t="t" r="r" b="b"/>
            <a:pathLst>
              <a:path w="3573753" h="2177333">
                <a:moveTo>
                  <a:pt x="0" y="0"/>
                </a:moveTo>
                <a:lnTo>
                  <a:pt x="3573754" y="0"/>
                </a:lnTo>
                <a:lnTo>
                  <a:pt x="3573754" y="2177333"/>
                </a:lnTo>
                <a:lnTo>
                  <a:pt x="0" y="2177333"/>
                </a:lnTo>
                <a:lnTo>
                  <a:pt x="0" y="0"/>
                </a:lnTo>
                <a:close/>
              </a:path>
            </a:pathLst>
          </a:custGeom>
          <a:blipFill>
            <a:blip r:embed="rId5"/>
            <a:stretch>
              <a:fillRect l="-64756"/>
            </a:stretch>
          </a:blipFill>
        </p:spPr>
      </p:sp>
      <p:sp>
        <p:nvSpPr>
          <p:cNvPr id="16" name="Freeform 16"/>
          <p:cNvSpPr/>
          <p:nvPr/>
        </p:nvSpPr>
        <p:spPr>
          <a:xfrm>
            <a:off x="9747720" y="212764"/>
            <a:ext cx="2314245" cy="2177333"/>
          </a:xfrm>
          <a:custGeom>
            <a:avLst/>
            <a:gdLst/>
            <a:ahLst/>
            <a:cxnLst/>
            <a:rect l="l" t="t" r="r" b="b"/>
            <a:pathLst>
              <a:path w="2314245" h="2177333">
                <a:moveTo>
                  <a:pt x="0" y="0"/>
                </a:moveTo>
                <a:lnTo>
                  <a:pt x="2314244" y="0"/>
                </a:lnTo>
                <a:lnTo>
                  <a:pt x="2314244" y="2177333"/>
                </a:lnTo>
                <a:lnTo>
                  <a:pt x="0" y="2177333"/>
                </a:lnTo>
                <a:lnTo>
                  <a:pt x="0" y="0"/>
                </a:lnTo>
                <a:close/>
              </a:path>
            </a:pathLst>
          </a:custGeom>
          <a:blipFill>
            <a:blip r:embed="rId6"/>
            <a:stretch>
              <a:fillRect r="-154424"/>
            </a:stretch>
          </a:blipFill>
        </p:spPr>
      </p:sp>
      <p:sp>
        <p:nvSpPr>
          <p:cNvPr id="17" name="Freeform 17"/>
          <p:cNvSpPr/>
          <p:nvPr/>
        </p:nvSpPr>
        <p:spPr>
          <a:xfrm>
            <a:off x="2763062" y="4906943"/>
            <a:ext cx="5865948" cy="2038417"/>
          </a:xfrm>
          <a:custGeom>
            <a:avLst/>
            <a:gdLst/>
            <a:ahLst/>
            <a:cxnLst/>
            <a:rect l="l" t="t" r="r" b="b"/>
            <a:pathLst>
              <a:path w="5865948" h="2038417">
                <a:moveTo>
                  <a:pt x="0" y="0"/>
                </a:moveTo>
                <a:lnTo>
                  <a:pt x="5865948" y="0"/>
                </a:lnTo>
                <a:lnTo>
                  <a:pt x="5865948" y="2038417"/>
                </a:lnTo>
                <a:lnTo>
                  <a:pt x="0" y="2038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8" name="Freeform 18"/>
          <p:cNvSpPr/>
          <p:nvPr/>
        </p:nvSpPr>
        <p:spPr>
          <a:xfrm>
            <a:off x="6058670" y="4906943"/>
            <a:ext cx="5865948" cy="2038417"/>
          </a:xfrm>
          <a:custGeom>
            <a:avLst/>
            <a:gdLst/>
            <a:ahLst/>
            <a:cxnLst/>
            <a:rect l="l" t="t" r="r" b="b"/>
            <a:pathLst>
              <a:path w="5865948" h="2038417">
                <a:moveTo>
                  <a:pt x="0" y="0"/>
                </a:moveTo>
                <a:lnTo>
                  <a:pt x="5865948" y="0"/>
                </a:lnTo>
                <a:lnTo>
                  <a:pt x="5865948" y="2038417"/>
                </a:lnTo>
                <a:lnTo>
                  <a:pt x="0" y="2038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p:cNvSpPr/>
          <p:nvPr/>
        </p:nvSpPr>
        <p:spPr>
          <a:xfrm>
            <a:off x="741840" y="5292290"/>
            <a:ext cx="2123515" cy="2062464"/>
          </a:xfrm>
          <a:custGeom>
            <a:avLst/>
            <a:gdLst/>
            <a:ahLst/>
            <a:cxnLst/>
            <a:rect l="l" t="t" r="r" b="b"/>
            <a:pathLst>
              <a:path w="2123515" h="2062464">
                <a:moveTo>
                  <a:pt x="0" y="0"/>
                </a:moveTo>
                <a:lnTo>
                  <a:pt x="2123515" y="0"/>
                </a:lnTo>
                <a:lnTo>
                  <a:pt x="2123515" y="2062464"/>
                </a:lnTo>
                <a:lnTo>
                  <a:pt x="0" y="206246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0" name="Freeform 20"/>
          <p:cNvSpPr/>
          <p:nvPr/>
        </p:nvSpPr>
        <p:spPr>
          <a:xfrm>
            <a:off x="602083" y="5117128"/>
            <a:ext cx="1653258" cy="853494"/>
          </a:xfrm>
          <a:custGeom>
            <a:avLst/>
            <a:gdLst/>
            <a:ahLst/>
            <a:cxnLst/>
            <a:rect l="l" t="t" r="r" b="b"/>
            <a:pathLst>
              <a:path w="1653258" h="853494">
                <a:moveTo>
                  <a:pt x="0" y="0"/>
                </a:moveTo>
                <a:lnTo>
                  <a:pt x="1653258" y="0"/>
                </a:lnTo>
                <a:lnTo>
                  <a:pt x="1653258" y="853494"/>
                </a:lnTo>
                <a:lnTo>
                  <a:pt x="0" y="853494"/>
                </a:lnTo>
                <a:lnTo>
                  <a:pt x="0" y="0"/>
                </a:lnTo>
                <a:close/>
              </a:path>
            </a:pathLst>
          </a:custGeom>
          <a:blipFill>
            <a:blip r:embed="rId11"/>
            <a:stretch>
              <a:fillRect/>
            </a:stretch>
          </a:blipFill>
        </p:spPr>
      </p:sp>
      <p:sp>
        <p:nvSpPr>
          <p:cNvPr id="21" name="Freeform 21"/>
          <p:cNvSpPr/>
          <p:nvPr/>
        </p:nvSpPr>
        <p:spPr>
          <a:xfrm>
            <a:off x="12733282" y="5117128"/>
            <a:ext cx="3713263" cy="2401455"/>
          </a:xfrm>
          <a:custGeom>
            <a:avLst/>
            <a:gdLst/>
            <a:ahLst/>
            <a:cxnLst/>
            <a:rect l="l" t="t" r="r" b="b"/>
            <a:pathLst>
              <a:path w="3713263" h="2401455">
                <a:moveTo>
                  <a:pt x="0" y="0"/>
                </a:moveTo>
                <a:lnTo>
                  <a:pt x="3713263" y="0"/>
                </a:lnTo>
                <a:lnTo>
                  <a:pt x="3713263" y="2401455"/>
                </a:lnTo>
                <a:lnTo>
                  <a:pt x="0" y="2401455"/>
                </a:lnTo>
                <a:lnTo>
                  <a:pt x="0" y="0"/>
                </a:lnTo>
                <a:close/>
              </a:path>
            </a:pathLst>
          </a:custGeom>
          <a:blipFill>
            <a:blip r:embed="rId12"/>
            <a:stretch>
              <a:fillRect/>
            </a:stretch>
          </a:blipFill>
        </p:spPr>
      </p:sp>
      <p:sp>
        <p:nvSpPr>
          <p:cNvPr id="22" name="Freeform 22"/>
          <p:cNvSpPr/>
          <p:nvPr/>
        </p:nvSpPr>
        <p:spPr>
          <a:xfrm>
            <a:off x="9624118" y="6561445"/>
            <a:ext cx="2927523" cy="2294446"/>
          </a:xfrm>
          <a:custGeom>
            <a:avLst/>
            <a:gdLst/>
            <a:ahLst/>
            <a:cxnLst/>
            <a:rect l="l" t="t" r="r" b="b"/>
            <a:pathLst>
              <a:path w="2927523" h="2294446">
                <a:moveTo>
                  <a:pt x="0" y="0"/>
                </a:moveTo>
                <a:lnTo>
                  <a:pt x="2927523" y="0"/>
                </a:lnTo>
                <a:lnTo>
                  <a:pt x="2927523" y="2294447"/>
                </a:lnTo>
                <a:lnTo>
                  <a:pt x="0" y="229444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3" name="Freeform 23"/>
          <p:cNvSpPr/>
          <p:nvPr/>
        </p:nvSpPr>
        <p:spPr>
          <a:xfrm>
            <a:off x="4141409" y="7428474"/>
            <a:ext cx="1962223" cy="1174628"/>
          </a:xfrm>
          <a:custGeom>
            <a:avLst/>
            <a:gdLst/>
            <a:ahLst/>
            <a:cxnLst/>
            <a:rect l="l" t="t" r="r" b="b"/>
            <a:pathLst>
              <a:path w="1962223" h="1174628">
                <a:moveTo>
                  <a:pt x="0" y="0"/>
                </a:moveTo>
                <a:lnTo>
                  <a:pt x="1962224" y="0"/>
                </a:lnTo>
                <a:lnTo>
                  <a:pt x="1962224" y="1174627"/>
                </a:lnTo>
                <a:lnTo>
                  <a:pt x="0" y="1174627"/>
                </a:lnTo>
                <a:lnTo>
                  <a:pt x="0" y="0"/>
                </a:lnTo>
                <a:close/>
              </a:path>
            </a:pathLst>
          </a:custGeom>
          <a:blipFill>
            <a:blip r:embed="rId15"/>
            <a:stretch>
              <a:fillRect/>
            </a:stretch>
          </a:blipFill>
        </p:spPr>
      </p:sp>
      <p:sp>
        <p:nvSpPr>
          <p:cNvPr id="24" name="Freeform 24"/>
          <p:cNvSpPr/>
          <p:nvPr/>
        </p:nvSpPr>
        <p:spPr>
          <a:xfrm>
            <a:off x="701343" y="6990143"/>
            <a:ext cx="2868818" cy="1612958"/>
          </a:xfrm>
          <a:custGeom>
            <a:avLst/>
            <a:gdLst/>
            <a:ahLst/>
            <a:cxnLst/>
            <a:rect l="l" t="t" r="r" b="b"/>
            <a:pathLst>
              <a:path w="2868818" h="1612958">
                <a:moveTo>
                  <a:pt x="0" y="0"/>
                </a:moveTo>
                <a:lnTo>
                  <a:pt x="2868818" y="0"/>
                </a:lnTo>
                <a:lnTo>
                  <a:pt x="2868818" y="1612958"/>
                </a:lnTo>
                <a:lnTo>
                  <a:pt x="0" y="1612958"/>
                </a:lnTo>
                <a:lnTo>
                  <a:pt x="0" y="0"/>
                </a:lnTo>
                <a:close/>
              </a:path>
            </a:pathLst>
          </a:custGeom>
          <a:blipFill>
            <a:blip r:embed="rId16"/>
            <a:stretch>
              <a:fillRect/>
            </a:stretch>
          </a:blipFill>
        </p:spPr>
      </p:sp>
      <p:sp>
        <p:nvSpPr>
          <p:cNvPr id="25" name="Freeform 25"/>
          <p:cNvSpPr/>
          <p:nvPr/>
        </p:nvSpPr>
        <p:spPr>
          <a:xfrm>
            <a:off x="12733282" y="2468368"/>
            <a:ext cx="3639850" cy="2504784"/>
          </a:xfrm>
          <a:custGeom>
            <a:avLst/>
            <a:gdLst/>
            <a:ahLst/>
            <a:cxnLst/>
            <a:rect l="l" t="t" r="r" b="b"/>
            <a:pathLst>
              <a:path w="3639850" h="2504784">
                <a:moveTo>
                  <a:pt x="0" y="0"/>
                </a:moveTo>
                <a:lnTo>
                  <a:pt x="3639849" y="0"/>
                </a:lnTo>
                <a:lnTo>
                  <a:pt x="3639849" y="2504784"/>
                </a:lnTo>
                <a:lnTo>
                  <a:pt x="0" y="2504784"/>
                </a:lnTo>
                <a:lnTo>
                  <a:pt x="0" y="0"/>
                </a:lnTo>
                <a:close/>
              </a:path>
            </a:pathLst>
          </a:custGeom>
          <a:blipFill>
            <a:blip r:embed="rId17"/>
            <a:stretch>
              <a:fillRect/>
            </a:stretch>
          </a:blipFill>
        </p:spPr>
      </p:sp>
      <p:sp>
        <p:nvSpPr>
          <p:cNvPr id="26" name="TextBox 26"/>
          <p:cNvSpPr txBox="1"/>
          <p:nvPr/>
        </p:nvSpPr>
        <p:spPr>
          <a:xfrm>
            <a:off x="1028700" y="1226849"/>
            <a:ext cx="6375170" cy="1668780"/>
          </a:xfrm>
          <a:prstGeom prst="rect">
            <a:avLst/>
          </a:prstGeom>
        </p:spPr>
        <p:txBody>
          <a:bodyPr lIns="0" tIns="0" rIns="0" bIns="0" rtlCol="0" anchor="t">
            <a:spAutoFit/>
          </a:bodyPr>
          <a:lstStyle/>
          <a:p>
            <a:pPr algn="l">
              <a:lnSpc>
                <a:spcPts val="6719"/>
              </a:lnSpc>
            </a:pPr>
            <a:r>
              <a:rPr lang="en-US" sz="4800" b="1">
                <a:solidFill>
                  <a:srgbClr val="1D1D1F"/>
                </a:solidFill>
                <a:latin typeface="Raleway Heavy"/>
                <a:ea typeface="Raleway Heavy"/>
                <a:cs typeface="Raleway Heavy"/>
                <a:sym typeface="Raleway Heavy"/>
              </a:rPr>
              <a:t>ABOUT PNG DIGITAL ICT CLUSTTER</a:t>
            </a:r>
          </a:p>
        </p:txBody>
      </p:sp>
      <p:sp>
        <p:nvSpPr>
          <p:cNvPr id="27" name="TextBox 27"/>
          <p:cNvSpPr txBox="1"/>
          <p:nvPr/>
        </p:nvSpPr>
        <p:spPr>
          <a:xfrm>
            <a:off x="1029184" y="2844246"/>
            <a:ext cx="4513021" cy="576262"/>
          </a:xfrm>
          <a:prstGeom prst="rect">
            <a:avLst/>
          </a:prstGeom>
        </p:spPr>
        <p:txBody>
          <a:bodyPr lIns="0" tIns="0" rIns="0" bIns="0" rtlCol="0" anchor="t">
            <a:spAutoFit/>
          </a:bodyPr>
          <a:lstStyle/>
          <a:p>
            <a:pPr algn="l">
              <a:lnSpc>
                <a:spcPts val="4559"/>
              </a:lnSpc>
            </a:pPr>
            <a:r>
              <a:rPr lang="en-US" sz="3799" b="1">
                <a:solidFill>
                  <a:srgbClr val="1D1D1F"/>
                </a:solidFill>
                <a:latin typeface="Now Heavy"/>
                <a:ea typeface="Now Heavy"/>
                <a:cs typeface="Now Heavy"/>
                <a:sym typeface="Now Heavy"/>
              </a:rPr>
              <a:t>Milestones</a:t>
            </a:r>
          </a:p>
        </p:txBody>
      </p:sp>
      <p:sp>
        <p:nvSpPr>
          <p:cNvPr id="28" name="TextBox 28"/>
          <p:cNvSpPr txBox="1"/>
          <p:nvPr/>
        </p:nvSpPr>
        <p:spPr>
          <a:xfrm>
            <a:off x="2763062" y="60364"/>
            <a:ext cx="204585" cy="966845"/>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sp>
        <p:nvSpPr>
          <p:cNvPr id="29" name="TextBox 29"/>
          <p:cNvSpPr txBox="1"/>
          <p:nvPr/>
        </p:nvSpPr>
        <p:spPr>
          <a:xfrm>
            <a:off x="3261455" y="4325384"/>
            <a:ext cx="617413"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2014</a:t>
            </a:r>
          </a:p>
        </p:txBody>
      </p:sp>
      <p:sp>
        <p:nvSpPr>
          <p:cNvPr id="30" name="TextBox 30"/>
          <p:cNvSpPr txBox="1"/>
          <p:nvPr/>
        </p:nvSpPr>
        <p:spPr>
          <a:xfrm>
            <a:off x="4221419" y="7031085"/>
            <a:ext cx="607144"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2017</a:t>
            </a:r>
          </a:p>
        </p:txBody>
      </p:sp>
      <p:sp>
        <p:nvSpPr>
          <p:cNvPr id="31" name="TextBox 31"/>
          <p:cNvSpPr txBox="1"/>
          <p:nvPr/>
        </p:nvSpPr>
        <p:spPr>
          <a:xfrm>
            <a:off x="4934093" y="4325384"/>
            <a:ext cx="608112"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2018</a:t>
            </a:r>
          </a:p>
        </p:txBody>
      </p:sp>
      <p:sp>
        <p:nvSpPr>
          <p:cNvPr id="32" name="TextBox 32"/>
          <p:cNvSpPr txBox="1"/>
          <p:nvPr/>
        </p:nvSpPr>
        <p:spPr>
          <a:xfrm>
            <a:off x="5811132" y="7031085"/>
            <a:ext cx="628427"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2019</a:t>
            </a:r>
          </a:p>
        </p:txBody>
      </p:sp>
      <p:sp>
        <p:nvSpPr>
          <p:cNvPr id="33" name="TextBox 33"/>
          <p:cNvSpPr txBox="1"/>
          <p:nvPr/>
        </p:nvSpPr>
        <p:spPr>
          <a:xfrm>
            <a:off x="6740245" y="4325384"/>
            <a:ext cx="698822"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2020</a:t>
            </a:r>
          </a:p>
        </p:txBody>
      </p:sp>
      <p:sp>
        <p:nvSpPr>
          <p:cNvPr id="34" name="TextBox 34"/>
          <p:cNvSpPr txBox="1"/>
          <p:nvPr/>
        </p:nvSpPr>
        <p:spPr>
          <a:xfrm>
            <a:off x="7480739" y="7031085"/>
            <a:ext cx="615479"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2021</a:t>
            </a:r>
          </a:p>
        </p:txBody>
      </p:sp>
      <p:sp>
        <p:nvSpPr>
          <p:cNvPr id="35" name="TextBox 35"/>
          <p:cNvSpPr txBox="1"/>
          <p:nvPr/>
        </p:nvSpPr>
        <p:spPr>
          <a:xfrm>
            <a:off x="8345507" y="4325384"/>
            <a:ext cx="676796"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2022</a:t>
            </a:r>
          </a:p>
        </p:txBody>
      </p:sp>
      <p:sp>
        <p:nvSpPr>
          <p:cNvPr id="36" name="TextBox 36"/>
          <p:cNvSpPr txBox="1"/>
          <p:nvPr/>
        </p:nvSpPr>
        <p:spPr>
          <a:xfrm>
            <a:off x="9022303" y="7031085"/>
            <a:ext cx="676796"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2023</a:t>
            </a:r>
          </a:p>
        </p:txBody>
      </p:sp>
      <p:sp>
        <p:nvSpPr>
          <p:cNvPr id="37" name="TextBox 37"/>
          <p:cNvSpPr txBox="1"/>
          <p:nvPr/>
        </p:nvSpPr>
        <p:spPr>
          <a:xfrm>
            <a:off x="792487" y="3611009"/>
            <a:ext cx="2175160" cy="1365884"/>
          </a:xfrm>
          <a:prstGeom prst="rect">
            <a:avLst/>
          </a:prstGeom>
        </p:spPr>
        <p:txBody>
          <a:bodyPr lIns="0" tIns="0" rIns="0" bIns="0" rtlCol="0" anchor="t">
            <a:spAutoFit/>
          </a:bodyPr>
          <a:lstStyle/>
          <a:p>
            <a:pPr marL="194316" lvl="1" indent="-97158" algn="l">
              <a:lnSpc>
                <a:spcPts val="1350"/>
              </a:lnSpc>
              <a:buFont typeface="Arial"/>
              <a:buChar char="•"/>
            </a:pPr>
            <a:r>
              <a:rPr lang="en-US" sz="900">
                <a:solidFill>
                  <a:srgbClr val="000000"/>
                </a:solidFill>
                <a:latin typeface="Now"/>
                <a:ea typeface="Now"/>
                <a:cs typeface="Now"/>
                <a:sym typeface="Now"/>
              </a:rPr>
              <a:t>Incepted through EU Regional Project through PIPSO and PNG Chamber of Commerce &amp; Business Council</a:t>
            </a:r>
          </a:p>
          <a:p>
            <a:pPr marL="194316" lvl="1" indent="-97158" algn="l">
              <a:lnSpc>
                <a:spcPts val="1350"/>
              </a:lnSpc>
              <a:buFont typeface="Arial"/>
              <a:buChar char="•"/>
            </a:pPr>
            <a:r>
              <a:rPr lang="en-US" sz="900">
                <a:solidFill>
                  <a:srgbClr val="000000"/>
                </a:solidFill>
                <a:latin typeface="Now"/>
                <a:ea typeface="Now"/>
                <a:cs typeface="Now"/>
                <a:sym typeface="Now"/>
              </a:rPr>
              <a:t>Project handover to ICT Cluster Volunteers</a:t>
            </a:r>
          </a:p>
          <a:p>
            <a:pPr marL="194316" lvl="1" indent="-97158" algn="l">
              <a:lnSpc>
                <a:spcPts val="1350"/>
              </a:lnSpc>
              <a:buFont typeface="Arial"/>
              <a:buChar char="•"/>
            </a:pPr>
            <a:r>
              <a:rPr lang="en-US" sz="900">
                <a:solidFill>
                  <a:srgbClr val="000000"/>
                </a:solidFill>
                <a:latin typeface="Now"/>
                <a:ea typeface="Now"/>
                <a:cs typeface="Now"/>
                <a:sym typeface="Now"/>
              </a:rPr>
              <a:t>Facilitate first Entreprenuship Training with ABV</a:t>
            </a:r>
          </a:p>
        </p:txBody>
      </p:sp>
      <p:sp>
        <p:nvSpPr>
          <p:cNvPr id="38" name="TextBox 38"/>
          <p:cNvSpPr txBox="1"/>
          <p:nvPr/>
        </p:nvSpPr>
        <p:spPr>
          <a:xfrm>
            <a:off x="4526613" y="5969192"/>
            <a:ext cx="1423071" cy="680084"/>
          </a:xfrm>
          <a:prstGeom prst="rect">
            <a:avLst/>
          </a:prstGeom>
        </p:spPr>
        <p:txBody>
          <a:bodyPr lIns="0" tIns="0" rIns="0" bIns="0" rtlCol="0" anchor="t">
            <a:spAutoFit/>
          </a:bodyPr>
          <a:lstStyle/>
          <a:p>
            <a:pPr marL="194316" lvl="1" indent="-97158" algn="l">
              <a:lnSpc>
                <a:spcPts val="1350"/>
              </a:lnSpc>
              <a:buFont typeface="Arial"/>
              <a:buChar char="•"/>
            </a:pPr>
            <a:r>
              <a:rPr lang="en-US" sz="900">
                <a:solidFill>
                  <a:srgbClr val="000000"/>
                </a:solidFill>
                <a:latin typeface="Now"/>
                <a:ea typeface="Now"/>
                <a:cs typeface="Now"/>
                <a:sym typeface="Now"/>
              </a:rPr>
              <a:t>Patron leadership support is established</a:t>
            </a:r>
          </a:p>
          <a:p>
            <a:pPr marL="194316" lvl="1" indent="-97158" algn="l">
              <a:lnSpc>
                <a:spcPts val="1350"/>
              </a:lnSpc>
              <a:buFont typeface="Arial"/>
              <a:buChar char="•"/>
            </a:pPr>
            <a:r>
              <a:rPr lang="en-US" sz="900">
                <a:solidFill>
                  <a:srgbClr val="000000"/>
                </a:solidFill>
                <a:latin typeface="Now"/>
                <a:ea typeface="Now"/>
                <a:cs typeface="Now"/>
                <a:sym typeface="Now"/>
              </a:rPr>
              <a:t>Soft Launch of PNG Digital ICT Cluster</a:t>
            </a:r>
          </a:p>
        </p:txBody>
      </p:sp>
      <p:sp>
        <p:nvSpPr>
          <p:cNvPr id="39" name="TextBox 39"/>
          <p:cNvSpPr txBox="1"/>
          <p:nvPr/>
        </p:nvSpPr>
        <p:spPr>
          <a:xfrm>
            <a:off x="4309467" y="2964292"/>
            <a:ext cx="2371455" cy="1425455"/>
          </a:xfrm>
          <a:prstGeom prst="rect">
            <a:avLst/>
          </a:prstGeom>
        </p:spPr>
        <p:txBody>
          <a:bodyPr wrap="square" lIns="0" tIns="0" rIns="0" bIns="0" rtlCol="0" anchor="t">
            <a:spAutoFit/>
          </a:bodyPr>
          <a:lstStyle/>
          <a:p>
            <a:pPr marL="194316" lvl="1" indent="-97158" algn="l">
              <a:lnSpc>
                <a:spcPts val="1350"/>
              </a:lnSpc>
              <a:buFont typeface="Arial"/>
              <a:buChar char="•"/>
            </a:pPr>
            <a:r>
              <a:rPr lang="en-US" sz="900" dirty="0">
                <a:solidFill>
                  <a:srgbClr val="000000"/>
                </a:solidFill>
                <a:latin typeface="Now"/>
                <a:ea typeface="Now"/>
                <a:cs typeface="Now"/>
                <a:sym typeface="Now"/>
              </a:rPr>
              <a:t>1st </a:t>
            </a:r>
            <a:r>
              <a:rPr lang="en-US" sz="900" dirty="0" err="1">
                <a:solidFill>
                  <a:srgbClr val="000000"/>
                </a:solidFill>
                <a:latin typeface="Now"/>
                <a:ea typeface="Now"/>
                <a:cs typeface="Now"/>
                <a:sym typeface="Now"/>
              </a:rPr>
              <a:t>TechInnovate</a:t>
            </a:r>
            <a:r>
              <a:rPr lang="en-US" sz="900" dirty="0">
                <a:solidFill>
                  <a:srgbClr val="000000"/>
                </a:solidFill>
                <a:latin typeface="Now"/>
                <a:ea typeface="Now"/>
                <a:cs typeface="Now"/>
                <a:sym typeface="Now"/>
              </a:rPr>
              <a:t> Conference</a:t>
            </a:r>
          </a:p>
          <a:p>
            <a:pPr marL="194316" lvl="1" indent="-97158" algn="l">
              <a:lnSpc>
                <a:spcPts val="1350"/>
              </a:lnSpc>
              <a:buFont typeface="Arial"/>
              <a:buChar char="•"/>
            </a:pPr>
            <a:r>
              <a:rPr lang="en-US" sz="900" dirty="0">
                <a:solidFill>
                  <a:srgbClr val="000000"/>
                </a:solidFill>
                <a:latin typeface="Now"/>
                <a:ea typeface="Now"/>
                <a:cs typeface="Now"/>
                <a:sym typeface="Now"/>
              </a:rPr>
              <a:t>Launched establishment of PNG Digital ICT Cluster and </a:t>
            </a:r>
          </a:p>
          <a:p>
            <a:pPr marL="194316" lvl="1" indent="-97158" algn="l">
              <a:lnSpc>
                <a:spcPts val="1350"/>
              </a:lnSpc>
              <a:buFont typeface="Arial"/>
              <a:buChar char="•"/>
            </a:pPr>
            <a:r>
              <a:rPr lang="en-US" sz="900" dirty="0">
                <a:solidFill>
                  <a:srgbClr val="000000"/>
                </a:solidFill>
                <a:latin typeface="Now"/>
                <a:ea typeface="Now"/>
                <a:cs typeface="Now"/>
                <a:sym typeface="Now"/>
              </a:rPr>
              <a:t>1st Physical Space for Cluster City lab at </a:t>
            </a:r>
            <a:r>
              <a:rPr lang="en-US" sz="900" dirty="0" err="1">
                <a:solidFill>
                  <a:srgbClr val="000000"/>
                </a:solidFill>
                <a:latin typeface="Now"/>
                <a:ea typeface="Now"/>
                <a:cs typeface="Now"/>
                <a:sym typeface="Now"/>
              </a:rPr>
              <a:t>Badili</a:t>
            </a:r>
            <a:r>
              <a:rPr lang="en-US" sz="900" dirty="0">
                <a:solidFill>
                  <a:srgbClr val="000000"/>
                </a:solidFill>
                <a:latin typeface="Now"/>
                <a:ea typeface="Now"/>
                <a:cs typeface="Now"/>
                <a:sym typeface="Now"/>
              </a:rPr>
              <a:t>, Port Moresby</a:t>
            </a:r>
          </a:p>
          <a:p>
            <a:pPr marL="194316" lvl="1" indent="-97158" algn="l">
              <a:lnSpc>
                <a:spcPts val="1350"/>
              </a:lnSpc>
              <a:buFont typeface="Arial"/>
              <a:buChar char="•"/>
            </a:pPr>
            <a:r>
              <a:rPr lang="en-US" sz="900" dirty="0">
                <a:solidFill>
                  <a:srgbClr val="000000"/>
                </a:solidFill>
                <a:latin typeface="Now"/>
                <a:ea typeface="Now"/>
                <a:cs typeface="Now"/>
                <a:sym typeface="Now"/>
              </a:rPr>
              <a:t>Facilitate launchpad for young digital ICT entrepreneurs for APEC</a:t>
            </a:r>
          </a:p>
          <a:p>
            <a:pPr marL="194316" lvl="1" indent="-97158" algn="l">
              <a:lnSpc>
                <a:spcPts val="1350"/>
              </a:lnSpc>
              <a:buFont typeface="Arial"/>
              <a:buChar char="•"/>
            </a:pPr>
            <a:r>
              <a:rPr lang="en-US" sz="900" dirty="0">
                <a:solidFill>
                  <a:srgbClr val="000000"/>
                </a:solidFill>
                <a:latin typeface="Now"/>
                <a:ea typeface="Now"/>
                <a:cs typeface="Now"/>
                <a:sym typeface="Now"/>
              </a:rPr>
              <a:t>GIST Innovation Hub (US State Dept) </a:t>
            </a:r>
          </a:p>
        </p:txBody>
      </p:sp>
      <p:sp>
        <p:nvSpPr>
          <p:cNvPr id="40" name="TextBox 40"/>
          <p:cNvSpPr txBox="1"/>
          <p:nvPr/>
        </p:nvSpPr>
        <p:spPr>
          <a:xfrm>
            <a:off x="6125345" y="7490008"/>
            <a:ext cx="1673348" cy="1365884"/>
          </a:xfrm>
          <a:prstGeom prst="rect">
            <a:avLst/>
          </a:prstGeom>
        </p:spPr>
        <p:txBody>
          <a:bodyPr lIns="0" tIns="0" rIns="0" bIns="0" rtlCol="0" anchor="t">
            <a:spAutoFit/>
          </a:bodyPr>
          <a:lstStyle/>
          <a:p>
            <a:pPr marL="194316" lvl="1" indent="-97158" algn="l">
              <a:lnSpc>
                <a:spcPts val="1350"/>
              </a:lnSpc>
              <a:buFont typeface="Arial"/>
              <a:buChar char="•"/>
            </a:pPr>
            <a:r>
              <a:rPr lang="en-US" sz="900">
                <a:solidFill>
                  <a:srgbClr val="000000"/>
                </a:solidFill>
                <a:latin typeface="Now"/>
                <a:ea typeface="Now"/>
                <a:cs typeface="Now"/>
                <a:sym typeface="Now"/>
              </a:rPr>
              <a:t>2nd TechInnovate Conference</a:t>
            </a:r>
          </a:p>
          <a:p>
            <a:pPr marL="194316" lvl="1" indent="-97158" algn="l">
              <a:lnSpc>
                <a:spcPts val="1350"/>
              </a:lnSpc>
              <a:buFont typeface="Arial"/>
              <a:buChar char="•"/>
            </a:pPr>
            <a:r>
              <a:rPr lang="en-US" sz="900">
                <a:solidFill>
                  <a:srgbClr val="000000"/>
                </a:solidFill>
                <a:latin typeface="Now"/>
                <a:ea typeface="Now"/>
                <a:cs typeface="Now"/>
                <a:sym typeface="Now"/>
              </a:rPr>
              <a:t>1st BRIDGES at UPNG (Software Engineering ) with Nara Institute of Science and Technology, Japan</a:t>
            </a:r>
          </a:p>
          <a:p>
            <a:pPr algn="l">
              <a:lnSpc>
                <a:spcPts val="1350"/>
              </a:lnSpc>
            </a:pPr>
            <a:endParaRPr lang="en-US" sz="900">
              <a:solidFill>
                <a:srgbClr val="000000"/>
              </a:solidFill>
              <a:latin typeface="Now"/>
              <a:ea typeface="Now"/>
              <a:cs typeface="Now"/>
              <a:sym typeface="Now"/>
            </a:endParaRPr>
          </a:p>
        </p:txBody>
      </p:sp>
      <p:sp>
        <p:nvSpPr>
          <p:cNvPr id="41" name="TextBox 41"/>
          <p:cNvSpPr txBox="1"/>
          <p:nvPr/>
        </p:nvSpPr>
        <p:spPr>
          <a:xfrm>
            <a:off x="6783616" y="3117615"/>
            <a:ext cx="1644608" cy="1194434"/>
          </a:xfrm>
          <a:prstGeom prst="rect">
            <a:avLst/>
          </a:prstGeom>
        </p:spPr>
        <p:txBody>
          <a:bodyPr lIns="0" tIns="0" rIns="0" bIns="0" rtlCol="0" anchor="t">
            <a:spAutoFit/>
          </a:bodyPr>
          <a:lstStyle/>
          <a:p>
            <a:pPr marL="194316" lvl="1" indent="-97158" algn="l">
              <a:lnSpc>
                <a:spcPts val="1350"/>
              </a:lnSpc>
              <a:buFont typeface="Arial"/>
              <a:buChar char="•"/>
            </a:pPr>
            <a:r>
              <a:rPr lang="en-US" sz="900">
                <a:solidFill>
                  <a:srgbClr val="000000"/>
                </a:solidFill>
                <a:latin typeface="Now"/>
                <a:ea typeface="Now"/>
                <a:cs typeface="Now"/>
                <a:sym typeface="Now"/>
              </a:rPr>
              <a:t>1st Hackathon “HACK4CHANGE” for Industry</a:t>
            </a:r>
          </a:p>
          <a:p>
            <a:pPr marL="194316" lvl="1" indent="-97158" algn="l">
              <a:lnSpc>
                <a:spcPts val="1350"/>
              </a:lnSpc>
              <a:buFont typeface="Arial"/>
              <a:buChar char="•"/>
            </a:pPr>
            <a:r>
              <a:rPr lang="en-US" sz="900">
                <a:solidFill>
                  <a:srgbClr val="000000"/>
                </a:solidFill>
                <a:latin typeface="Now"/>
                <a:ea typeface="Now"/>
                <a:cs typeface="Now"/>
                <a:sym typeface="Now"/>
              </a:rPr>
              <a:t>Software Engineering Academy with SwitchMaven</a:t>
            </a:r>
          </a:p>
          <a:p>
            <a:pPr algn="l">
              <a:lnSpc>
                <a:spcPts val="1350"/>
              </a:lnSpc>
            </a:pPr>
            <a:endParaRPr lang="en-US" sz="900">
              <a:solidFill>
                <a:srgbClr val="000000"/>
              </a:solidFill>
              <a:latin typeface="Now"/>
              <a:ea typeface="Now"/>
              <a:cs typeface="Now"/>
              <a:sym typeface="Now"/>
            </a:endParaRPr>
          </a:p>
        </p:txBody>
      </p:sp>
      <p:sp>
        <p:nvSpPr>
          <p:cNvPr id="42" name="TextBox 42"/>
          <p:cNvSpPr txBox="1"/>
          <p:nvPr/>
        </p:nvSpPr>
        <p:spPr>
          <a:xfrm>
            <a:off x="7605920" y="7507154"/>
            <a:ext cx="1644608" cy="851534"/>
          </a:xfrm>
          <a:prstGeom prst="rect">
            <a:avLst/>
          </a:prstGeom>
        </p:spPr>
        <p:txBody>
          <a:bodyPr lIns="0" tIns="0" rIns="0" bIns="0" rtlCol="0" anchor="t">
            <a:spAutoFit/>
          </a:bodyPr>
          <a:lstStyle/>
          <a:p>
            <a:pPr marL="194316" lvl="1" indent="-97158" algn="l">
              <a:lnSpc>
                <a:spcPts val="1350"/>
              </a:lnSpc>
              <a:buFont typeface="Arial"/>
              <a:buChar char="•"/>
            </a:pPr>
            <a:r>
              <a:rPr lang="en-US" sz="900">
                <a:solidFill>
                  <a:srgbClr val="000000"/>
                </a:solidFill>
                <a:latin typeface="Now"/>
                <a:ea typeface="Now"/>
                <a:cs typeface="Now"/>
                <a:sym typeface="Now"/>
              </a:rPr>
              <a:t>3rd TechInnovate Conference</a:t>
            </a:r>
          </a:p>
          <a:p>
            <a:pPr marL="194316" lvl="1" indent="-97158" algn="l">
              <a:lnSpc>
                <a:spcPts val="1350"/>
              </a:lnSpc>
              <a:buFont typeface="Arial"/>
              <a:buChar char="•"/>
            </a:pPr>
            <a:r>
              <a:rPr lang="en-US" sz="900">
                <a:solidFill>
                  <a:srgbClr val="000000"/>
                </a:solidFill>
                <a:latin typeface="Now"/>
                <a:ea typeface="Now"/>
                <a:cs typeface="Now"/>
                <a:sym typeface="Now"/>
              </a:rPr>
              <a:t>Partnership with Catalyst Group (Former DEFINE Initative)</a:t>
            </a:r>
          </a:p>
        </p:txBody>
      </p:sp>
      <p:sp>
        <p:nvSpPr>
          <p:cNvPr id="43" name="TextBox 43"/>
          <p:cNvSpPr txBox="1"/>
          <p:nvPr/>
        </p:nvSpPr>
        <p:spPr>
          <a:xfrm>
            <a:off x="8303043" y="3521475"/>
            <a:ext cx="1644608" cy="680084"/>
          </a:xfrm>
          <a:prstGeom prst="rect">
            <a:avLst/>
          </a:prstGeom>
        </p:spPr>
        <p:txBody>
          <a:bodyPr lIns="0" tIns="0" rIns="0" bIns="0" rtlCol="0" anchor="t">
            <a:spAutoFit/>
          </a:bodyPr>
          <a:lstStyle/>
          <a:p>
            <a:pPr marL="194316" lvl="1" indent="-97158" algn="l">
              <a:lnSpc>
                <a:spcPts val="1350"/>
              </a:lnSpc>
              <a:buFont typeface="Arial"/>
              <a:buChar char="•"/>
            </a:pPr>
            <a:r>
              <a:rPr lang="en-US" sz="900">
                <a:solidFill>
                  <a:srgbClr val="000000"/>
                </a:solidFill>
                <a:latin typeface="Now"/>
                <a:ea typeface="Now"/>
                <a:cs typeface="Now"/>
                <a:sym typeface="Now"/>
              </a:rPr>
              <a:t>Partnership with Uot (Signed MOU)</a:t>
            </a:r>
          </a:p>
          <a:p>
            <a:pPr marL="194316" lvl="1" indent="-97158" algn="l">
              <a:lnSpc>
                <a:spcPts val="1350"/>
              </a:lnSpc>
              <a:buFont typeface="Arial"/>
              <a:buChar char="•"/>
            </a:pPr>
            <a:r>
              <a:rPr lang="en-US" sz="900">
                <a:solidFill>
                  <a:srgbClr val="000000"/>
                </a:solidFill>
                <a:latin typeface="Now"/>
                <a:ea typeface="Now"/>
                <a:cs typeface="Now"/>
                <a:sym typeface="Now"/>
              </a:rPr>
              <a:t>DEFINE Skills Project in Port Moresby</a:t>
            </a:r>
          </a:p>
        </p:txBody>
      </p:sp>
      <p:sp>
        <p:nvSpPr>
          <p:cNvPr id="44" name="TextBox 44"/>
          <p:cNvSpPr txBox="1"/>
          <p:nvPr/>
        </p:nvSpPr>
        <p:spPr>
          <a:xfrm>
            <a:off x="9153923" y="7507154"/>
            <a:ext cx="1325603" cy="508634"/>
          </a:xfrm>
          <a:prstGeom prst="rect">
            <a:avLst/>
          </a:prstGeom>
        </p:spPr>
        <p:txBody>
          <a:bodyPr lIns="0" tIns="0" rIns="0" bIns="0" rtlCol="0" anchor="t">
            <a:spAutoFit/>
          </a:bodyPr>
          <a:lstStyle/>
          <a:p>
            <a:pPr marL="194316" lvl="1" indent="-97158" algn="l">
              <a:lnSpc>
                <a:spcPts val="1350"/>
              </a:lnSpc>
              <a:buFont typeface="Arial"/>
              <a:buChar char="•"/>
            </a:pPr>
            <a:r>
              <a:rPr lang="en-US" sz="900">
                <a:solidFill>
                  <a:srgbClr val="000000"/>
                </a:solidFill>
                <a:latin typeface="Now"/>
                <a:ea typeface="Now"/>
                <a:cs typeface="Now"/>
                <a:sym typeface="Now"/>
              </a:rPr>
              <a:t>Strategic Partnership with DICT (Signed MOU)</a:t>
            </a:r>
          </a:p>
        </p:txBody>
      </p:sp>
      <p:sp>
        <p:nvSpPr>
          <p:cNvPr id="45" name="TextBox 45"/>
          <p:cNvSpPr txBox="1"/>
          <p:nvPr/>
        </p:nvSpPr>
        <p:spPr>
          <a:xfrm>
            <a:off x="10082537" y="4043445"/>
            <a:ext cx="1971913" cy="707310"/>
          </a:xfrm>
          <a:prstGeom prst="rect">
            <a:avLst/>
          </a:prstGeom>
        </p:spPr>
        <p:txBody>
          <a:bodyPr wrap="square" lIns="0" tIns="0" rIns="0" bIns="0" rtlCol="0" anchor="t">
            <a:spAutoFit/>
          </a:bodyPr>
          <a:lstStyle/>
          <a:p>
            <a:pPr marL="194316" lvl="1" indent="-97158" algn="l">
              <a:lnSpc>
                <a:spcPts val="1350"/>
              </a:lnSpc>
              <a:buFont typeface="Arial"/>
              <a:buChar char="•"/>
            </a:pPr>
            <a:r>
              <a:rPr lang="en-US" sz="900" dirty="0">
                <a:solidFill>
                  <a:srgbClr val="000000"/>
                </a:solidFill>
                <a:latin typeface="Now"/>
                <a:ea typeface="Now"/>
                <a:cs typeface="Now"/>
                <a:sym typeface="Now"/>
              </a:rPr>
              <a:t>1st Hackathon “HACK4CHANGE” for Academia</a:t>
            </a:r>
          </a:p>
          <a:p>
            <a:pPr marL="194316" lvl="1" indent="-97158" algn="l">
              <a:lnSpc>
                <a:spcPts val="1350"/>
              </a:lnSpc>
              <a:buFont typeface="Arial"/>
              <a:buChar char="•"/>
            </a:pPr>
            <a:r>
              <a:rPr lang="en-US" sz="900" dirty="0">
                <a:solidFill>
                  <a:srgbClr val="000000"/>
                </a:solidFill>
                <a:latin typeface="Now"/>
                <a:ea typeface="Now"/>
                <a:cs typeface="Now"/>
                <a:sym typeface="Now"/>
              </a:rPr>
              <a:t>Strategic Partnership Kyudo</a:t>
            </a:r>
          </a:p>
        </p:txBody>
      </p:sp>
      <p:sp>
        <p:nvSpPr>
          <p:cNvPr id="46" name="TextBox 46"/>
          <p:cNvSpPr txBox="1"/>
          <p:nvPr/>
        </p:nvSpPr>
        <p:spPr>
          <a:xfrm>
            <a:off x="10625184" y="7031085"/>
            <a:ext cx="803103" cy="386715"/>
          </a:xfrm>
          <a:prstGeom prst="rect">
            <a:avLst/>
          </a:prstGeom>
        </p:spPr>
        <p:txBody>
          <a:bodyPr wrap="square" lIns="0" tIns="0" rIns="0" bIns="0" rtlCol="0" anchor="t">
            <a:spAutoFit/>
          </a:bodyPr>
          <a:lstStyle/>
          <a:p>
            <a:pPr algn="ctr">
              <a:lnSpc>
                <a:spcPts val="3150"/>
              </a:lnSpc>
              <a:spcBef>
                <a:spcPct val="0"/>
              </a:spcBef>
            </a:pPr>
            <a:r>
              <a:rPr lang="en-US" sz="2100" dirty="0">
                <a:solidFill>
                  <a:srgbClr val="000000"/>
                </a:solidFill>
                <a:latin typeface="Now"/>
                <a:ea typeface="Now"/>
                <a:cs typeface="Now"/>
                <a:sym typeface="Now"/>
              </a:rPr>
              <a:t>2025</a:t>
            </a:r>
          </a:p>
        </p:txBody>
      </p:sp>
      <p:sp>
        <p:nvSpPr>
          <p:cNvPr id="47" name="TextBox 47"/>
          <p:cNvSpPr txBox="1"/>
          <p:nvPr/>
        </p:nvSpPr>
        <p:spPr>
          <a:xfrm>
            <a:off x="293377" y="6096827"/>
            <a:ext cx="617413"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Now"/>
                <a:ea typeface="Now"/>
                <a:cs typeface="Now"/>
                <a:sym typeface="Now"/>
              </a:rPr>
              <a:t>2014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8956675"/>
            <a:ext cx="16230611" cy="403719"/>
            <a:chOff x="0" y="0"/>
            <a:chExt cx="21640815" cy="538292"/>
          </a:xfrm>
        </p:grpSpPr>
        <p:sp>
          <p:nvSpPr>
            <p:cNvPr id="3" name="TextBox 3"/>
            <p:cNvSpPr txBox="1"/>
            <p:nvPr/>
          </p:nvSpPr>
          <p:spPr>
            <a:xfrm>
              <a:off x="18991666" y="88500"/>
              <a:ext cx="2649149" cy="361738"/>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09</a:t>
              </a:r>
            </a:p>
          </p:txBody>
        </p:sp>
        <p:sp>
          <p:nvSpPr>
            <p:cNvPr id="4" name="TextBox 4"/>
            <p:cNvSpPr txBox="1"/>
            <p:nvPr/>
          </p:nvSpPr>
          <p:spPr>
            <a:xfrm>
              <a:off x="7" y="163006"/>
              <a:ext cx="19476024" cy="375287"/>
            </a:xfrm>
            <a:prstGeom prst="rect">
              <a:avLst/>
            </a:prstGeom>
          </p:spPr>
          <p:txBody>
            <a:bodyPr lIns="0" tIns="0" rIns="0" bIns="0" rtlCol="0" anchor="t">
              <a:spAutoFit/>
            </a:bodyPr>
            <a:lstStyle/>
            <a:p>
              <a:pPr algn="l">
                <a:lnSpc>
                  <a:spcPts val="2336"/>
                </a:lnSpc>
              </a:pPr>
              <a:r>
                <a:rPr lang="en-US" sz="1668" b="1">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5" name="AutoShape 5"/>
            <p:cNvSpPr/>
            <p:nvPr/>
          </p:nvSpPr>
          <p:spPr>
            <a:xfrm>
              <a:off x="7" y="12700"/>
              <a:ext cx="21640800" cy="12700"/>
            </a:xfrm>
            <a:prstGeom prst="line">
              <a:avLst/>
            </a:prstGeom>
            <a:ln w="25400" cap="flat">
              <a:solidFill>
                <a:srgbClr val="000000"/>
              </a:solidFill>
              <a:prstDash val="solid"/>
              <a:headEnd type="none" w="sm" len="sm"/>
              <a:tailEnd type="none" w="sm" len="sm"/>
            </a:ln>
          </p:spPr>
        </p:sp>
      </p:grpSp>
      <p:grpSp>
        <p:nvGrpSpPr>
          <p:cNvPr id="6" name="Group 6"/>
          <p:cNvGrpSpPr/>
          <p:nvPr/>
        </p:nvGrpSpPr>
        <p:grpSpPr>
          <a:xfrm>
            <a:off x="16981873" y="541723"/>
            <a:ext cx="277427" cy="277427"/>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8" name="Group 8"/>
          <p:cNvGrpSpPr/>
          <p:nvPr/>
        </p:nvGrpSpPr>
        <p:grpSpPr>
          <a:xfrm>
            <a:off x="16575495" y="541723"/>
            <a:ext cx="277427" cy="277427"/>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0" name="Group 10"/>
          <p:cNvGrpSpPr/>
          <p:nvPr/>
        </p:nvGrpSpPr>
        <p:grpSpPr>
          <a:xfrm>
            <a:off x="16169118" y="541723"/>
            <a:ext cx="277427" cy="277427"/>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2" name="Freeform 12"/>
          <p:cNvSpPr/>
          <p:nvPr/>
        </p:nvSpPr>
        <p:spPr>
          <a:xfrm>
            <a:off x="3062935" y="176525"/>
            <a:ext cx="815933" cy="922223"/>
          </a:xfrm>
          <a:custGeom>
            <a:avLst/>
            <a:gdLst/>
            <a:ahLst/>
            <a:cxnLst/>
            <a:rect l="l" t="t" r="r" b="b"/>
            <a:pathLst>
              <a:path w="815933" h="922223">
                <a:moveTo>
                  <a:pt x="0" y="0"/>
                </a:moveTo>
                <a:lnTo>
                  <a:pt x="815933" y="0"/>
                </a:lnTo>
                <a:lnTo>
                  <a:pt x="815933" y="922224"/>
                </a:lnTo>
                <a:lnTo>
                  <a:pt x="0" y="922224"/>
                </a:lnTo>
                <a:lnTo>
                  <a:pt x="0" y="0"/>
                </a:lnTo>
                <a:close/>
              </a:path>
            </a:pathLst>
          </a:custGeom>
          <a:blipFill>
            <a:blip r:embed="rId2"/>
            <a:stretch>
              <a:fillRect/>
            </a:stretch>
          </a:blipFill>
        </p:spPr>
      </p:sp>
      <p:sp>
        <p:nvSpPr>
          <p:cNvPr id="13" name="Freeform 13"/>
          <p:cNvSpPr/>
          <p:nvPr/>
        </p:nvSpPr>
        <p:spPr>
          <a:xfrm>
            <a:off x="1028711" y="186137"/>
            <a:ext cx="940349" cy="912612"/>
          </a:xfrm>
          <a:custGeom>
            <a:avLst/>
            <a:gdLst/>
            <a:ahLst/>
            <a:cxnLst/>
            <a:rect l="l" t="t" r="r" b="b"/>
            <a:pathLst>
              <a:path w="940349" h="912612">
                <a:moveTo>
                  <a:pt x="0" y="0"/>
                </a:moveTo>
                <a:lnTo>
                  <a:pt x="940349" y="0"/>
                </a:lnTo>
                <a:lnTo>
                  <a:pt x="940349" y="912612"/>
                </a:lnTo>
                <a:lnTo>
                  <a:pt x="0" y="912612"/>
                </a:lnTo>
                <a:lnTo>
                  <a:pt x="0" y="0"/>
                </a:lnTo>
                <a:close/>
              </a:path>
            </a:pathLst>
          </a:custGeom>
          <a:blipFill>
            <a:blip r:embed="rId3"/>
            <a:stretch>
              <a:fillRect l="-24707" r="-17534"/>
            </a:stretch>
          </a:blipFill>
        </p:spPr>
      </p:sp>
      <p:sp>
        <p:nvSpPr>
          <p:cNvPr id="14" name="Freeform 14"/>
          <p:cNvSpPr/>
          <p:nvPr/>
        </p:nvSpPr>
        <p:spPr>
          <a:xfrm>
            <a:off x="1969060" y="186137"/>
            <a:ext cx="794002" cy="912612"/>
          </a:xfrm>
          <a:custGeom>
            <a:avLst/>
            <a:gdLst/>
            <a:ahLst/>
            <a:cxnLst/>
            <a:rect l="l" t="t" r="r" b="b"/>
            <a:pathLst>
              <a:path w="794002" h="912612">
                <a:moveTo>
                  <a:pt x="0" y="0"/>
                </a:moveTo>
                <a:lnTo>
                  <a:pt x="794002" y="0"/>
                </a:lnTo>
                <a:lnTo>
                  <a:pt x="794002" y="912612"/>
                </a:lnTo>
                <a:lnTo>
                  <a:pt x="0" y="912612"/>
                </a:lnTo>
                <a:lnTo>
                  <a:pt x="0" y="0"/>
                </a:lnTo>
                <a:close/>
              </a:path>
            </a:pathLst>
          </a:custGeom>
          <a:blipFill>
            <a:blip r:embed="rId4"/>
            <a:stretch>
              <a:fillRect l="-17934" r="-14158"/>
            </a:stretch>
          </a:blipFill>
        </p:spPr>
      </p:sp>
      <p:sp>
        <p:nvSpPr>
          <p:cNvPr id="15" name="Freeform 15"/>
          <p:cNvSpPr/>
          <p:nvPr/>
        </p:nvSpPr>
        <p:spPr>
          <a:xfrm>
            <a:off x="3235274" y="7279434"/>
            <a:ext cx="2865748" cy="1557141"/>
          </a:xfrm>
          <a:custGeom>
            <a:avLst/>
            <a:gdLst/>
            <a:ahLst/>
            <a:cxnLst/>
            <a:rect l="l" t="t" r="r" b="b"/>
            <a:pathLst>
              <a:path w="2865748" h="1557141">
                <a:moveTo>
                  <a:pt x="0" y="0"/>
                </a:moveTo>
                <a:lnTo>
                  <a:pt x="2865749" y="0"/>
                </a:lnTo>
                <a:lnTo>
                  <a:pt x="2865749" y="1557141"/>
                </a:lnTo>
                <a:lnTo>
                  <a:pt x="0" y="1557141"/>
                </a:lnTo>
                <a:lnTo>
                  <a:pt x="0" y="0"/>
                </a:lnTo>
                <a:close/>
              </a:path>
            </a:pathLst>
          </a:custGeom>
          <a:blipFill>
            <a:blip r:embed="rId5"/>
            <a:stretch>
              <a:fillRect/>
            </a:stretch>
          </a:blipFill>
        </p:spPr>
      </p:sp>
      <p:sp>
        <p:nvSpPr>
          <p:cNvPr id="16" name="Freeform 16"/>
          <p:cNvSpPr/>
          <p:nvPr/>
        </p:nvSpPr>
        <p:spPr>
          <a:xfrm>
            <a:off x="1283714" y="7279434"/>
            <a:ext cx="1797142" cy="1544147"/>
          </a:xfrm>
          <a:custGeom>
            <a:avLst/>
            <a:gdLst/>
            <a:ahLst/>
            <a:cxnLst/>
            <a:rect l="l" t="t" r="r" b="b"/>
            <a:pathLst>
              <a:path w="1797142" h="1544147">
                <a:moveTo>
                  <a:pt x="0" y="0"/>
                </a:moveTo>
                <a:lnTo>
                  <a:pt x="1797143" y="0"/>
                </a:lnTo>
                <a:lnTo>
                  <a:pt x="1797143" y="1544146"/>
                </a:lnTo>
                <a:lnTo>
                  <a:pt x="0" y="1544146"/>
                </a:lnTo>
                <a:lnTo>
                  <a:pt x="0" y="0"/>
                </a:lnTo>
                <a:close/>
              </a:path>
            </a:pathLst>
          </a:custGeom>
          <a:blipFill>
            <a:blip r:embed="rId6"/>
            <a:stretch>
              <a:fillRect/>
            </a:stretch>
          </a:blipFill>
        </p:spPr>
      </p:sp>
      <p:sp>
        <p:nvSpPr>
          <p:cNvPr id="17" name="Freeform 17"/>
          <p:cNvSpPr/>
          <p:nvPr/>
        </p:nvSpPr>
        <p:spPr>
          <a:xfrm>
            <a:off x="1283714" y="4786037"/>
            <a:ext cx="2439146" cy="1489686"/>
          </a:xfrm>
          <a:custGeom>
            <a:avLst/>
            <a:gdLst/>
            <a:ahLst/>
            <a:cxnLst/>
            <a:rect l="l" t="t" r="r" b="b"/>
            <a:pathLst>
              <a:path w="2439146" h="1489686">
                <a:moveTo>
                  <a:pt x="0" y="0"/>
                </a:moveTo>
                <a:lnTo>
                  <a:pt x="2439146" y="0"/>
                </a:lnTo>
                <a:lnTo>
                  <a:pt x="2439146" y="1489686"/>
                </a:lnTo>
                <a:lnTo>
                  <a:pt x="0" y="1489686"/>
                </a:lnTo>
                <a:lnTo>
                  <a:pt x="0" y="0"/>
                </a:lnTo>
                <a:close/>
              </a:path>
            </a:pathLst>
          </a:custGeom>
          <a:blipFill>
            <a:blip r:embed="rId7"/>
            <a:stretch>
              <a:fillRect l="-27940" t="-25237" r="-19103" b="-30135"/>
            </a:stretch>
          </a:blipFill>
        </p:spPr>
      </p:sp>
      <p:sp>
        <p:nvSpPr>
          <p:cNvPr id="18" name="Freeform 18"/>
          <p:cNvSpPr/>
          <p:nvPr/>
        </p:nvSpPr>
        <p:spPr>
          <a:xfrm>
            <a:off x="3787203" y="4795562"/>
            <a:ext cx="2430628" cy="1157280"/>
          </a:xfrm>
          <a:custGeom>
            <a:avLst/>
            <a:gdLst/>
            <a:ahLst/>
            <a:cxnLst/>
            <a:rect l="l" t="t" r="r" b="b"/>
            <a:pathLst>
              <a:path w="2430628" h="1157280">
                <a:moveTo>
                  <a:pt x="0" y="0"/>
                </a:moveTo>
                <a:lnTo>
                  <a:pt x="2430628" y="0"/>
                </a:lnTo>
                <a:lnTo>
                  <a:pt x="2430628" y="1157280"/>
                </a:lnTo>
                <a:lnTo>
                  <a:pt x="0" y="1157280"/>
                </a:lnTo>
                <a:lnTo>
                  <a:pt x="0" y="0"/>
                </a:lnTo>
                <a:close/>
              </a:path>
            </a:pathLst>
          </a:custGeom>
          <a:blipFill>
            <a:blip r:embed="rId8"/>
            <a:stretch>
              <a:fillRect/>
            </a:stretch>
          </a:blipFill>
        </p:spPr>
      </p:sp>
      <p:sp>
        <p:nvSpPr>
          <p:cNvPr id="19" name="Freeform 19"/>
          <p:cNvSpPr/>
          <p:nvPr/>
        </p:nvSpPr>
        <p:spPr>
          <a:xfrm>
            <a:off x="3822795" y="6000467"/>
            <a:ext cx="2430628" cy="1230785"/>
          </a:xfrm>
          <a:custGeom>
            <a:avLst/>
            <a:gdLst/>
            <a:ahLst/>
            <a:cxnLst/>
            <a:rect l="l" t="t" r="r" b="b"/>
            <a:pathLst>
              <a:path w="2430628" h="1230785">
                <a:moveTo>
                  <a:pt x="0" y="0"/>
                </a:moveTo>
                <a:lnTo>
                  <a:pt x="2430628" y="0"/>
                </a:lnTo>
                <a:lnTo>
                  <a:pt x="2430628" y="1230785"/>
                </a:lnTo>
                <a:lnTo>
                  <a:pt x="0" y="1230785"/>
                </a:lnTo>
                <a:lnTo>
                  <a:pt x="0" y="0"/>
                </a:lnTo>
                <a:close/>
              </a:path>
            </a:pathLst>
          </a:custGeom>
          <a:blipFill>
            <a:blip r:embed="rId9"/>
            <a:stretch>
              <a:fillRect/>
            </a:stretch>
          </a:blipFill>
        </p:spPr>
      </p:sp>
      <p:sp>
        <p:nvSpPr>
          <p:cNvPr id="20" name="Freeform 20"/>
          <p:cNvSpPr/>
          <p:nvPr/>
        </p:nvSpPr>
        <p:spPr>
          <a:xfrm>
            <a:off x="6348673" y="4786037"/>
            <a:ext cx="2228108" cy="1320170"/>
          </a:xfrm>
          <a:custGeom>
            <a:avLst/>
            <a:gdLst/>
            <a:ahLst/>
            <a:cxnLst/>
            <a:rect l="l" t="t" r="r" b="b"/>
            <a:pathLst>
              <a:path w="2228108" h="1320170">
                <a:moveTo>
                  <a:pt x="0" y="0"/>
                </a:moveTo>
                <a:lnTo>
                  <a:pt x="2228108" y="0"/>
                </a:lnTo>
                <a:lnTo>
                  <a:pt x="2228108" y="1320171"/>
                </a:lnTo>
                <a:lnTo>
                  <a:pt x="0" y="1320171"/>
                </a:lnTo>
                <a:lnTo>
                  <a:pt x="0" y="0"/>
                </a:lnTo>
                <a:close/>
              </a:path>
            </a:pathLst>
          </a:custGeom>
          <a:blipFill>
            <a:blip r:embed="rId10"/>
            <a:stretch>
              <a:fillRect t="-5341" b="-5341"/>
            </a:stretch>
          </a:blipFill>
        </p:spPr>
      </p:sp>
      <p:sp>
        <p:nvSpPr>
          <p:cNvPr id="21" name="Freeform 21"/>
          <p:cNvSpPr/>
          <p:nvPr/>
        </p:nvSpPr>
        <p:spPr>
          <a:xfrm>
            <a:off x="6253423" y="7279434"/>
            <a:ext cx="2583045" cy="1557141"/>
          </a:xfrm>
          <a:custGeom>
            <a:avLst/>
            <a:gdLst/>
            <a:ahLst/>
            <a:cxnLst/>
            <a:rect l="l" t="t" r="r" b="b"/>
            <a:pathLst>
              <a:path w="2583045" h="1557141">
                <a:moveTo>
                  <a:pt x="0" y="0"/>
                </a:moveTo>
                <a:lnTo>
                  <a:pt x="2583045" y="0"/>
                </a:lnTo>
                <a:lnTo>
                  <a:pt x="2583045" y="1557141"/>
                </a:lnTo>
                <a:lnTo>
                  <a:pt x="0" y="1557141"/>
                </a:lnTo>
                <a:lnTo>
                  <a:pt x="0" y="0"/>
                </a:lnTo>
                <a:close/>
              </a:path>
            </a:pathLst>
          </a:custGeom>
          <a:blipFill>
            <a:blip r:embed="rId11"/>
            <a:stretch>
              <a:fillRect t="-21795"/>
            </a:stretch>
          </a:blipFill>
        </p:spPr>
      </p:sp>
      <p:sp>
        <p:nvSpPr>
          <p:cNvPr id="22" name="Freeform 22"/>
          <p:cNvSpPr/>
          <p:nvPr/>
        </p:nvSpPr>
        <p:spPr>
          <a:xfrm>
            <a:off x="11590140" y="6935669"/>
            <a:ext cx="5124069" cy="1896670"/>
          </a:xfrm>
          <a:custGeom>
            <a:avLst/>
            <a:gdLst/>
            <a:ahLst/>
            <a:cxnLst/>
            <a:rect l="l" t="t" r="r" b="b"/>
            <a:pathLst>
              <a:path w="5124069" h="1896670">
                <a:moveTo>
                  <a:pt x="0" y="0"/>
                </a:moveTo>
                <a:lnTo>
                  <a:pt x="5124069" y="0"/>
                </a:lnTo>
                <a:lnTo>
                  <a:pt x="5124069" y="1896670"/>
                </a:lnTo>
                <a:lnTo>
                  <a:pt x="0" y="1896670"/>
                </a:lnTo>
                <a:lnTo>
                  <a:pt x="0" y="0"/>
                </a:lnTo>
                <a:close/>
              </a:path>
            </a:pathLst>
          </a:custGeom>
          <a:blipFill>
            <a:blip r:embed="rId12"/>
            <a:stretch>
              <a:fillRect/>
            </a:stretch>
          </a:blipFill>
        </p:spPr>
      </p:sp>
      <p:sp>
        <p:nvSpPr>
          <p:cNvPr id="23" name="Freeform 23"/>
          <p:cNvSpPr/>
          <p:nvPr/>
        </p:nvSpPr>
        <p:spPr>
          <a:xfrm>
            <a:off x="11590140" y="1098749"/>
            <a:ext cx="5124069" cy="2452753"/>
          </a:xfrm>
          <a:custGeom>
            <a:avLst/>
            <a:gdLst/>
            <a:ahLst/>
            <a:cxnLst/>
            <a:rect l="l" t="t" r="r" b="b"/>
            <a:pathLst>
              <a:path w="5124069" h="2452753">
                <a:moveTo>
                  <a:pt x="0" y="0"/>
                </a:moveTo>
                <a:lnTo>
                  <a:pt x="5124069" y="0"/>
                </a:lnTo>
                <a:lnTo>
                  <a:pt x="5124069" y="2452753"/>
                </a:lnTo>
                <a:lnTo>
                  <a:pt x="0" y="2452753"/>
                </a:lnTo>
                <a:lnTo>
                  <a:pt x="0" y="0"/>
                </a:lnTo>
                <a:close/>
              </a:path>
            </a:pathLst>
          </a:custGeom>
          <a:blipFill>
            <a:blip r:embed="rId13"/>
            <a:stretch>
              <a:fillRect/>
            </a:stretch>
          </a:blipFill>
        </p:spPr>
      </p:sp>
      <p:sp>
        <p:nvSpPr>
          <p:cNvPr id="24" name="Freeform 24"/>
          <p:cNvSpPr/>
          <p:nvPr/>
        </p:nvSpPr>
        <p:spPr>
          <a:xfrm>
            <a:off x="11595117" y="3687763"/>
            <a:ext cx="5119091" cy="3072901"/>
          </a:xfrm>
          <a:custGeom>
            <a:avLst/>
            <a:gdLst/>
            <a:ahLst/>
            <a:cxnLst/>
            <a:rect l="l" t="t" r="r" b="b"/>
            <a:pathLst>
              <a:path w="5119091" h="3072901">
                <a:moveTo>
                  <a:pt x="0" y="0"/>
                </a:moveTo>
                <a:lnTo>
                  <a:pt x="5119092" y="0"/>
                </a:lnTo>
                <a:lnTo>
                  <a:pt x="5119092" y="3072901"/>
                </a:lnTo>
                <a:lnTo>
                  <a:pt x="0" y="3072901"/>
                </a:lnTo>
                <a:lnTo>
                  <a:pt x="0" y="0"/>
                </a:lnTo>
                <a:close/>
              </a:path>
            </a:pathLst>
          </a:custGeom>
          <a:blipFill>
            <a:blip r:embed="rId14"/>
            <a:stretch>
              <a:fillRect/>
            </a:stretch>
          </a:blipFill>
        </p:spPr>
      </p:sp>
      <p:sp>
        <p:nvSpPr>
          <p:cNvPr id="25" name="Freeform 25"/>
          <p:cNvSpPr/>
          <p:nvPr/>
        </p:nvSpPr>
        <p:spPr>
          <a:xfrm>
            <a:off x="6654990" y="1098749"/>
            <a:ext cx="4863924" cy="2906195"/>
          </a:xfrm>
          <a:custGeom>
            <a:avLst/>
            <a:gdLst/>
            <a:ahLst/>
            <a:cxnLst/>
            <a:rect l="l" t="t" r="r" b="b"/>
            <a:pathLst>
              <a:path w="4863924" h="2906195">
                <a:moveTo>
                  <a:pt x="0" y="0"/>
                </a:moveTo>
                <a:lnTo>
                  <a:pt x="4863925" y="0"/>
                </a:lnTo>
                <a:lnTo>
                  <a:pt x="4863925" y="2906195"/>
                </a:lnTo>
                <a:lnTo>
                  <a:pt x="0" y="2906195"/>
                </a:lnTo>
                <a:lnTo>
                  <a:pt x="0" y="0"/>
                </a:lnTo>
                <a:close/>
              </a:path>
            </a:pathLst>
          </a:custGeom>
          <a:blipFill>
            <a:blip r:embed="rId15"/>
            <a:stretch>
              <a:fillRect l="-23" r="-23"/>
            </a:stretch>
          </a:blipFill>
        </p:spPr>
      </p:sp>
      <p:sp>
        <p:nvSpPr>
          <p:cNvPr id="26" name="Freeform 26"/>
          <p:cNvSpPr/>
          <p:nvPr/>
        </p:nvSpPr>
        <p:spPr>
          <a:xfrm>
            <a:off x="1283714" y="2971174"/>
            <a:ext cx="2630122" cy="1748188"/>
          </a:xfrm>
          <a:custGeom>
            <a:avLst/>
            <a:gdLst/>
            <a:ahLst/>
            <a:cxnLst/>
            <a:rect l="l" t="t" r="r" b="b"/>
            <a:pathLst>
              <a:path w="2630122" h="1748188">
                <a:moveTo>
                  <a:pt x="0" y="0"/>
                </a:moveTo>
                <a:lnTo>
                  <a:pt x="2630122" y="0"/>
                </a:lnTo>
                <a:lnTo>
                  <a:pt x="2630122" y="1748188"/>
                </a:lnTo>
                <a:lnTo>
                  <a:pt x="0" y="1748188"/>
                </a:lnTo>
                <a:lnTo>
                  <a:pt x="0" y="0"/>
                </a:lnTo>
                <a:close/>
              </a:path>
            </a:pathLst>
          </a:custGeom>
          <a:blipFill>
            <a:blip r:embed="rId16"/>
            <a:stretch>
              <a:fillRect/>
            </a:stretch>
          </a:blipFill>
        </p:spPr>
      </p:sp>
      <p:sp>
        <p:nvSpPr>
          <p:cNvPr id="27" name="Freeform 27"/>
          <p:cNvSpPr/>
          <p:nvPr/>
        </p:nvSpPr>
        <p:spPr>
          <a:xfrm>
            <a:off x="3953644" y="1168467"/>
            <a:ext cx="2630122" cy="1722653"/>
          </a:xfrm>
          <a:custGeom>
            <a:avLst/>
            <a:gdLst/>
            <a:ahLst/>
            <a:cxnLst/>
            <a:rect l="l" t="t" r="r" b="b"/>
            <a:pathLst>
              <a:path w="2630122" h="1722653">
                <a:moveTo>
                  <a:pt x="0" y="0"/>
                </a:moveTo>
                <a:lnTo>
                  <a:pt x="2630121" y="0"/>
                </a:lnTo>
                <a:lnTo>
                  <a:pt x="2630121" y="1722652"/>
                </a:lnTo>
                <a:lnTo>
                  <a:pt x="0" y="1722652"/>
                </a:lnTo>
                <a:lnTo>
                  <a:pt x="0" y="0"/>
                </a:lnTo>
                <a:close/>
              </a:path>
            </a:pathLst>
          </a:custGeom>
          <a:blipFill>
            <a:blip r:embed="rId17"/>
            <a:stretch>
              <a:fillRect/>
            </a:stretch>
          </a:blipFill>
        </p:spPr>
      </p:sp>
      <p:sp>
        <p:nvSpPr>
          <p:cNvPr id="28" name="Freeform 28"/>
          <p:cNvSpPr/>
          <p:nvPr/>
        </p:nvSpPr>
        <p:spPr>
          <a:xfrm>
            <a:off x="3953644" y="2939301"/>
            <a:ext cx="2630122" cy="1780061"/>
          </a:xfrm>
          <a:custGeom>
            <a:avLst/>
            <a:gdLst/>
            <a:ahLst/>
            <a:cxnLst/>
            <a:rect l="l" t="t" r="r" b="b"/>
            <a:pathLst>
              <a:path w="2630122" h="1780061">
                <a:moveTo>
                  <a:pt x="0" y="0"/>
                </a:moveTo>
                <a:lnTo>
                  <a:pt x="2630121" y="0"/>
                </a:lnTo>
                <a:lnTo>
                  <a:pt x="2630121" y="1780061"/>
                </a:lnTo>
                <a:lnTo>
                  <a:pt x="0" y="1780061"/>
                </a:lnTo>
                <a:lnTo>
                  <a:pt x="0" y="0"/>
                </a:lnTo>
                <a:close/>
              </a:path>
            </a:pathLst>
          </a:custGeom>
          <a:blipFill>
            <a:blip r:embed="rId18"/>
            <a:stretch>
              <a:fillRect r="-3612"/>
            </a:stretch>
          </a:blipFill>
        </p:spPr>
      </p:sp>
      <p:sp>
        <p:nvSpPr>
          <p:cNvPr id="29" name="Freeform 29"/>
          <p:cNvSpPr/>
          <p:nvPr/>
        </p:nvSpPr>
        <p:spPr>
          <a:xfrm>
            <a:off x="1345001" y="1194654"/>
            <a:ext cx="2533867" cy="1680615"/>
          </a:xfrm>
          <a:custGeom>
            <a:avLst/>
            <a:gdLst/>
            <a:ahLst/>
            <a:cxnLst/>
            <a:rect l="l" t="t" r="r" b="b"/>
            <a:pathLst>
              <a:path w="2533867" h="1680615">
                <a:moveTo>
                  <a:pt x="0" y="0"/>
                </a:moveTo>
                <a:lnTo>
                  <a:pt x="2533867" y="0"/>
                </a:lnTo>
                <a:lnTo>
                  <a:pt x="2533867" y="1680615"/>
                </a:lnTo>
                <a:lnTo>
                  <a:pt x="0" y="1680615"/>
                </a:lnTo>
                <a:lnTo>
                  <a:pt x="0" y="0"/>
                </a:lnTo>
                <a:close/>
              </a:path>
            </a:pathLst>
          </a:custGeom>
          <a:blipFill>
            <a:blip r:embed="rId19"/>
            <a:stretch>
              <a:fillRect t="-1876" b="-1876"/>
            </a:stretch>
          </a:blipFill>
        </p:spPr>
      </p:sp>
      <p:sp>
        <p:nvSpPr>
          <p:cNvPr id="30" name="Freeform 30"/>
          <p:cNvSpPr/>
          <p:nvPr/>
        </p:nvSpPr>
        <p:spPr>
          <a:xfrm>
            <a:off x="8805381" y="4004944"/>
            <a:ext cx="2687421" cy="3528383"/>
          </a:xfrm>
          <a:custGeom>
            <a:avLst/>
            <a:gdLst/>
            <a:ahLst/>
            <a:cxnLst/>
            <a:rect l="l" t="t" r="r" b="b"/>
            <a:pathLst>
              <a:path w="2687421" h="3528383">
                <a:moveTo>
                  <a:pt x="0" y="0"/>
                </a:moveTo>
                <a:lnTo>
                  <a:pt x="2687422" y="0"/>
                </a:lnTo>
                <a:lnTo>
                  <a:pt x="2687422" y="3528383"/>
                </a:lnTo>
                <a:lnTo>
                  <a:pt x="0" y="3528383"/>
                </a:lnTo>
                <a:lnTo>
                  <a:pt x="0" y="0"/>
                </a:lnTo>
                <a:close/>
              </a:path>
            </a:pathLst>
          </a:custGeom>
          <a:blipFill>
            <a:blip r:embed="rId20"/>
            <a:stretch>
              <a:fillRect/>
            </a:stretch>
          </a:blipFill>
        </p:spPr>
      </p:sp>
      <p:sp>
        <p:nvSpPr>
          <p:cNvPr id="31" name="TextBox 31"/>
          <p:cNvSpPr txBox="1"/>
          <p:nvPr/>
        </p:nvSpPr>
        <p:spPr>
          <a:xfrm>
            <a:off x="2763062" y="60364"/>
            <a:ext cx="204585" cy="966845"/>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sp>
        <p:nvSpPr>
          <p:cNvPr id="32" name="TextBox 35">
            <a:extLst>
              <a:ext uri="{FF2B5EF4-FFF2-40B4-BE49-F238E27FC236}">
                <a16:creationId xmlns:a16="http://schemas.microsoft.com/office/drawing/2014/main" id="{2BF56A45-0DE7-35A9-8BA7-F145B3F5158F}"/>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81100" y="1379249"/>
            <a:ext cx="5914622" cy="3364230"/>
          </a:xfrm>
          <a:prstGeom prst="rect">
            <a:avLst/>
          </a:prstGeom>
        </p:spPr>
        <p:txBody>
          <a:bodyPr lIns="0" tIns="0" rIns="0" bIns="0" rtlCol="0" anchor="t">
            <a:spAutoFit/>
          </a:bodyPr>
          <a:lstStyle/>
          <a:p>
            <a:pPr algn="l">
              <a:lnSpc>
                <a:spcPts val="6719"/>
              </a:lnSpc>
            </a:pPr>
            <a:r>
              <a:rPr lang="en-US" sz="4800" b="1">
                <a:solidFill>
                  <a:srgbClr val="1D1D1F"/>
                </a:solidFill>
                <a:latin typeface="Raleway Bold"/>
                <a:ea typeface="Raleway Bold"/>
                <a:cs typeface="Raleway Bold"/>
                <a:sym typeface="Raleway Bold"/>
              </a:rPr>
              <a:t>MOU STRATEGIC FRAMEWORK FOR CO-OPERATION &amp; COLLABORATION</a:t>
            </a:r>
          </a:p>
        </p:txBody>
      </p:sp>
      <p:grpSp>
        <p:nvGrpSpPr>
          <p:cNvPr id="3" name="Group 3"/>
          <p:cNvGrpSpPr/>
          <p:nvPr/>
        </p:nvGrpSpPr>
        <p:grpSpPr>
          <a:xfrm>
            <a:off x="1028706" y="176525"/>
            <a:ext cx="16230611" cy="1046048"/>
            <a:chOff x="0" y="0"/>
            <a:chExt cx="21640815" cy="1394731"/>
          </a:xfrm>
        </p:grpSpPr>
        <p:sp>
          <p:nvSpPr>
            <p:cNvPr id="4" name="AutoShape 4"/>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5" name="Group 5"/>
            <p:cNvGrpSpPr/>
            <p:nvPr/>
          </p:nvGrpSpPr>
          <p:grpSpPr>
            <a:xfrm>
              <a:off x="21270890" y="486930"/>
              <a:ext cx="369903" cy="369903"/>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7" name="Group 7"/>
            <p:cNvGrpSpPr/>
            <p:nvPr/>
          </p:nvGrpSpPr>
          <p:grpSpPr>
            <a:xfrm>
              <a:off x="20729053" y="486930"/>
              <a:ext cx="369903" cy="369903"/>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9" name="Group 9"/>
            <p:cNvGrpSpPr/>
            <p:nvPr/>
          </p:nvGrpSpPr>
          <p:grpSpPr>
            <a:xfrm>
              <a:off x="20187216" y="486930"/>
              <a:ext cx="369903" cy="369903"/>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1" name="Freeform 11"/>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2"/>
              <a:stretch>
                <a:fillRect/>
              </a:stretch>
            </a:blipFill>
          </p:spPr>
        </p:sp>
        <p:sp>
          <p:nvSpPr>
            <p:cNvPr id="12" name="Freeform 12"/>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3"/>
              <a:stretch>
                <a:fillRect l="-24707" r="-17534"/>
              </a:stretch>
            </a:blipFill>
          </p:spPr>
        </p:sp>
        <p:sp>
          <p:nvSpPr>
            <p:cNvPr id="13" name="Freeform 13"/>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4"/>
              <a:stretch>
                <a:fillRect l="-17934" r="-14158"/>
              </a:stretch>
            </a:blipFill>
          </p:spPr>
        </p:sp>
        <p:sp>
          <p:nvSpPr>
            <p:cNvPr id="14" name="TextBox 14"/>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grpSp>
        <p:nvGrpSpPr>
          <p:cNvPr id="15" name="Group 15"/>
          <p:cNvGrpSpPr/>
          <p:nvPr/>
        </p:nvGrpSpPr>
        <p:grpSpPr>
          <a:xfrm>
            <a:off x="1028700" y="8956675"/>
            <a:ext cx="16230611" cy="403719"/>
            <a:chOff x="0" y="0"/>
            <a:chExt cx="21640815" cy="538292"/>
          </a:xfrm>
        </p:grpSpPr>
        <p:sp>
          <p:nvSpPr>
            <p:cNvPr id="16" name="TextBox 16"/>
            <p:cNvSpPr txBox="1"/>
            <p:nvPr/>
          </p:nvSpPr>
          <p:spPr>
            <a:xfrm>
              <a:off x="18991666" y="88500"/>
              <a:ext cx="2649149" cy="361738"/>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10</a:t>
              </a:r>
            </a:p>
          </p:txBody>
        </p:sp>
        <p:sp>
          <p:nvSpPr>
            <p:cNvPr id="17" name="TextBox 17"/>
            <p:cNvSpPr txBox="1"/>
            <p:nvPr/>
          </p:nvSpPr>
          <p:spPr>
            <a:xfrm>
              <a:off x="7" y="163006"/>
              <a:ext cx="19476024" cy="375287"/>
            </a:xfrm>
            <a:prstGeom prst="rect">
              <a:avLst/>
            </a:prstGeom>
          </p:spPr>
          <p:txBody>
            <a:bodyPr lIns="0" tIns="0" rIns="0" bIns="0" rtlCol="0" anchor="t">
              <a:spAutoFit/>
            </a:bodyPr>
            <a:lstStyle/>
            <a:p>
              <a:pPr algn="l">
                <a:lnSpc>
                  <a:spcPts val="2336"/>
                </a:lnSpc>
              </a:pPr>
              <a:r>
                <a:rPr lang="en-US" sz="1668" b="1">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8" name="AutoShape 18"/>
            <p:cNvSpPr/>
            <p:nvPr/>
          </p:nvSpPr>
          <p:spPr>
            <a:xfrm>
              <a:off x="7" y="12700"/>
              <a:ext cx="21640800" cy="12700"/>
            </a:xfrm>
            <a:prstGeom prst="line">
              <a:avLst/>
            </a:prstGeom>
            <a:ln w="25400" cap="flat">
              <a:solidFill>
                <a:srgbClr val="000000"/>
              </a:solidFill>
              <a:prstDash val="solid"/>
              <a:headEnd type="none" w="sm" len="sm"/>
              <a:tailEnd type="none" w="sm" len="sm"/>
            </a:ln>
          </p:spPr>
        </p:sp>
      </p:grpSp>
      <p:sp>
        <p:nvSpPr>
          <p:cNvPr id="19" name="TextBox 19"/>
          <p:cNvSpPr txBox="1"/>
          <p:nvPr/>
        </p:nvSpPr>
        <p:spPr>
          <a:xfrm>
            <a:off x="7095722" y="1388774"/>
            <a:ext cx="9584862" cy="6884808"/>
          </a:xfrm>
          <a:prstGeom prst="rect">
            <a:avLst/>
          </a:prstGeom>
        </p:spPr>
        <p:txBody>
          <a:bodyPr lIns="0" tIns="0" rIns="0" bIns="0" rtlCol="0" anchor="t">
            <a:spAutoFit/>
          </a:bodyPr>
          <a:lstStyle/>
          <a:p>
            <a:pPr marL="657715" lvl="1" indent="-328858" algn="l">
              <a:lnSpc>
                <a:spcPts val="4569"/>
              </a:lnSpc>
              <a:buFont typeface="Arial"/>
              <a:buChar char="•"/>
            </a:pPr>
            <a:r>
              <a:rPr lang="en-US" sz="3046" b="1">
                <a:solidFill>
                  <a:srgbClr val="000000"/>
                </a:solidFill>
                <a:latin typeface="Now Bold"/>
                <a:ea typeface="Now Bold"/>
                <a:cs typeface="Now Bold"/>
                <a:sym typeface="Now Bold"/>
              </a:rPr>
              <a:t>Promote Good Governance and Communities of Practice:</a:t>
            </a:r>
          </a:p>
          <a:p>
            <a:pPr marL="657715" lvl="1" indent="-328858" algn="l">
              <a:lnSpc>
                <a:spcPts val="4569"/>
              </a:lnSpc>
              <a:buFont typeface="Arial"/>
              <a:buChar char="•"/>
            </a:pPr>
            <a:r>
              <a:rPr lang="en-US" sz="3046" b="1">
                <a:solidFill>
                  <a:srgbClr val="0CA4FA"/>
                </a:solidFill>
                <a:latin typeface="Now Bold"/>
                <a:ea typeface="Now Bold"/>
                <a:cs typeface="Now Bold"/>
                <a:sym typeface="Now Bold"/>
              </a:rPr>
              <a:t>Establish and Operate the National ICT Incubation Center:</a:t>
            </a:r>
          </a:p>
          <a:p>
            <a:pPr marL="657715" lvl="1" indent="-328858" algn="l">
              <a:lnSpc>
                <a:spcPts val="4569"/>
              </a:lnSpc>
              <a:buFont typeface="Arial"/>
              <a:buChar char="•"/>
            </a:pPr>
            <a:r>
              <a:rPr lang="en-US" sz="3046" b="1">
                <a:solidFill>
                  <a:srgbClr val="000000"/>
                </a:solidFill>
                <a:latin typeface="Now Bold"/>
                <a:ea typeface="Now Bold"/>
                <a:cs typeface="Now Bold"/>
                <a:sym typeface="Now Bold"/>
              </a:rPr>
              <a:t>Commitment to Developing and Improving Standards for Information Data and Software:</a:t>
            </a:r>
          </a:p>
          <a:p>
            <a:pPr marL="657715" lvl="1" indent="-328858" algn="l">
              <a:lnSpc>
                <a:spcPts val="4569"/>
              </a:lnSpc>
              <a:buFont typeface="Arial"/>
              <a:buChar char="•"/>
            </a:pPr>
            <a:r>
              <a:rPr lang="en-US" sz="3046" b="1">
                <a:solidFill>
                  <a:srgbClr val="0CA4FA"/>
                </a:solidFill>
                <a:latin typeface="Now Bold"/>
                <a:ea typeface="Now Bold"/>
                <a:cs typeface="Now Bold"/>
                <a:sym typeface="Now Bold"/>
              </a:rPr>
              <a:t>Promote and Encourage Better Digital Services that are Accessible and User-Friendly:</a:t>
            </a:r>
          </a:p>
          <a:p>
            <a:pPr marL="657715" lvl="1" indent="-328858" algn="l">
              <a:lnSpc>
                <a:spcPts val="4569"/>
              </a:lnSpc>
              <a:buFont typeface="Arial"/>
              <a:buChar char="•"/>
            </a:pPr>
            <a:r>
              <a:rPr lang="en-US" sz="3046" b="1">
                <a:solidFill>
                  <a:srgbClr val="000000"/>
                </a:solidFill>
                <a:latin typeface="Now Bold"/>
                <a:ea typeface="Now Bold"/>
                <a:cs typeface="Now Bold"/>
                <a:sym typeface="Now Bold"/>
              </a:rPr>
              <a:t>Encourage and Promote Programs to Build Digital Capacity and Skills:</a:t>
            </a:r>
          </a:p>
        </p:txBody>
      </p:sp>
      <p:sp>
        <p:nvSpPr>
          <p:cNvPr id="20" name="TextBox 35">
            <a:extLst>
              <a:ext uri="{FF2B5EF4-FFF2-40B4-BE49-F238E27FC236}">
                <a16:creationId xmlns:a16="http://schemas.microsoft.com/office/drawing/2014/main" id="{FBC30F34-8BB3-B0A1-DA6A-18D980F976A4}"/>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66E0C-1DC3-CB74-30A2-973E7AE78A4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21FF4BD-EF1E-3B4B-D922-D71145FDD760}"/>
              </a:ext>
            </a:extLst>
          </p:cNvPr>
          <p:cNvSpPr/>
          <p:nvPr/>
        </p:nvSpPr>
        <p:spPr>
          <a:xfrm>
            <a:off x="1181100" y="3039436"/>
            <a:ext cx="4852989" cy="5284159"/>
          </a:xfrm>
          <a:custGeom>
            <a:avLst/>
            <a:gdLst/>
            <a:ahLst/>
            <a:cxnLst/>
            <a:rect l="l" t="t" r="r" b="b"/>
            <a:pathLst>
              <a:path w="4852989" h="5284159">
                <a:moveTo>
                  <a:pt x="0" y="0"/>
                </a:moveTo>
                <a:lnTo>
                  <a:pt x="4852989" y="0"/>
                </a:lnTo>
                <a:lnTo>
                  <a:pt x="4852989" y="5284158"/>
                </a:lnTo>
                <a:lnTo>
                  <a:pt x="0" y="5284158"/>
                </a:lnTo>
                <a:lnTo>
                  <a:pt x="0" y="0"/>
                </a:lnTo>
                <a:close/>
              </a:path>
            </a:pathLst>
          </a:custGeom>
          <a:blipFill>
            <a:blip r:embed="rId3"/>
            <a:stretch>
              <a:fillRect t="-19224"/>
            </a:stretch>
          </a:blipFill>
        </p:spPr>
      </p:sp>
      <p:grpSp>
        <p:nvGrpSpPr>
          <p:cNvPr id="3" name="Group 3">
            <a:extLst>
              <a:ext uri="{FF2B5EF4-FFF2-40B4-BE49-F238E27FC236}">
                <a16:creationId xmlns:a16="http://schemas.microsoft.com/office/drawing/2014/main" id="{14CA1142-DDE9-E478-3CDC-8E21A2FB93BB}"/>
              </a:ext>
            </a:extLst>
          </p:cNvPr>
          <p:cNvGrpSpPr/>
          <p:nvPr/>
        </p:nvGrpSpPr>
        <p:grpSpPr>
          <a:xfrm>
            <a:off x="1028706" y="176525"/>
            <a:ext cx="16230611" cy="1046048"/>
            <a:chOff x="0" y="0"/>
            <a:chExt cx="21640815" cy="1394731"/>
          </a:xfrm>
        </p:grpSpPr>
        <p:sp>
          <p:nvSpPr>
            <p:cNvPr id="4" name="AutoShape 4">
              <a:extLst>
                <a:ext uri="{FF2B5EF4-FFF2-40B4-BE49-F238E27FC236}">
                  <a16:creationId xmlns:a16="http://schemas.microsoft.com/office/drawing/2014/main" id="{4DEBDA35-F6A1-4176-0DDC-8AD2F9EFD296}"/>
                </a:ext>
              </a:extLst>
            </p:cNvPr>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5" name="Group 5">
              <a:extLst>
                <a:ext uri="{FF2B5EF4-FFF2-40B4-BE49-F238E27FC236}">
                  <a16:creationId xmlns:a16="http://schemas.microsoft.com/office/drawing/2014/main" id="{E4D8F3F3-46AE-65E4-F07E-85A579A52620}"/>
                </a:ext>
              </a:extLst>
            </p:cNvPr>
            <p:cNvGrpSpPr/>
            <p:nvPr/>
          </p:nvGrpSpPr>
          <p:grpSpPr>
            <a:xfrm>
              <a:off x="21270890" y="486930"/>
              <a:ext cx="369903" cy="369903"/>
              <a:chOff x="0" y="0"/>
              <a:chExt cx="6350000" cy="6350000"/>
            </a:xfrm>
          </p:grpSpPr>
          <p:sp>
            <p:nvSpPr>
              <p:cNvPr id="6" name="Freeform 6">
                <a:extLst>
                  <a:ext uri="{FF2B5EF4-FFF2-40B4-BE49-F238E27FC236}">
                    <a16:creationId xmlns:a16="http://schemas.microsoft.com/office/drawing/2014/main" id="{AF9B2192-19DA-FF14-82A7-08DFA74AB60C}"/>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7" name="Group 7">
              <a:extLst>
                <a:ext uri="{FF2B5EF4-FFF2-40B4-BE49-F238E27FC236}">
                  <a16:creationId xmlns:a16="http://schemas.microsoft.com/office/drawing/2014/main" id="{562E1F93-F7FE-D0A6-02E3-BDC7D36D9614}"/>
                </a:ext>
              </a:extLst>
            </p:cNvPr>
            <p:cNvGrpSpPr/>
            <p:nvPr/>
          </p:nvGrpSpPr>
          <p:grpSpPr>
            <a:xfrm>
              <a:off x="20729053" y="486930"/>
              <a:ext cx="369903" cy="369903"/>
              <a:chOff x="0" y="0"/>
              <a:chExt cx="6350000" cy="6350000"/>
            </a:xfrm>
          </p:grpSpPr>
          <p:sp>
            <p:nvSpPr>
              <p:cNvPr id="8" name="Freeform 8">
                <a:extLst>
                  <a:ext uri="{FF2B5EF4-FFF2-40B4-BE49-F238E27FC236}">
                    <a16:creationId xmlns:a16="http://schemas.microsoft.com/office/drawing/2014/main" id="{08ED16EE-21C0-744F-D158-F9F66BF37C90}"/>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9" name="Group 9">
              <a:extLst>
                <a:ext uri="{FF2B5EF4-FFF2-40B4-BE49-F238E27FC236}">
                  <a16:creationId xmlns:a16="http://schemas.microsoft.com/office/drawing/2014/main" id="{3A597DD4-C24A-351F-03F0-C850B1174DBD}"/>
                </a:ext>
              </a:extLst>
            </p:cNvPr>
            <p:cNvGrpSpPr/>
            <p:nvPr/>
          </p:nvGrpSpPr>
          <p:grpSpPr>
            <a:xfrm>
              <a:off x="20187216" y="486930"/>
              <a:ext cx="369903" cy="369903"/>
              <a:chOff x="0" y="0"/>
              <a:chExt cx="6350000" cy="6350000"/>
            </a:xfrm>
          </p:grpSpPr>
          <p:sp>
            <p:nvSpPr>
              <p:cNvPr id="10" name="Freeform 10">
                <a:extLst>
                  <a:ext uri="{FF2B5EF4-FFF2-40B4-BE49-F238E27FC236}">
                    <a16:creationId xmlns:a16="http://schemas.microsoft.com/office/drawing/2014/main" id="{3B8236AC-4A77-F216-1517-6B697B7CD759}"/>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1" name="Freeform 11">
              <a:extLst>
                <a:ext uri="{FF2B5EF4-FFF2-40B4-BE49-F238E27FC236}">
                  <a16:creationId xmlns:a16="http://schemas.microsoft.com/office/drawing/2014/main" id="{F5FA71C7-8067-44A1-C77C-4F2601E72070}"/>
                </a:ext>
              </a:extLst>
            </p:cNvPr>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4"/>
              <a:stretch>
                <a:fillRect/>
              </a:stretch>
            </a:blipFill>
          </p:spPr>
        </p:sp>
        <p:sp>
          <p:nvSpPr>
            <p:cNvPr id="12" name="Freeform 12">
              <a:extLst>
                <a:ext uri="{FF2B5EF4-FFF2-40B4-BE49-F238E27FC236}">
                  <a16:creationId xmlns:a16="http://schemas.microsoft.com/office/drawing/2014/main" id="{51939310-5F9E-467E-2A67-FBA6FDF36D88}"/>
                </a:ext>
              </a:extLst>
            </p:cNvPr>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5"/>
              <a:stretch>
                <a:fillRect l="-24707" r="-17534"/>
              </a:stretch>
            </a:blipFill>
          </p:spPr>
        </p:sp>
        <p:sp>
          <p:nvSpPr>
            <p:cNvPr id="13" name="Freeform 13">
              <a:extLst>
                <a:ext uri="{FF2B5EF4-FFF2-40B4-BE49-F238E27FC236}">
                  <a16:creationId xmlns:a16="http://schemas.microsoft.com/office/drawing/2014/main" id="{0797F473-D554-D0B5-1F3B-DFC48361FC9D}"/>
                </a:ext>
              </a:extLst>
            </p:cNvPr>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6"/>
              <a:stretch>
                <a:fillRect l="-17934" r="-14158"/>
              </a:stretch>
            </a:blipFill>
          </p:spPr>
        </p:sp>
        <p:sp>
          <p:nvSpPr>
            <p:cNvPr id="14" name="TextBox 14">
              <a:extLst>
                <a:ext uri="{FF2B5EF4-FFF2-40B4-BE49-F238E27FC236}">
                  <a16:creationId xmlns:a16="http://schemas.microsoft.com/office/drawing/2014/main" id="{0C68C687-DFE4-AF69-0CC0-23C583A61B2A}"/>
                </a:ext>
              </a:extLst>
            </p:cNvPr>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grpSp>
        <p:nvGrpSpPr>
          <p:cNvPr id="15" name="Group 15">
            <a:extLst>
              <a:ext uri="{FF2B5EF4-FFF2-40B4-BE49-F238E27FC236}">
                <a16:creationId xmlns:a16="http://schemas.microsoft.com/office/drawing/2014/main" id="{81D56FA7-89ED-166E-E7A5-2223DC93521C}"/>
              </a:ext>
            </a:extLst>
          </p:cNvPr>
          <p:cNvGrpSpPr/>
          <p:nvPr/>
        </p:nvGrpSpPr>
        <p:grpSpPr>
          <a:xfrm>
            <a:off x="1028700" y="8956675"/>
            <a:ext cx="16230611" cy="403719"/>
            <a:chOff x="0" y="0"/>
            <a:chExt cx="21640815" cy="538292"/>
          </a:xfrm>
        </p:grpSpPr>
        <p:sp>
          <p:nvSpPr>
            <p:cNvPr id="16" name="TextBox 16">
              <a:extLst>
                <a:ext uri="{FF2B5EF4-FFF2-40B4-BE49-F238E27FC236}">
                  <a16:creationId xmlns:a16="http://schemas.microsoft.com/office/drawing/2014/main" id="{C6BBB765-5758-E187-7300-1E0BFBF4C564}"/>
                </a:ext>
              </a:extLst>
            </p:cNvPr>
            <p:cNvSpPr txBox="1"/>
            <p:nvPr/>
          </p:nvSpPr>
          <p:spPr>
            <a:xfrm>
              <a:off x="18991666" y="88500"/>
              <a:ext cx="2649149" cy="361738"/>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11</a:t>
              </a:r>
            </a:p>
          </p:txBody>
        </p:sp>
        <p:sp>
          <p:nvSpPr>
            <p:cNvPr id="17" name="TextBox 17">
              <a:extLst>
                <a:ext uri="{FF2B5EF4-FFF2-40B4-BE49-F238E27FC236}">
                  <a16:creationId xmlns:a16="http://schemas.microsoft.com/office/drawing/2014/main" id="{C0421409-12AC-8FFC-6D6C-64BCB500F120}"/>
                </a:ext>
              </a:extLst>
            </p:cNvPr>
            <p:cNvSpPr txBox="1"/>
            <p:nvPr/>
          </p:nvSpPr>
          <p:spPr>
            <a:xfrm>
              <a:off x="7" y="163006"/>
              <a:ext cx="19476024" cy="375287"/>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8" name="AutoShape 18">
              <a:extLst>
                <a:ext uri="{FF2B5EF4-FFF2-40B4-BE49-F238E27FC236}">
                  <a16:creationId xmlns:a16="http://schemas.microsoft.com/office/drawing/2014/main" id="{3C2710C7-80BA-23FF-CC6F-7A78ECB8F19C}"/>
                </a:ext>
              </a:extLst>
            </p:cNvPr>
            <p:cNvSpPr/>
            <p:nvPr/>
          </p:nvSpPr>
          <p:spPr>
            <a:xfrm>
              <a:off x="7" y="12700"/>
              <a:ext cx="21640800" cy="12700"/>
            </a:xfrm>
            <a:prstGeom prst="line">
              <a:avLst/>
            </a:prstGeom>
            <a:ln w="25400" cap="flat">
              <a:solidFill>
                <a:srgbClr val="000000"/>
              </a:solidFill>
              <a:prstDash val="solid"/>
              <a:headEnd type="none" w="sm" len="sm"/>
              <a:tailEnd type="none" w="sm" len="sm"/>
            </a:ln>
          </p:spPr>
          <p:txBody>
            <a:bodyPr/>
            <a:lstStyle/>
            <a:p>
              <a:endParaRPr lang="en-PG" dirty="0"/>
            </a:p>
          </p:txBody>
        </p:sp>
      </p:grpSp>
      <p:sp>
        <p:nvSpPr>
          <p:cNvPr id="19" name="Freeform 19">
            <a:extLst>
              <a:ext uri="{FF2B5EF4-FFF2-40B4-BE49-F238E27FC236}">
                <a16:creationId xmlns:a16="http://schemas.microsoft.com/office/drawing/2014/main" id="{ECEE86FC-A546-361B-B4B6-D05433575F8F}"/>
              </a:ext>
            </a:extLst>
          </p:cNvPr>
          <p:cNvSpPr/>
          <p:nvPr/>
        </p:nvSpPr>
        <p:spPr>
          <a:xfrm>
            <a:off x="652341" y="3039436"/>
            <a:ext cx="6291346" cy="2870427"/>
          </a:xfrm>
          <a:custGeom>
            <a:avLst/>
            <a:gdLst/>
            <a:ahLst/>
            <a:cxnLst/>
            <a:rect l="l" t="t" r="r" b="b"/>
            <a:pathLst>
              <a:path w="6291346" h="2870427">
                <a:moveTo>
                  <a:pt x="0" y="0"/>
                </a:moveTo>
                <a:lnTo>
                  <a:pt x="6291346" y="0"/>
                </a:lnTo>
                <a:lnTo>
                  <a:pt x="6291346" y="2870427"/>
                </a:lnTo>
                <a:lnTo>
                  <a:pt x="0" y="28704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TextBox 20">
            <a:extLst>
              <a:ext uri="{FF2B5EF4-FFF2-40B4-BE49-F238E27FC236}">
                <a16:creationId xmlns:a16="http://schemas.microsoft.com/office/drawing/2014/main" id="{2B261355-124D-36A5-07CE-E4A110F4458D}"/>
              </a:ext>
            </a:extLst>
          </p:cNvPr>
          <p:cNvSpPr txBox="1"/>
          <p:nvPr/>
        </p:nvSpPr>
        <p:spPr>
          <a:xfrm>
            <a:off x="858506" y="1589731"/>
            <a:ext cx="14368320" cy="821055"/>
          </a:xfrm>
          <a:prstGeom prst="rect">
            <a:avLst/>
          </a:prstGeom>
        </p:spPr>
        <p:txBody>
          <a:bodyPr lIns="0" tIns="0" rIns="0" bIns="0" rtlCol="0" anchor="t">
            <a:spAutoFit/>
          </a:bodyPr>
          <a:lstStyle/>
          <a:p>
            <a:pPr algn="l">
              <a:lnSpc>
                <a:spcPts val="6719"/>
              </a:lnSpc>
            </a:pPr>
            <a:r>
              <a:rPr lang="en-US" sz="4800" b="1">
                <a:solidFill>
                  <a:srgbClr val="1D1D1F"/>
                </a:solidFill>
                <a:latin typeface="Raleway Heavy"/>
                <a:ea typeface="Raleway Heavy"/>
                <a:cs typeface="Raleway Heavy"/>
                <a:sym typeface="Raleway Heavy"/>
              </a:rPr>
              <a:t>ALIGNMENT OF GOVPNG TECHNOLOGY STACK</a:t>
            </a:r>
          </a:p>
        </p:txBody>
      </p:sp>
      <p:sp>
        <p:nvSpPr>
          <p:cNvPr id="26" name="TextBox 20">
            <a:extLst>
              <a:ext uri="{FF2B5EF4-FFF2-40B4-BE49-F238E27FC236}">
                <a16:creationId xmlns:a16="http://schemas.microsoft.com/office/drawing/2014/main" id="{73473616-AE19-F76D-AB93-DF9722FF42C1}"/>
              </a:ext>
            </a:extLst>
          </p:cNvPr>
          <p:cNvSpPr txBox="1"/>
          <p:nvPr/>
        </p:nvSpPr>
        <p:spPr>
          <a:xfrm>
            <a:off x="7315200" y="3160386"/>
            <a:ext cx="9944100" cy="588559"/>
          </a:xfrm>
          <a:prstGeom prst="rect">
            <a:avLst/>
          </a:prstGeom>
        </p:spPr>
        <p:txBody>
          <a:bodyPr wrap="square" lIns="0" tIns="0" rIns="0" bIns="0" rtlCol="0" anchor="t">
            <a:spAutoFit/>
          </a:bodyPr>
          <a:lstStyle/>
          <a:p>
            <a:pPr algn="l">
              <a:lnSpc>
                <a:spcPts val="4559"/>
              </a:lnSpc>
            </a:pPr>
            <a:r>
              <a:rPr lang="en-US" sz="3799" b="1" dirty="0">
                <a:solidFill>
                  <a:srgbClr val="1D1D1F"/>
                </a:solidFill>
                <a:latin typeface="Now Heavy"/>
                <a:ea typeface="Now Heavy"/>
                <a:cs typeface="Now Heavy"/>
                <a:sym typeface="Now Heavy"/>
              </a:rPr>
              <a:t>1. Government Website </a:t>
            </a:r>
            <a:r>
              <a:rPr lang="en-US" sz="3799" b="1" dirty="0" err="1">
                <a:solidFill>
                  <a:srgbClr val="1D1D1F"/>
                </a:solidFill>
                <a:latin typeface="Now Heavy"/>
                <a:ea typeface="Now Heavy"/>
                <a:cs typeface="Now Heavy"/>
                <a:sym typeface="Now Heavy"/>
              </a:rPr>
              <a:t>Standardisation</a:t>
            </a:r>
            <a:endParaRPr lang="en-US" sz="3799" b="1" dirty="0">
              <a:solidFill>
                <a:srgbClr val="1D1D1F"/>
              </a:solidFill>
              <a:latin typeface="Now Heavy"/>
              <a:ea typeface="Now Heavy"/>
              <a:cs typeface="Now Heavy"/>
              <a:sym typeface="Now Heavy"/>
            </a:endParaRPr>
          </a:p>
        </p:txBody>
      </p:sp>
      <p:sp>
        <p:nvSpPr>
          <p:cNvPr id="28" name="TextBox 35">
            <a:extLst>
              <a:ext uri="{FF2B5EF4-FFF2-40B4-BE49-F238E27FC236}">
                <a16:creationId xmlns:a16="http://schemas.microsoft.com/office/drawing/2014/main" id="{79527DEA-491D-0938-5AE8-37DD41F400AD}"/>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spTree>
    <p:extLst>
      <p:ext uri="{BB962C8B-B14F-4D97-AF65-F5344CB8AC3E}">
        <p14:creationId xmlns:p14="http://schemas.microsoft.com/office/powerpoint/2010/main" val="2989719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81100" y="3039436"/>
            <a:ext cx="4852989" cy="5284159"/>
          </a:xfrm>
          <a:custGeom>
            <a:avLst/>
            <a:gdLst/>
            <a:ahLst/>
            <a:cxnLst/>
            <a:rect l="l" t="t" r="r" b="b"/>
            <a:pathLst>
              <a:path w="4852989" h="5284159">
                <a:moveTo>
                  <a:pt x="0" y="0"/>
                </a:moveTo>
                <a:lnTo>
                  <a:pt x="4852989" y="0"/>
                </a:lnTo>
                <a:lnTo>
                  <a:pt x="4852989" y="5284158"/>
                </a:lnTo>
                <a:lnTo>
                  <a:pt x="0" y="5284158"/>
                </a:lnTo>
                <a:lnTo>
                  <a:pt x="0" y="0"/>
                </a:lnTo>
                <a:close/>
              </a:path>
            </a:pathLst>
          </a:custGeom>
          <a:blipFill>
            <a:blip r:embed="rId3"/>
            <a:stretch>
              <a:fillRect t="-19224"/>
            </a:stretch>
          </a:blipFill>
        </p:spPr>
      </p:sp>
      <p:grpSp>
        <p:nvGrpSpPr>
          <p:cNvPr id="3" name="Group 3"/>
          <p:cNvGrpSpPr/>
          <p:nvPr/>
        </p:nvGrpSpPr>
        <p:grpSpPr>
          <a:xfrm>
            <a:off x="1028706" y="176525"/>
            <a:ext cx="16230611" cy="1046048"/>
            <a:chOff x="0" y="0"/>
            <a:chExt cx="21640815" cy="1394731"/>
          </a:xfrm>
        </p:grpSpPr>
        <p:sp>
          <p:nvSpPr>
            <p:cNvPr id="4" name="AutoShape 4"/>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5" name="Group 5"/>
            <p:cNvGrpSpPr/>
            <p:nvPr/>
          </p:nvGrpSpPr>
          <p:grpSpPr>
            <a:xfrm>
              <a:off x="21270890" y="486930"/>
              <a:ext cx="369903" cy="369903"/>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7" name="Group 7"/>
            <p:cNvGrpSpPr/>
            <p:nvPr/>
          </p:nvGrpSpPr>
          <p:grpSpPr>
            <a:xfrm>
              <a:off x="20729053" y="486930"/>
              <a:ext cx="369903" cy="369903"/>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9" name="Group 9"/>
            <p:cNvGrpSpPr/>
            <p:nvPr/>
          </p:nvGrpSpPr>
          <p:grpSpPr>
            <a:xfrm>
              <a:off x="20187216" y="486930"/>
              <a:ext cx="369903" cy="369903"/>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11" name="Freeform 11"/>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4"/>
              <a:stretch>
                <a:fillRect/>
              </a:stretch>
            </a:blipFill>
          </p:spPr>
        </p:sp>
        <p:sp>
          <p:nvSpPr>
            <p:cNvPr id="12" name="Freeform 12"/>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5"/>
              <a:stretch>
                <a:fillRect l="-24707" r="-17534"/>
              </a:stretch>
            </a:blipFill>
          </p:spPr>
        </p:sp>
        <p:sp>
          <p:nvSpPr>
            <p:cNvPr id="13" name="Freeform 13"/>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6"/>
              <a:stretch>
                <a:fillRect l="-17934" r="-14158"/>
              </a:stretch>
            </a:blipFill>
          </p:spPr>
        </p:sp>
        <p:sp>
          <p:nvSpPr>
            <p:cNvPr id="14" name="TextBox 14"/>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grpSp>
        <p:nvGrpSpPr>
          <p:cNvPr id="15" name="Group 15"/>
          <p:cNvGrpSpPr/>
          <p:nvPr/>
        </p:nvGrpSpPr>
        <p:grpSpPr>
          <a:xfrm>
            <a:off x="1028700" y="8956675"/>
            <a:ext cx="16230611" cy="403719"/>
            <a:chOff x="0" y="0"/>
            <a:chExt cx="21640815" cy="538292"/>
          </a:xfrm>
        </p:grpSpPr>
        <p:sp>
          <p:nvSpPr>
            <p:cNvPr id="16" name="TextBox 16"/>
            <p:cNvSpPr txBox="1"/>
            <p:nvPr/>
          </p:nvSpPr>
          <p:spPr>
            <a:xfrm>
              <a:off x="18991666" y="88500"/>
              <a:ext cx="2649149" cy="361738"/>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12</a:t>
              </a:r>
            </a:p>
          </p:txBody>
        </p:sp>
        <p:sp>
          <p:nvSpPr>
            <p:cNvPr id="17" name="TextBox 17"/>
            <p:cNvSpPr txBox="1"/>
            <p:nvPr/>
          </p:nvSpPr>
          <p:spPr>
            <a:xfrm>
              <a:off x="7" y="163006"/>
              <a:ext cx="19476024" cy="375287"/>
            </a:xfrm>
            <a:prstGeom prst="rect">
              <a:avLst/>
            </a:prstGeom>
          </p:spPr>
          <p:txBody>
            <a:bodyPr lIns="0" tIns="0" rIns="0" bIns="0" rtlCol="0" anchor="t">
              <a:spAutoFit/>
            </a:bodyPr>
            <a:lstStyle/>
            <a:p>
              <a:pPr algn="l">
                <a:lnSpc>
                  <a:spcPts val="2336"/>
                </a:lnSpc>
              </a:pPr>
              <a:r>
                <a:rPr lang="en-US" sz="1668" b="1">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8" name="AutoShape 18"/>
            <p:cNvSpPr/>
            <p:nvPr/>
          </p:nvSpPr>
          <p:spPr>
            <a:xfrm>
              <a:off x="7" y="12700"/>
              <a:ext cx="21640800" cy="12700"/>
            </a:xfrm>
            <a:prstGeom prst="line">
              <a:avLst/>
            </a:prstGeom>
            <a:ln w="25400" cap="flat">
              <a:solidFill>
                <a:srgbClr val="000000"/>
              </a:solidFill>
              <a:prstDash val="solid"/>
              <a:headEnd type="none" w="sm" len="sm"/>
              <a:tailEnd type="none" w="sm" len="sm"/>
            </a:ln>
          </p:spPr>
        </p:sp>
      </p:grpSp>
      <p:sp>
        <p:nvSpPr>
          <p:cNvPr id="19" name="Freeform 19"/>
          <p:cNvSpPr/>
          <p:nvPr/>
        </p:nvSpPr>
        <p:spPr>
          <a:xfrm>
            <a:off x="652341" y="3039436"/>
            <a:ext cx="6291346" cy="2870427"/>
          </a:xfrm>
          <a:custGeom>
            <a:avLst/>
            <a:gdLst/>
            <a:ahLst/>
            <a:cxnLst/>
            <a:rect l="l" t="t" r="r" b="b"/>
            <a:pathLst>
              <a:path w="6291346" h="2870427">
                <a:moveTo>
                  <a:pt x="0" y="0"/>
                </a:moveTo>
                <a:lnTo>
                  <a:pt x="6291346" y="0"/>
                </a:lnTo>
                <a:lnTo>
                  <a:pt x="6291346" y="2870427"/>
                </a:lnTo>
                <a:lnTo>
                  <a:pt x="0" y="28704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TextBox 20"/>
          <p:cNvSpPr txBox="1"/>
          <p:nvPr/>
        </p:nvSpPr>
        <p:spPr>
          <a:xfrm>
            <a:off x="858506" y="1589731"/>
            <a:ext cx="14368320" cy="821055"/>
          </a:xfrm>
          <a:prstGeom prst="rect">
            <a:avLst/>
          </a:prstGeom>
        </p:spPr>
        <p:txBody>
          <a:bodyPr lIns="0" tIns="0" rIns="0" bIns="0" rtlCol="0" anchor="t">
            <a:spAutoFit/>
          </a:bodyPr>
          <a:lstStyle/>
          <a:p>
            <a:pPr algn="l">
              <a:lnSpc>
                <a:spcPts val="6719"/>
              </a:lnSpc>
            </a:pPr>
            <a:r>
              <a:rPr lang="en-US" sz="4800" b="1">
                <a:solidFill>
                  <a:srgbClr val="1D1D1F"/>
                </a:solidFill>
                <a:latin typeface="Raleway Heavy"/>
                <a:ea typeface="Raleway Heavy"/>
                <a:cs typeface="Raleway Heavy"/>
                <a:sym typeface="Raleway Heavy"/>
              </a:rPr>
              <a:t>ALIGNMENT OF GOVPNG TECHNOLOGY STACK</a:t>
            </a:r>
          </a:p>
        </p:txBody>
      </p:sp>
      <p:sp>
        <p:nvSpPr>
          <p:cNvPr id="21" name="Freeform 21"/>
          <p:cNvSpPr/>
          <p:nvPr/>
        </p:nvSpPr>
        <p:spPr>
          <a:xfrm>
            <a:off x="7123899" y="2898504"/>
            <a:ext cx="5268721" cy="4869958"/>
          </a:xfrm>
          <a:custGeom>
            <a:avLst/>
            <a:gdLst/>
            <a:ahLst/>
            <a:cxnLst/>
            <a:rect l="l" t="t" r="r" b="b"/>
            <a:pathLst>
              <a:path w="5666875" h="3836947">
                <a:moveTo>
                  <a:pt x="0" y="0"/>
                </a:moveTo>
                <a:lnTo>
                  <a:pt x="5666875" y="0"/>
                </a:lnTo>
                <a:lnTo>
                  <a:pt x="5666875" y="3836946"/>
                </a:lnTo>
                <a:lnTo>
                  <a:pt x="0" y="3836946"/>
                </a:lnTo>
                <a:lnTo>
                  <a:pt x="0" y="0"/>
                </a:lnTo>
                <a:close/>
              </a:path>
            </a:pathLst>
          </a:custGeom>
          <a:blipFill>
            <a:blip r:embed="rId9"/>
            <a:stretch>
              <a:fillRect/>
            </a:stretch>
          </a:blipFill>
        </p:spPr>
      </p:sp>
      <p:pic>
        <p:nvPicPr>
          <p:cNvPr id="22" name="Picture 21" descr="PNG Digital ICT Cluster Logo">
            <a:extLst>
              <a:ext uri="{FF2B5EF4-FFF2-40B4-BE49-F238E27FC236}">
                <a16:creationId xmlns:a16="http://schemas.microsoft.com/office/drawing/2014/main" id="{253C405B-2210-57C9-3343-C4ED171CE38C}"/>
              </a:ext>
            </a:extLst>
          </p:cNvPr>
          <p:cNvPicPr>
            <a:picLocks noChangeAspect="1"/>
          </p:cNvPicPr>
          <p:nvPr/>
        </p:nvPicPr>
        <p:blipFill>
          <a:blip r:embed="rId10"/>
          <a:stretch>
            <a:fillRect/>
          </a:stretch>
        </p:blipFill>
        <p:spPr>
          <a:xfrm>
            <a:off x="13035752" y="4488965"/>
            <a:ext cx="1217738" cy="1379897"/>
          </a:xfrm>
          <a:prstGeom prst="rect">
            <a:avLst/>
          </a:prstGeom>
        </p:spPr>
      </p:pic>
      <p:sp>
        <p:nvSpPr>
          <p:cNvPr id="23" name="Text Box 13">
            <a:extLst>
              <a:ext uri="{FF2B5EF4-FFF2-40B4-BE49-F238E27FC236}">
                <a16:creationId xmlns:a16="http://schemas.microsoft.com/office/drawing/2014/main" id="{733C7248-3CB0-9C37-1BEA-2AEE98FF717F}"/>
              </a:ext>
            </a:extLst>
          </p:cNvPr>
          <p:cNvSpPr txBox="1"/>
          <p:nvPr/>
        </p:nvSpPr>
        <p:spPr>
          <a:xfrm>
            <a:off x="13073044" y="6175530"/>
            <a:ext cx="4590518" cy="1200329"/>
          </a:xfrm>
          <a:prstGeom prst="rect">
            <a:avLst/>
          </a:prstGeom>
          <a:noFill/>
        </p:spPr>
        <p:txBody>
          <a:bodyPr wrap="square" rtlCol="0">
            <a:spAutoFit/>
          </a:bodyPr>
          <a:lstStyle/>
          <a:p>
            <a:r>
              <a:rPr lang="en-US" dirty="0"/>
              <a:t>Cluster MoU with </a:t>
            </a:r>
            <a:r>
              <a:rPr lang="en-US" dirty="0" err="1"/>
              <a:t>Kyudogrowth</a:t>
            </a:r>
            <a:r>
              <a:rPr lang="en-US" dirty="0"/>
              <a:t> to support:</a:t>
            </a:r>
          </a:p>
          <a:p>
            <a:r>
              <a:rPr lang="en-US" dirty="0"/>
              <a:t>Development of Governance and Risk Management Frameworks for Digital ICT Incubation</a:t>
            </a:r>
          </a:p>
        </p:txBody>
      </p:sp>
      <p:pic>
        <p:nvPicPr>
          <p:cNvPr id="24" name="Picture 23" descr="kyudo 2">
            <a:extLst>
              <a:ext uri="{FF2B5EF4-FFF2-40B4-BE49-F238E27FC236}">
                <a16:creationId xmlns:a16="http://schemas.microsoft.com/office/drawing/2014/main" id="{14FD3EEC-B438-1D4A-6B25-819C4C54FB1E}"/>
              </a:ext>
            </a:extLst>
          </p:cNvPr>
          <p:cNvPicPr>
            <a:picLocks noChangeAspect="1"/>
          </p:cNvPicPr>
          <p:nvPr/>
        </p:nvPicPr>
        <p:blipFill>
          <a:blip r:embed="rId11"/>
          <a:stretch>
            <a:fillRect/>
          </a:stretch>
        </p:blipFill>
        <p:spPr>
          <a:xfrm>
            <a:off x="14896622" y="4922055"/>
            <a:ext cx="2002790" cy="759460"/>
          </a:xfrm>
          <a:prstGeom prst="rect">
            <a:avLst/>
          </a:prstGeom>
        </p:spPr>
      </p:pic>
      <p:sp>
        <p:nvSpPr>
          <p:cNvPr id="25" name="Freeform 11">
            <a:extLst>
              <a:ext uri="{FF2B5EF4-FFF2-40B4-BE49-F238E27FC236}">
                <a16:creationId xmlns:a16="http://schemas.microsoft.com/office/drawing/2014/main" id="{28D92D7D-F02D-8B8F-BCDD-4DD2DEA8C1C3}"/>
              </a:ext>
            </a:extLst>
          </p:cNvPr>
          <p:cNvSpPr/>
          <p:nvPr/>
        </p:nvSpPr>
        <p:spPr>
          <a:xfrm>
            <a:off x="14292798" y="7374563"/>
            <a:ext cx="2153747" cy="1228327"/>
          </a:xfrm>
          <a:custGeom>
            <a:avLst/>
            <a:gdLst/>
            <a:ahLst/>
            <a:cxnLst/>
            <a:rect l="l" t="t" r="r" b="b"/>
            <a:pathLst>
              <a:path w="4446608" h="2223304">
                <a:moveTo>
                  <a:pt x="0" y="0"/>
                </a:moveTo>
                <a:lnTo>
                  <a:pt x="4446609" y="0"/>
                </a:lnTo>
                <a:lnTo>
                  <a:pt x="4446609" y="2223304"/>
                </a:lnTo>
                <a:lnTo>
                  <a:pt x="0" y="2223304"/>
                </a:lnTo>
                <a:lnTo>
                  <a:pt x="0" y="0"/>
                </a:lnTo>
                <a:close/>
              </a:path>
            </a:pathLst>
          </a:custGeom>
          <a:blipFill>
            <a:blip r:embed="rId12"/>
            <a:stretch>
              <a:fillRect/>
            </a:stretch>
          </a:blipFill>
        </p:spPr>
      </p:sp>
      <p:sp>
        <p:nvSpPr>
          <p:cNvPr id="26" name="TextBox 20">
            <a:extLst>
              <a:ext uri="{FF2B5EF4-FFF2-40B4-BE49-F238E27FC236}">
                <a16:creationId xmlns:a16="http://schemas.microsoft.com/office/drawing/2014/main" id="{65D550D1-4169-83DA-1EDA-A32577319677}"/>
              </a:ext>
            </a:extLst>
          </p:cNvPr>
          <p:cNvSpPr txBox="1"/>
          <p:nvPr/>
        </p:nvSpPr>
        <p:spPr>
          <a:xfrm>
            <a:off x="12722526" y="3314189"/>
            <a:ext cx="5291555" cy="1140056"/>
          </a:xfrm>
          <a:prstGeom prst="rect">
            <a:avLst/>
          </a:prstGeom>
        </p:spPr>
        <p:txBody>
          <a:bodyPr wrap="square" lIns="0" tIns="0" rIns="0" bIns="0" rtlCol="0" anchor="t">
            <a:spAutoFit/>
          </a:bodyPr>
          <a:lstStyle/>
          <a:p>
            <a:pPr algn="l">
              <a:lnSpc>
                <a:spcPts val="4559"/>
              </a:lnSpc>
            </a:pPr>
            <a:r>
              <a:rPr lang="en-US" sz="2800" b="1" dirty="0">
                <a:solidFill>
                  <a:srgbClr val="1D1D1F"/>
                </a:solidFill>
                <a:latin typeface="Now Heavy"/>
                <a:ea typeface="Now Heavy"/>
                <a:cs typeface="Now Heavy"/>
                <a:sym typeface="Now Heavy"/>
              </a:rPr>
              <a:t>2. Innovation Centers for Incubation &amp; Acceleration</a:t>
            </a:r>
          </a:p>
        </p:txBody>
      </p:sp>
      <p:sp>
        <p:nvSpPr>
          <p:cNvPr id="28" name="TextBox 35">
            <a:extLst>
              <a:ext uri="{FF2B5EF4-FFF2-40B4-BE49-F238E27FC236}">
                <a16:creationId xmlns:a16="http://schemas.microsoft.com/office/drawing/2014/main" id="{2350773A-A17A-1AC8-1BBC-58704B0AB1D6}"/>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298ACC-EA14-2686-6C0F-48E01E0362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660" y="647700"/>
            <a:ext cx="8453770" cy="4308846"/>
          </a:xfrm>
          <a:prstGeom prst="rect">
            <a:avLst/>
          </a:prstGeom>
        </p:spPr>
      </p:pic>
      <p:pic>
        <p:nvPicPr>
          <p:cNvPr id="6" name="Picture 5">
            <a:extLst>
              <a:ext uri="{FF2B5EF4-FFF2-40B4-BE49-F238E27FC236}">
                <a16:creationId xmlns:a16="http://schemas.microsoft.com/office/drawing/2014/main" id="{DEE56DF1-3626-8C78-E251-F8579DEDF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200" y="647700"/>
            <a:ext cx="7751980" cy="4310427"/>
          </a:xfrm>
          <a:prstGeom prst="rect">
            <a:avLst/>
          </a:prstGeom>
        </p:spPr>
      </p:pic>
      <p:pic>
        <p:nvPicPr>
          <p:cNvPr id="8" name="Picture 7">
            <a:extLst>
              <a:ext uri="{FF2B5EF4-FFF2-40B4-BE49-F238E27FC236}">
                <a16:creationId xmlns:a16="http://schemas.microsoft.com/office/drawing/2014/main" id="{51CFD8E2-4808-43AE-B6F2-74B31F3D0F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1200" y="5195248"/>
            <a:ext cx="8005564" cy="4205088"/>
          </a:xfrm>
          <a:prstGeom prst="rect">
            <a:avLst/>
          </a:prstGeom>
        </p:spPr>
      </p:pic>
      <p:pic>
        <p:nvPicPr>
          <p:cNvPr id="10" name="Picture 9">
            <a:extLst>
              <a:ext uri="{FF2B5EF4-FFF2-40B4-BE49-F238E27FC236}">
                <a16:creationId xmlns:a16="http://schemas.microsoft.com/office/drawing/2014/main" id="{0E348869-B1A2-3971-BF53-989E11116F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077" y="5176604"/>
            <a:ext cx="8430936" cy="3853096"/>
          </a:xfrm>
          <a:prstGeom prst="rect">
            <a:avLst/>
          </a:prstGeom>
        </p:spPr>
      </p:pic>
      <p:sp>
        <p:nvSpPr>
          <p:cNvPr id="11" name="TextBox 16">
            <a:extLst>
              <a:ext uri="{FF2B5EF4-FFF2-40B4-BE49-F238E27FC236}">
                <a16:creationId xmlns:a16="http://schemas.microsoft.com/office/drawing/2014/main" id="{835D9758-DE79-C6C4-B195-DBE3AAFC2DBD}"/>
              </a:ext>
            </a:extLst>
          </p:cNvPr>
          <p:cNvSpPr txBox="1"/>
          <p:nvPr/>
        </p:nvSpPr>
        <p:spPr>
          <a:xfrm>
            <a:off x="15366318" y="9501805"/>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13</a:t>
            </a:r>
          </a:p>
        </p:txBody>
      </p:sp>
      <p:sp>
        <p:nvSpPr>
          <p:cNvPr id="12" name="TextBox 17">
            <a:extLst>
              <a:ext uri="{FF2B5EF4-FFF2-40B4-BE49-F238E27FC236}">
                <a16:creationId xmlns:a16="http://schemas.microsoft.com/office/drawing/2014/main" id="{30F233E8-7789-36B6-E137-AB712474B4C0}"/>
              </a:ext>
            </a:extLst>
          </p:cNvPr>
          <p:cNvSpPr txBox="1"/>
          <p:nvPr/>
        </p:nvSpPr>
        <p:spPr>
          <a:xfrm>
            <a:off x="1028705" y="9586435"/>
            <a:ext cx="14607018" cy="281465"/>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3" name="AutoShape 18">
            <a:extLst>
              <a:ext uri="{FF2B5EF4-FFF2-40B4-BE49-F238E27FC236}">
                <a16:creationId xmlns:a16="http://schemas.microsoft.com/office/drawing/2014/main" id="{241C14D7-71EA-5E57-22D8-547C9EA2FB17}"/>
              </a:ext>
            </a:extLst>
          </p:cNvPr>
          <p:cNvSpPr/>
          <p:nvPr/>
        </p:nvSpPr>
        <p:spPr>
          <a:xfrm>
            <a:off x="1028705" y="9473705"/>
            <a:ext cx="16230600" cy="9525"/>
          </a:xfrm>
          <a:prstGeom prst="line">
            <a:avLst/>
          </a:prstGeom>
          <a:ln w="25400" cap="flat">
            <a:solidFill>
              <a:srgbClr val="000000"/>
            </a:solidFill>
            <a:prstDash val="solid"/>
            <a:headEnd type="none" w="sm" len="sm"/>
            <a:tailEnd type="none" w="sm" len="sm"/>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028700" y="1226849"/>
            <a:ext cx="16230600" cy="3606624"/>
          </a:xfrm>
          <a:custGeom>
            <a:avLst/>
            <a:gdLst/>
            <a:ahLst/>
            <a:cxnLst/>
            <a:rect l="l" t="t" r="r" b="b"/>
            <a:pathLst>
              <a:path w="16230600" h="3804773">
                <a:moveTo>
                  <a:pt x="0" y="0"/>
                </a:moveTo>
                <a:lnTo>
                  <a:pt x="16230600" y="0"/>
                </a:lnTo>
                <a:lnTo>
                  <a:pt x="16230600" y="3804773"/>
                </a:lnTo>
                <a:lnTo>
                  <a:pt x="0" y="3804773"/>
                </a:lnTo>
                <a:lnTo>
                  <a:pt x="0" y="0"/>
                </a:lnTo>
                <a:close/>
              </a:path>
            </a:pathLst>
          </a:custGeom>
          <a:blipFill>
            <a:blip r:embed="rId2"/>
            <a:stretch>
              <a:fillRect t="-104939" b="-114999"/>
            </a:stretch>
          </a:blipFill>
        </p:spPr>
      </p:sp>
      <p:sp>
        <p:nvSpPr>
          <p:cNvPr id="3" name="TextBox 3"/>
          <p:cNvSpPr txBox="1"/>
          <p:nvPr/>
        </p:nvSpPr>
        <p:spPr>
          <a:xfrm>
            <a:off x="1229295" y="5383198"/>
            <a:ext cx="5424743" cy="4228465"/>
          </a:xfrm>
          <a:prstGeom prst="rect">
            <a:avLst/>
          </a:prstGeom>
        </p:spPr>
        <p:txBody>
          <a:bodyPr lIns="0" tIns="0" rIns="0" bIns="0" rtlCol="0" anchor="t">
            <a:spAutoFit/>
          </a:bodyPr>
          <a:lstStyle/>
          <a:p>
            <a:pPr algn="l">
              <a:lnSpc>
                <a:spcPts val="6719"/>
              </a:lnSpc>
            </a:pPr>
            <a:r>
              <a:rPr lang="en-US" sz="4800" b="1" dirty="0">
                <a:solidFill>
                  <a:srgbClr val="1D1D1F"/>
                </a:solidFill>
                <a:latin typeface="Raleway Heavy"/>
                <a:ea typeface="Raleway Heavy"/>
                <a:cs typeface="Raleway Heavy"/>
                <a:sym typeface="Raleway Heavy"/>
              </a:rPr>
              <a:t>OBJECTIVES OF INNOVATION CENTERS FOR  INCUBATION &amp; ACCELERATION</a:t>
            </a:r>
          </a:p>
        </p:txBody>
      </p:sp>
      <p:sp>
        <p:nvSpPr>
          <p:cNvPr id="4" name="TextBox 4"/>
          <p:cNvSpPr txBox="1"/>
          <p:nvPr/>
        </p:nvSpPr>
        <p:spPr>
          <a:xfrm>
            <a:off x="9551099" y="5417686"/>
            <a:ext cx="5634801" cy="361818"/>
          </a:xfrm>
          <a:prstGeom prst="rect">
            <a:avLst/>
          </a:prstGeom>
        </p:spPr>
        <p:txBody>
          <a:bodyPr lIns="0" tIns="0" rIns="0" bIns="0" rtlCol="0" anchor="t">
            <a:spAutoFit/>
          </a:bodyPr>
          <a:lstStyle/>
          <a:p>
            <a:pPr algn="l">
              <a:lnSpc>
                <a:spcPts val="2879"/>
              </a:lnSpc>
            </a:pPr>
            <a:r>
              <a:rPr lang="en-US" sz="2400" b="1">
                <a:solidFill>
                  <a:srgbClr val="1D1D1F"/>
                </a:solidFill>
                <a:latin typeface="Now Heavy"/>
                <a:ea typeface="Now Heavy"/>
                <a:cs typeface="Now Heavy"/>
                <a:sym typeface="Now Heavy"/>
              </a:rPr>
              <a:t>Foster local entrepreneurship</a:t>
            </a:r>
          </a:p>
        </p:txBody>
      </p:sp>
      <p:sp>
        <p:nvSpPr>
          <p:cNvPr id="5" name="AutoShape 5"/>
          <p:cNvSpPr/>
          <p:nvPr/>
        </p:nvSpPr>
        <p:spPr>
          <a:xfrm>
            <a:off x="9551099" y="5167312"/>
            <a:ext cx="1418771" cy="0"/>
          </a:xfrm>
          <a:prstGeom prst="line">
            <a:avLst/>
          </a:prstGeom>
          <a:ln w="47625" cap="flat">
            <a:solidFill>
              <a:srgbClr val="A28231"/>
            </a:solidFill>
            <a:prstDash val="solid"/>
            <a:headEnd type="none" w="sm" len="sm"/>
            <a:tailEnd type="none" w="sm" len="sm"/>
          </a:ln>
        </p:spPr>
      </p:sp>
      <p:sp>
        <p:nvSpPr>
          <p:cNvPr id="6" name="TextBox 6"/>
          <p:cNvSpPr txBox="1"/>
          <p:nvPr/>
        </p:nvSpPr>
        <p:spPr>
          <a:xfrm>
            <a:off x="9551099" y="5838460"/>
            <a:ext cx="7681114"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Support PNG students and entrepreneurs in developing tech startups</a:t>
            </a:r>
          </a:p>
        </p:txBody>
      </p:sp>
      <p:sp>
        <p:nvSpPr>
          <p:cNvPr id="7" name="TextBox 7"/>
          <p:cNvSpPr txBox="1"/>
          <p:nvPr/>
        </p:nvSpPr>
        <p:spPr>
          <a:xfrm>
            <a:off x="9551099" y="6853758"/>
            <a:ext cx="6974504" cy="361818"/>
          </a:xfrm>
          <a:prstGeom prst="rect">
            <a:avLst/>
          </a:prstGeom>
        </p:spPr>
        <p:txBody>
          <a:bodyPr lIns="0" tIns="0" rIns="0" bIns="0" rtlCol="0" anchor="t">
            <a:spAutoFit/>
          </a:bodyPr>
          <a:lstStyle/>
          <a:p>
            <a:pPr algn="l">
              <a:lnSpc>
                <a:spcPts val="2879"/>
              </a:lnSpc>
            </a:pPr>
            <a:r>
              <a:rPr lang="en-US" sz="2400" b="1">
                <a:solidFill>
                  <a:srgbClr val="1D1D1F"/>
                </a:solidFill>
                <a:latin typeface="Now Heavy"/>
                <a:ea typeface="Now Heavy"/>
                <a:cs typeface="Now Heavy"/>
                <a:sym typeface="Now Heavy"/>
              </a:rPr>
              <a:t>Promote Research and Development</a:t>
            </a:r>
          </a:p>
        </p:txBody>
      </p:sp>
      <p:sp>
        <p:nvSpPr>
          <p:cNvPr id="8" name="TextBox 8"/>
          <p:cNvSpPr txBox="1"/>
          <p:nvPr/>
        </p:nvSpPr>
        <p:spPr>
          <a:xfrm>
            <a:off x="9551099" y="7272726"/>
            <a:ext cx="7681114" cy="386682"/>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Assist in turning local research into market-ready solutions</a:t>
            </a:r>
          </a:p>
        </p:txBody>
      </p:sp>
      <p:sp>
        <p:nvSpPr>
          <p:cNvPr id="9" name="TextBox 9"/>
          <p:cNvSpPr txBox="1"/>
          <p:nvPr/>
        </p:nvSpPr>
        <p:spPr>
          <a:xfrm>
            <a:off x="9551099" y="8130879"/>
            <a:ext cx="6974504" cy="361818"/>
          </a:xfrm>
          <a:prstGeom prst="rect">
            <a:avLst/>
          </a:prstGeom>
        </p:spPr>
        <p:txBody>
          <a:bodyPr lIns="0" tIns="0" rIns="0" bIns="0" rtlCol="0" anchor="t">
            <a:spAutoFit/>
          </a:bodyPr>
          <a:lstStyle/>
          <a:p>
            <a:pPr algn="l">
              <a:lnSpc>
                <a:spcPts val="2879"/>
              </a:lnSpc>
            </a:pPr>
            <a:r>
              <a:rPr lang="en-US" sz="2400" b="1">
                <a:solidFill>
                  <a:srgbClr val="1D1D1F"/>
                </a:solidFill>
                <a:latin typeface="Now Heavy"/>
                <a:ea typeface="Now Heavy"/>
                <a:cs typeface="Now Heavy"/>
                <a:sym typeface="Now Heavy"/>
              </a:rPr>
              <a:t>Strengthen Industry and Academia Linkage</a:t>
            </a:r>
          </a:p>
        </p:txBody>
      </p:sp>
      <p:sp>
        <p:nvSpPr>
          <p:cNvPr id="10" name="TextBox 10"/>
          <p:cNvSpPr txBox="1"/>
          <p:nvPr/>
        </p:nvSpPr>
        <p:spPr>
          <a:xfrm>
            <a:off x="9578186" y="8654622"/>
            <a:ext cx="7681114"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Build partnerships between universities, industry and government</a:t>
            </a:r>
          </a:p>
        </p:txBody>
      </p:sp>
      <p:sp>
        <p:nvSpPr>
          <p:cNvPr id="12" name="TextBox 16">
            <a:extLst>
              <a:ext uri="{FF2B5EF4-FFF2-40B4-BE49-F238E27FC236}">
                <a16:creationId xmlns:a16="http://schemas.microsoft.com/office/drawing/2014/main" id="{CD9B625C-8CE4-2C09-1E28-5936F06DABDF}"/>
              </a:ext>
            </a:extLst>
          </p:cNvPr>
          <p:cNvSpPr txBox="1"/>
          <p:nvPr/>
        </p:nvSpPr>
        <p:spPr>
          <a:xfrm>
            <a:off x="15366318" y="9501805"/>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14</a:t>
            </a:r>
          </a:p>
        </p:txBody>
      </p:sp>
      <p:sp>
        <p:nvSpPr>
          <p:cNvPr id="13" name="TextBox 17">
            <a:extLst>
              <a:ext uri="{FF2B5EF4-FFF2-40B4-BE49-F238E27FC236}">
                <a16:creationId xmlns:a16="http://schemas.microsoft.com/office/drawing/2014/main" id="{C310A397-BA8C-8F80-EC68-DD25AE4AD931}"/>
              </a:ext>
            </a:extLst>
          </p:cNvPr>
          <p:cNvSpPr txBox="1"/>
          <p:nvPr/>
        </p:nvSpPr>
        <p:spPr>
          <a:xfrm>
            <a:off x="1028705" y="9586435"/>
            <a:ext cx="14607018" cy="281465"/>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4" name="TextBox 35">
            <a:extLst>
              <a:ext uri="{FF2B5EF4-FFF2-40B4-BE49-F238E27FC236}">
                <a16:creationId xmlns:a16="http://schemas.microsoft.com/office/drawing/2014/main" id="{4110A0E1-843C-7EB4-B78F-D5B4279A2776}"/>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grpSp>
        <p:nvGrpSpPr>
          <p:cNvPr id="15" name="Group 2">
            <a:extLst>
              <a:ext uri="{FF2B5EF4-FFF2-40B4-BE49-F238E27FC236}">
                <a16:creationId xmlns:a16="http://schemas.microsoft.com/office/drawing/2014/main" id="{AADE0D36-E829-DE42-44EC-7534D0A9C8AD}"/>
              </a:ext>
            </a:extLst>
          </p:cNvPr>
          <p:cNvGrpSpPr/>
          <p:nvPr/>
        </p:nvGrpSpPr>
        <p:grpSpPr>
          <a:xfrm>
            <a:off x="1028700" y="180801"/>
            <a:ext cx="16230611" cy="1046048"/>
            <a:chOff x="0" y="0"/>
            <a:chExt cx="21640815" cy="1394731"/>
          </a:xfrm>
        </p:grpSpPr>
        <p:sp>
          <p:nvSpPr>
            <p:cNvPr id="16" name="AutoShape 3">
              <a:extLst>
                <a:ext uri="{FF2B5EF4-FFF2-40B4-BE49-F238E27FC236}">
                  <a16:creationId xmlns:a16="http://schemas.microsoft.com/office/drawing/2014/main" id="{84690176-B908-5A00-4965-AB17DC9E9D7D}"/>
                </a:ext>
              </a:extLst>
            </p:cNvPr>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17" name="Group 4">
              <a:extLst>
                <a:ext uri="{FF2B5EF4-FFF2-40B4-BE49-F238E27FC236}">
                  <a16:creationId xmlns:a16="http://schemas.microsoft.com/office/drawing/2014/main" id="{566CE6CB-98F8-B041-BF4B-C9B1B2A50C62}"/>
                </a:ext>
              </a:extLst>
            </p:cNvPr>
            <p:cNvGrpSpPr/>
            <p:nvPr/>
          </p:nvGrpSpPr>
          <p:grpSpPr>
            <a:xfrm>
              <a:off x="21270890" y="486930"/>
              <a:ext cx="369903" cy="369903"/>
              <a:chOff x="0" y="0"/>
              <a:chExt cx="6350000" cy="6350000"/>
            </a:xfrm>
          </p:grpSpPr>
          <p:sp>
            <p:nvSpPr>
              <p:cNvPr id="26" name="Freeform 5">
                <a:extLst>
                  <a:ext uri="{FF2B5EF4-FFF2-40B4-BE49-F238E27FC236}">
                    <a16:creationId xmlns:a16="http://schemas.microsoft.com/office/drawing/2014/main" id="{9B7D368E-BA98-8D08-DD25-700F2845BCCE}"/>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8" name="Group 6">
              <a:extLst>
                <a:ext uri="{FF2B5EF4-FFF2-40B4-BE49-F238E27FC236}">
                  <a16:creationId xmlns:a16="http://schemas.microsoft.com/office/drawing/2014/main" id="{2877489E-61AA-07B1-55BD-3F635FCD3E22}"/>
                </a:ext>
              </a:extLst>
            </p:cNvPr>
            <p:cNvGrpSpPr/>
            <p:nvPr/>
          </p:nvGrpSpPr>
          <p:grpSpPr>
            <a:xfrm>
              <a:off x="20729053" y="486930"/>
              <a:ext cx="369903" cy="369903"/>
              <a:chOff x="0" y="0"/>
              <a:chExt cx="6350000" cy="6350000"/>
            </a:xfrm>
          </p:grpSpPr>
          <p:sp>
            <p:nvSpPr>
              <p:cNvPr id="25" name="Freeform 7">
                <a:extLst>
                  <a:ext uri="{FF2B5EF4-FFF2-40B4-BE49-F238E27FC236}">
                    <a16:creationId xmlns:a16="http://schemas.microsoft.com/office/drawing/2014/main" id="{5814FBF2-DC5D-CC8E-0ABD-8D308C5F6079}"/>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9" name="Group 8">
              <a:extLst>
                <a:ext uri="{FF2B5EF4-FFF2-40B4-BE49-F238E27FC236}">
                  <a16:creationId xmlns:a16="http://schemas.microsoft.com/office/drawing/2014/main" id="{81370CEB-6F20-967E-5663-11F9A7009CC5}"/>
                </a:ext>
              </a:extLst>
            </p:cNvPr>
            <p:cNvGrpSpPr/>
            <p:nvPr/>
          </p:nvGrpSpPr>
          <p:grpSpPr>
            <a:xfrm>
              <a:off x="20187216" y="486930"/>
              <a:ext cx="369903" cy="369903"/>
              <a:chOff x="0" y="0"/>
              <a:chExt cx="6350000" cy="6350000"/>
            </a:xfrm>
          </p:grpSpPr>
          <p:sp>
            <p:nvSpPr>
              <p:cNvPr id="24" name="Freeform 9">
                <a:extLst>
                  <a:ext uri="{FF2B5EF4-FFF2-40B4-BE49-F238E27FC236}">
                    <a16:creationId xmlns:a16="http://schemas.microsoft.com/office/drawing/2014/main" id="{EB8FE63B-28C4-5FAB-6329-4EE1D3A5AED5}"/>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20" name="Freeform 19">
              <a:extLst>
                <a:ext uri="{FF2B5EF4-FFF2-40B4-BE49-F238E27FC236}">
                  <a16:creationId xmlns:a16="http://schemas.microsoft.com/office/drawing/2014/main" id="{DFE57712-66F0-158D-270B-756F5EA1057C}"/>
                </a:ext>
              </a:extLst>
            </p:cNvPr>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3"/>
              <a:stretch>
                <a:fillRect/>
              </a:stretch>
            </a:blipFill>
          </p:spPr>
        </p:sp>
        <p:sp>
          <p:nvSpPr>
            <p:cNvPr id="21" name="Freeform 20">
              <a:extLst>
                <a:ext uri="{FF2B5EF4-FFF2-40B4-BE49-F238E27FC236}">
                  <a16:creationId xmlns:a16="http://schemas.microsoft.com/office/drawing/2014/main" id="{24145EC9-972C-DDB1-8F22-F552198B5D29}"/>
                </a:ext>
              </a:extLst>
            </p:cNvPr>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4"/>
              <a:stretch>
                <a:fillRect l="-24707" r="-17534"/>
              </a:stretch>
            </a:blipFill>
          </p:spPr>
        </p:sp>
        <p:sp>
          <p:nvSpPr>
            <p:cNvPr id="22" name="Freeform 21">
              <a:extLst>
                <a:ext uri="{FF2B5EF4-FFF2-40B4-BE49-F238E27FC236}">
                  <a16:creationId xmlns:a16="http://schemas.microsoft.com/office/drawing/2014/main" id="{B7095D4A-E3C2-2357-22FB-C6AA7E91C382}"/>
                </a:ext>
              </a:extLst>
            </p:cNvPr>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5"/>
              <a:stretch>
                <a:fillRect l="-17934" r="-14158"/>
              </a:stretch>
            </a:blipFill>
          </p:spPr>
        </p:sp>
        <p:sp>
          <p:nvSpPr>
            <p:cNvPr id="23" name="TextBox 22">
              <a:extLst>
                <a:ext uri="{FF2B5EF4-FFF2-40B4-BE49-F238E27FC236}">
                  <a16:creationId xmlns:a16="http://schemas.microsoft.com/office/drawing/2014/main" id="{DDAB14CA-C623-76E2-5C8E-4C0F546A2A63}"/>
                </a:ext>
              </a:extLst>
            </p:cNvPr>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28705" y="1401492"/>
            <a:ext cx="5726576" cy="4228465"/>
          </a:xfrm>
          <a:prstGeom prst="rect">
            <a:avLst/>
          </a:prstGeom>
        </p:spPr>
        <p:txBody>
          <a:bodyPr lIns="0" tIns="0" rIns="0" bIns="0" rtlCol="0" anchor="t">
            <a:spAutoFit/>
          </a:bodyPr>
          <a:lstStyle/>
          <a:p>
            <a:pPr algn="l">
              <a:lnSpc>
                <a:spcPts val="6719"/>
              </a:lnSpc>
            </a:pPr>
            <a:r>
              <a:rPr lang="en-US" sz="4800" b="1" dirty="0">
                <a:solidFill>
                  <a:srgbClr val="1D1D1F"/>
                </a:solidFill>
                <a:latin typeface="Raleway Heavy"/>
                <a:ea typeface="Raleway Heavy"/>
                <a:cs typeface="Raleway Heavy"/>
                <a:sym typeface="Raleway Heavy"/>
              </a:rPr>
              <a:t>KEY COMPONENTS </a:t>
            </a:r>
          </a:p>
          <a:p>
            <a:pPr algn="l">
              <a:lnSpc>
                <a:spcPts val="6719"/>
              </a:lnSpc>
            </a:pPr>
            <a:r>
              <a:rPr lang="en-US" sz="4800" b="1" dirty="0">
                <a:solidFill>
                  <a:srgbClr val="1D1D1F"/>
                </a:solidFill>
                <a:latin typeface="Raleway Heavy"/>
                <a:ea typeface="Raleway Heavy"/>
                <a:cs typeface="Raleway Heavy"/>
                <a:sym typeface="Raleway Heavy"/>
              </a:rPr>
              <a:t>OF EFFECTIVE INCUBATORS &amp; ACCELERATOR PROGRAMS</a:t>
            </a:r>
          </a:p>
        </p:txBody>
      </p:sp>
      <p:sp>
        <p:nvSpPr>
          <p:cNvPr id="3" name="Freeform 3"/>
          <p:cNvSpPr/>
          <p:nvPr/>
        </p:nvSpPr>
        <p:spPr>
          <a:xfrm>
            <a:off x="7821058" y="1028700"/>
            <a:ext cx="3218421" cy="1980610"/>
          </a:xfrm>
          <a:custGeom>
            <a:avLst/>
            <a:gdLst/>
            <a:ahLst/>
            <a:cxnLst/>
            <a:rect l="l" t="t" r="r" b="b"/>
            <a:pathLst>
              <a:path w="3218421" h="1980610">
                <a:moveTo>
                  <a:pt x="0" y="0"/>
                </a:moveTo>
                <a:lnTo>
                  <a:pt x="3218420" y="0"/>
                </a:lnTo>
                <a:lnTo>
                  <a:pt x="3218420" y="1980610"/>
                </a:lnTo>
                <a:lnTo>
                  <a:pt x="0" y="1980610"/>
                </a:lnTo>
                <a:lnTo>
                  <a:pt x="0" y="0"/>
                </a:lnTo>
                <a:close/>
              </a:path>
            </a:pathLst>
          </a:custGeom>
          <a:blipFill>
            <a:blip r:embed="rId2"/>
            <a:stretch>
              <a:fillRect t="-4067" b="-4067"/>
            </a:stretch>
          </a:blipFill>
        </p:spPr>
      </p:sp>
      <p:sp>
        <p:nvSpPr>
          <p:cNvPr id="4" name="Freeform 4"/>
          <p:cNvSpPr/>
          <p:nvPr/>
        </p:nvSpPr>
        <p:spPr>
          <a:xfrm>
            <a:off x="7821058" y="3111697"/>
            <a:ext cx="3218421" cy="1980610"/>
          </a:xfrm>
          <a:custGeom>
            <a:avLst/>
            <a:gdLst/>
            <a:ahLst/>
            <a:cxnLst/>
            <a:rect l="l" t="t" r="r" b="b"/>
            <a:pathLst>
              <a:path w="3218421" h="1980610">
                <a:moveTo>
                  <a:pt x="0" y="0"/>
                </a:moveTo>
                <a:lnTo>
                  <a:pt x="3218420" y="0"/>
                </a:lnTo>
                <a:lnTo>
                  <a:pt x="3218420" y="1980609"/>
                </a:lnTo>
                <a:lnTo>
                  <a:pt x="0" y="1980609"/>
                </a:lnTo>
                <a:lnTo>
                  <a:pt x="0" y="0"/>
                </a:lnTo>
                <a:close/>
              </a:path>
            </a:pathLst>
          </a:custGeom>
          <a:blipFill>
            <a:blip r:embed="rId3"/>
            <a:stretch>
              <a:fillRect t="-4067" b="-4067"/>
            </a:stretch>
          </a:blipFill>
        </p:spPr>
      </p:sp>
      <p:sp>
        <p:nvSpPr>
          <p:cNvPr id="5" name="Freeform 5"/>
          <p:cNvSpPr/>
          <p:nvPr/>
        </p:nvSpPr>
        <p:spPr>
          <a:xfrm>
            <a:off x="7821058" y="5194694"/>
            <a:ext cx="3218421" cy="1980610"/>
          </a:xfrm>
          <a:custGeom>
            <a:avLst/>
            <a:gdLst/>
            <a:ahLst/>
            <a:cxnLst/>
            <a:rect l="l" t="t" r="r" b="b"/>
            <a:pathLst>
              <a:path w="3218421" h="1980610">
                <a:moveTo>
                  <a:pt x="0" y="0"/>
                </a:moveTo>
                <a:lnTo>
                  <a:pt x="3218420" y="0"/>
                </a:lnTo>
                <a:lnTo>
                  <a:pt x="3218420" y="1980609"/>
                </a:lnTo>
                <a:lnTo>
                  <a:pt x="0" y="1980609"/>
                </a:lnTo>
                <a:lnTo>
                  <a:pt x="0" y="0"/>
                </a:lnTo>
                <a:close/>
              </a:path>
            </a:pathLst>
          </a:custGeom>
          <a:blipFill>
            <a:blip r:embed="rId4"/>
            <a:stretch>
              <a:fillRect l="-14347" r="-14347"/>
            </a:stretch>
          </a:blipFill>
        </p:spPr>
      </p:sp>
      <p:sp>
        <p:nvSpPr>
          <p:cNvPr id="6" name="Freeform 6"/>
          <p:cNvSpPr/>
          <p:nvPr/>
        </p:nvSpPr>
        <p:spPr>
          <a:xfrm>
            <a:off x="7821058" y="7277690"/>
            <a:ext cx="3218421" cy="1980610"/>
          </a:xfrm>
          <a:custGeom>
            <a:avLst/>
            <a:gdLst/>
            <a:ahLst/>
            <a:cxnLst/>
            <a:rect l="l" t="t" r="r" b="b"/>
            <a:pathLst>
              <a:path w="3218421" h="1980610">
                <a:moveTo>
                  <a:pt x="0" y="0"/>
                </a:moveTo>
                <a:lnTo>
                  <a:pt x="3218420" y="0"/>
                </a:lnTo>
                <a:lnTo>
                  <a:pt x="3218420" y="1980610"/>
                </a:lnTo>
                <a:lnTo>
                  <a:pt x="0" y="1980610"/>
                </a:lnTo>
                <a:lnTo>
                  <a:pt x="0" y="0"/>
                </a:lnTo>
                <a:close/>
              </a:path>
            </a:pathLst>
          </a:custGeom>
          <a:blipFill>
            <a:blip r:embed="rId5"/>
            <a:stretch>
              <a:fillRect l="-12218" r="-12218"/>
            </a:stretch>
          </a:blipFill>
        </p:spPr>
      </p:sp>
      <p:sp>
        <p:nvSpPr>
          <p:cNvPr id="7" name="TextBox 7"/>
          <p:cNvSpPr txBox="1"/>
          <p:nvPr/>
        </p:nvSpPr>
        <p:spPr>
          <a:xfrm>
            <a:off x="11608435" y="1318961"/>
            <a:ext cx="3725076" cy="778947"/>
          </a:xfrm>
          <a:prstGeom prst="rect">
            <a:avLst/>
          </a:prstGeom>
        </p:spPr>
        <p:txBody>
          <a:bodyPr lIns="0" tIns="0" rIns="0" bIns="0" rtlCol="0" anchor="t">
            <a:spAutoFit/>
          </a:bodyPr>
          <a:lstStyle/>
          <a:p>
            <a:pPr marL="0" lvl="0" indent="0" algn="l">
              <a:lnSpc>
                <a:spcPts val="3120"/>
              </a:lnSpc>
              <a:spcBef>
                <a:spcPct val="0"/>
              </a:spcBef>
            </a:pPr>
            <a:r>
              <a:rPr lang="en-US" sz="2400" b="1">
                <a:solidFill>
                  <a:srgbClr val="1D1D1F"/>
                </a:solidFill>
                <a:latin typeface="Now Heavy"/>
                <a:ea typeface="Now Heavy"/>
                <a:cs typeface="Now Heavy"/>
                <a:sym typeface="Now Heavy"/>
              </a:rPr>
              <a:t>Infrastructure and facilities</a:t>
            </a:r>
          </a:p>
        </p:txBody>
      </p:sp>
      <p:sp>
        <p:nvSpPr>
          <p:cNvPr id="8" name="TextBox 8"/>
          <p:cNvSpPr txBox="1"/>
          <p:nvPr/>
        </p:nvSpPr>
        <p:spPr>
          <a:xfrm>
            <a:off x="11608435" y="5685693"/>
            <a:ext cx="4231732" cy="388521"/>
          </a:xfrm>
          <a:prstGeom prst="rect">
            <a:avLst/>
          </a:prstGeom>
        </p:spPr>
        <p:txBody>
          <a:bodyPr lIns="0" tIns="0" rIns="0" bIns="0" rtlCol="0" anchor="t">
            <a:spAutoFit/>
          </a:bodyPr>
          <a:lstStyle/>
          <a:p>
            <a:pPr marL="0" lvl="0" indent="0" algn="l">
              <a:lnSpc>
                <a:spcPts val="3120"/>
              </a:lnSpc>
              <a:spcBef>
                <a:spcPct val="0"/>
              </a:spcBef>
            </a:pPr>
            <a:r>
              <a:rPr lang="en-US" sz="2400" b="1">
                <a:solidFill>
                  <a:srgbClr val="1D1D1F"/>
                </a:solidFill>
                <a:latin typeface="Now Heavy"/>
                <a:ea typeface="Now Heavy"/>
                <a:cs typeface="Now Heavy"/>
                <a:sym typeface="Now Heavy"/>
              </a:rPr>
              <a:t>Technology and Resources</a:t>
            </a:r>
          </a:p>
        </p:txBody>
      </p:sp>
      <p:sp>
        <p:nvSpPr>
          <p:cNvPr id="9" name="TextBox 9"/>
          <p:cNvSpPr txBox="1"/>
          <p:nvPr/>
        </p:nvSpPr>
        <p:spPr>
          <a:xfrm>
            <a:off x="11608435" y="3568230"/>
            <a:ext cx="4231732" cy="388521"/>
          </a:xfrm>
          <a:prstGeom prst="rect">
            <a:avLst/>
          </a:prstGeom>
        </p:spPr>
        <p:txBody>
          <a:bodyPr lIns="0" tIns="0" rIns="0" bIns="0" rtlCol="0" anchor="t">
            <a:spAutoFit/>
          </a:bodyPr>
          <a:lstStyle/>
          <a:p>
            <a:pPr marL="0" lvl="0" indent="0" algn="l">
              <a:lnSpc>
                <a:spcPts val="3120"/>
              </a:lnSpc>
              <a:spcBef>
                <a:spcPct val="0"/>
              </a:spcBef>
            </a:pPr>
            <a:r>
              <a:rPr lang="en-US" sz="2400" b="1">
                <a:solidFill>
                  <a:srgbClr val="1D1D1F"/>
                </a:solidFill>
                <a:latin typeface="Now Heavy"/>
                <a:ea typeface="Now Heavy"/>
                <a:cs typeface="Now Heavy"/>
                <a:sym typeface="Now Heavy"/>
              </a:rPr>
              <a:t>Support Services</a:t>
            </a:r>
          </a:p>
        </p:txBody>
      </p:sp>
      <p:sp>
        <p:nvSpPr>
          <p:cNvPr id="10" name="TextBox 10"/>
          <p:cNvSpPr txBox="1"/>
          <p:nvPr/>
        </p:nvSpPr>
        <p:spPr>
          <a:xfrm>
            <a:off x="11608435" y="7740193"/>
            <a:ext cx="4231732" cy="388521"/>
          </a:xfrm>
          <a:prstGeom prst="rect">
            <a:avLst/>
          </a:prstGeom>
        </p:spPr>
        <p:txBody>
          <a:bodyPr lIns="0" tIns="0" rIns="0" bIns="0" rtlCol="0" anchor="t">
            <a:spAutoFit/>
          </a:bodyPr>
          <a:lstStyle/>
          <a:p>
            <a:pPr marL="0" lvl="0" indent="0" algn="l">
              <a:lnSpc>
                <a:spcPts val="3120"/>
              </a:lnSpc>
              <a:spcBef>
                <a:spcPct val="0"/>
              </a:spcBef>
            </a:pPr>
            <a:r>
              <a:rPr lang="en-US" sz="2400" b="1">
                <a:solidFill>
                  <a:srgbClr val="1D1D1F"/>
                </a:solidFill>
                <a:latin typeface="Now Heavy"/>
                <a:ea typeface="Now Heavy"/>
                <a:cs typeface="Now Heavy"/>
                <a:sym typeface="Now Heavy"/>
              </a:rPr>
              <a:t>Funding and Investments</a:t>
            </a:r>
          </a:p>
        </p:txBody>
      </p:sp>
      <p:sp>
        <p:nvSpPr>
          <p:cNvPr id="11" name="TextBox 11"/>
          <p:cNvSpPr txBox="1"/>
          <p:nvPr/>
        </p:nvSpPr>
        <p:spPr>
          <a:xfrm>
            <a:off x="11608435" y="2024847"/>
            <a:ext cx="4504178"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Office space, co-working areas, meeting rooms</a:t>
            </a:r>
          </a:p>
        </p:txBody>
      </p:sp>
      <p:sp>
        <p:nvSpPr>
          <p:cNvPr id="12" name="TextBox 12"/>
          <p:cNvSpPr txBox="1"/>
          <p:nvPr/>
        </p:nvSpPr>
        <p:spPr>
          <a:xfrm>
            <a:off x="11608435" y="4078903"/>
            <a:ext cx="4504178" cy="1186716"/>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Mentorship, workshops, networking events.</a:t>
            </a:r>
          </a:p>
          <a:p>
            <a:pPr algn="l">
              <a:lnSpc>
                <a:spcPts val="3150"/>
              </a:lnSpc>
            </a:pPr>
            <a:endParaRPr lang="en-US" sz="2100">
              <a:solidFill>
                <a:srgbClr val="606060"/>
              </a:solidFill>
              <a:latin typeface="Now"/>
              <a:ea typeface="Now"/>
              <a:cs typeface="Now"/>
              <a:sym typeface="Now"/>
            </a:endParaRPr>
          </a:p>
        </p:txBody>
      </p:sp>
      <p:sp>
        <p:nvSpPr>
          <p:cNvPr id="13" name="TextBox 13"/>
          <p:cNvSpPr txBox="1"/>
          <p:nvPr/>
        </p:nvSpPr>
        <p:spPr>
          <a:xfrm>
            <a:off x="11608435" y="6196366"/>
            <a:ext cx="4504178"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Access to cutting-edge tools, software, and equipment</a:t>
            </a:r>
          </a:p>
        </p:txBody>
      </p:sp>
      <p:sp>
        <p:nvSpPr>
          <p:cNvPr id="14" name="TextBox 14"/>
          <p:cNvSpPr txBox="1"/>
          <p:nvPr/>
        </p:nvSpPr>
        <p:spPr>
          <a:xfrm>
            <a:off x="11608435" y="8250866"/>
            <a:ext cx="4504178"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Seed funding, grant opportunities, investor connection</a:t>
            </a:r>
          </a:p>
        </p:txBody>
      </p:sp>
      <p:sp>
        <p:nvSpPr>
          <p:cNvPr id="15" name="AutoShape 15"/>
          <p:cNvSpPr/>
          <p:nvPr/>
        </p:nvSpPr>
        <p:spPr>
          <a:xfrm>
            <a:off x="11608435" y="1226397"/>
            <a:ext cx="1418771" cy="0"/>
          </a:xfrm>
          <a:prstGeom prst="line">
            <a:avLst/>
          </a:prstGeom>
          <a:ln w="47625" cap="flat">
            <a:solidFill>
              <a:srgbClr val="A28231"/>
            </a:solidFill>
            <a:prstDash val="solid"/>
            <a:headEnd type="none" w="sm" len="sm"/>
            <a:tailEnd type="none" w="sm" len="sm"/>
          </a:ln>
        </p:spPr>
      </p:sp>
      <p:sp>
        <p:nvSpPr>
          <p:cNvPr id="16" name="AutoShape 16"/>
          <p:cNvSpPr/>
          <p:nvPr/>
        </p:nvSpPr>
        <p:spPr>
          <a:xfrm>
            <a:off x="11608435" y="3338335"/>
            <a:ext cx="1418771" cy="0"/>
          </a:xfrm>
          <a:prstGeom prst="line">
            <a:avLst/>
          </a:prstGeom>
          <a:ln w="47625" cap="flat">
            <a:solidFill>
              <a:srgbClr val="A28231"/>
            </a:solidFill>
            <a:prstDash val="solid"/>
            <a:headEnd type="none" w="sm" len="sm"/>
            <a:tailEnd type="none" w="sm" len="sm"/>
          </a:ln>
        </p:spPr>
      </p:sp>
      <p:sp>
        <p:nvSpPr>
          <p:cNvPr id="17" name="AutoShape 17"/>
          <p:cNvSpPr/>
          <p:nvPr/>
        </p:nvSpPr>
        <p:spPr>
          <a:xfrm>
            <a:off x="11608435" y="5386866"/>
            <a:ext cx="1418771" cy="0"/>
          </a:xfrm>
          <a:prstGeom prst="line">
            <a:avLst/>
          </a:prstGeom>
          <a:ln w="47625" cap="flat">
            <a:solidFill>
              <a:srgbClr val="A28231"/>
            </a:solidFill>
            <a:prstDash val="solid"/>
            <a:headEnd type="none" w="sm" len="sm"/>
            <a:tailEnd type="none" w="sm" len="sm"/>
          </a:ln>
        </p:spPr>
      </p:sp>
      <p:sp>
        <p:nvSpPr>
          <p:cNvPr id="18" name="AutoShape 18"/>
          <p:cNvSpPr/>
          <p:nvPr/>
        </p:nvSpPr>
        <p:spPr>
          <a:xfrm>
            <a:off x="11608435" y="7498360"/>
            <a:ext cx="1418771" cy="0"/>
          </a:xfrm>
          <a:prstGeom prst="line">
            <a:avLst/>
          </a:prstGeom>
          <a:ln w="47625" cap="flat">
            <a:solidFill>
              <a:srgbClr val="A28231"/>
            </a:solidFill>
            <a:prstDash val="solid"/>
            <a:headEnd type="none" w="sm" len="sm"/>
            <a:tailEnd type="none" w="sm" len="sm"/>
          </a:ln>
        </p:spPr>
      </p:sp>
      <p:sp>
        <p:nvSpPr>
          <p:cNvPr id="19" name="Freeform 19"/>
          <p:cNvSpPr/>
          <p:nvPr/>
        </p:nvSpPr>
        <p:spPr>
          <a:xfrm>
            <a:off x="8806425" y="1420054"/>
            <a:ext cx="1342937" cy="671468"/>
          </a:xfrm>
          <a:custGeom>
            <a:avLst/>
            <a:gdLst/>
            <a:ahLst/>
            <a:cxnLst/>
            <a:rect l="l" t="t" r="r" b="b"/>
            <a:pathLst>
              <a:path w="1342937" h="671468">
                <a:moveTo>
                  <a:pt x="0" y="0"/>
                </a:moveTo>
                <a:lnTo>
                  <a:pt x="1342936" y="0"/>
                </a:lnTo>
                <a:lnTo>
                  <a:pt x="1342936" y="671468"/>
                </a:lnTo>
                <a:lnTo>
                  <a:pt x="0" y="671468"/>
                </a:lnTo>
                <a:lnTo>
                  <a:pt x="0" y="0"/>
                </a:lnTo>
                <a:close/>
              </a:path>
            </a:pathLst>
          </a:custGeom>
          <a:blipFill>
            <a:blip r:embed="rId6"/>
            <a:stretch>
              <a:fillRect/>
            </a:stretch>
          </a:blipFill>
        </p:spPr>
      </p:sp>
      <p:sp>
        <p:nvSpPr>
          <p:cNvPr id="20" name="TextBox 16">
            <a:extLst>
              <a:ext uri="{FF2B5EF4-FFF2-40B4-BE49-F238E27FC236}">
                <a16:creationId xmlns:a16="http://schemas.microsoft.com/office/drawing/2014/main" id="{BDE619BE-E5EC-3ABA-97F1-CA84270F98C0}"/>
              </a:ext>
            </a:extLst>
          </p:cNvPr>
          <p:cNvSpPr txBox="1"/>
          <p:nvPr/>
        </p:nvSpPr>
        <p:spPr>
          <a:xfrm>
            <a:off x="15366318" y="9501805"/>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15</a:t>
            </a:r>
          </a:p>
        </p:txBody>
      </p:sp>
      <p:sp>
        <p:nvSpPr>
          <p:cNvPr id="21" name="TextBox 17">
            <a:extLst>
              <a:ext uri="{FF2B5EF4-FFF2-40B4-BE49-F238E27FC236}">
                <a16:creationId xmlns:a16="http://schemas.microsoft.com/office/drawing/2014/main" id="{942D9111-DECC-B48E-4BA0-18811E3F9C0D}"/>
              </a:ext>
            </a:extLst>
          </p:cNvPr>
          <p:cNvSpPr txBox="1"/>
          <p:nvPr/>
        </p:nvSpPr>
        <p:spPr>
          <a:xfrm>
            <a:off x="1028705" y="9586435"/>
            <a:ext cx="14607018" cy="281465"/>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26" name="AutoShape 18">
            <a:extLst>
              <a:ext uri="{FF2B5EF4-FFF2-40B4-BE49-F238E27FC236}">
                <a16:creationId xmlns:a16="http://schemas.microsoft.com/office/drawing/2014/main" id="{FFC5DA60-B8BC-C487-DDCC-FC965A739A50}"/>
              </a:ext>
            </a:extLst>
          </p:cNvPr>
          <p:cNvSpPr/>
          <p:nvPr/>
        </p:nvSpPr>
        <p:spPr>
          <a:xfrm>
            <a:off x="1028705" y="9473705"/>
            <a:ext cx="16230600" cy="9525"/>
          </a:xfrm>
          <a:prstGeom prst="line">
            <a:avLst/>
          </a:prstGeom>
          <a:ln w="25400" cap="flat">
            <a:solidFill>
              <a:srgbClr val="000000"/>
            </a:solidFill>
            <a:prstDash val="solid"/>
            <a:headEnd type="none" w="sm" len="sm"/>
            <a:tailEnd type="none" w="sm" len="sm"/>
          </a:ln>
        </p:spPr>
      </p:sp>
      <p:grpSp>
        <p:nvGrpSpPr>
          <p:cNvPr id="27" name="Group 2">
            <a:extLst>
              <a:ext uri="{FF2B5EF4-FFF2-40B4-BE49-F238E27FC236}">
                <a16:creationId xmlns:a16="http://schemas.microsoft.com/office/drawing/2014/main" id="{FCC8777C-AE86-56A7-A992-C143EECBBBDB}"/>
              </a:ext>
            </a:extLst>
          </p:cNvPr>
          <p:cNvGrpSpPr/>
          <p:nvPr/>
        </p:nvGrpSpPr>
        <p:grpSpPr>
          <a:xfrm>
            <a:off x="1028700" y="180801"/>
            <a:ext cx="16230611" cy="1046048"/>
            <a:chOff x="0" y="0"/>
            <a:chExt cx="21640815" cy="1394731"/>
          </a:xfrm>
        </p:grpSpPr>
        <p:sp>
          <p:nvSpPr>
            <p:cNvPr id="28" name="AutoShape 3">
              <a:extLst>
                <a:ext uri="{FF2B5EF4-FFF2-40B4-BE49-F238E27FC236}">
                  <a16:creationId xmlns:a16="http://schemas.microsoft.com/office/drawing/2014/main" id="{FB82F958-18CE-2137-6B4D-E16794EFAABD}"/>
                </a:ext>
              </a:extLst>
            </p:cNvPr>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29" name="Group 4">
              <a:extLst>
                <a:ext uri="{FF2B5EF4-FFF2-40B4-BE49-F238E27FC236}">
                  <a16:creationId xmlns:a16="http://schemas.microsoft.com/office/drawing/2014/main" id="{F80AA439-0B6D-FA9A-281F-118FDE4B20B8}"/>
                </a:ext>
              </a:extLst>
            </p:cNvPr>
            <p:cNvGrpSpPr/>
            <p:nvPr/>
          </p:nvGrpSpPr>
          <p:grpSpPr>
            <a:xfrm>
              <a:off x="21270890" y="486930"/>
              <a:ext cx="369903" cy="369903"/>
              <a:chOff x="0" y="0"/>
              <a:chExt cx="6350000" cy="6350000"/>
            </a:xfrm>
          </p:grpSpPr>
          <p:sp>
            <p:nvSpPr>
              <p:cNvPr id="38" name="Freeform 5">
                <a:extLst>
                  <a:ext uri="{FF2B5EF4-FFF2-40B4-BE49-F238E27FC236}">
                    <a16:creationId xmlns:a16="http://schemas.microsoft.com/office/drawing/2014/main" id="{2E4DFF41-DA03-D8A6-51A1-D351FF4C5049}"/>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30" name="Group 6">
              <a:extLst>
                <a:ext uri="{FF2B5EF4-FFF2-40B4-BE49-F238E27FC236}">
                  <a16:creationId xmlns:a16="http://schemas.microsoft.com/office/drawing/2014/main" id="{7F66FACA-B362-DE3A-C7A2-98118D734F4D}"/>
                </a:ext>
              </a:extLst>
            </p:cNvPr>
            <p:cNvGrpSpPr/>
            <p:nvPr/>
          </p:nvGrpSpPr>
          <p:grpSpPr>
            <a:xfrm>
              <a:off x="20729053" y="486930"/>
              <a:ext cx="369903" cy="369903"/>
              <a:chOff x="0" y="0"/>
              <a:chExt cx="6350000" cy="6350000"/>
            </a:xfrm>
          </p:grpSpPr>
          <p:sp>
            <p:nvSpPr>
              <p:cNvPr id="37" name="Freeform 7">
                <a:extLst>
                  <a:ext uri="{FF2B5EF4-FFF2-40B4-BE49-F238E27FC236}">
                    <a16:creationId xmlns:a16="http://schemas.microsoft.com/office/drawing/2014/main" id="{4C5990A5-40B3-446F-BEBA-B74DA28027CF}"/>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31" name="Group 8">
              <a:extLst>
                <a:ext uri="{FF2B5EF4-FFF2-40B4-BE49-F238E27FC236}">
                  <a16:creationId xmlns:a16="http://schemas.microsoft.com/office/drawing/2014/main" id="{DD85C952-5E70-9D07-0150-A441D17BB084}"/>
                </a:ext>
              </a:extLst>
            </p:cNvPr>
            <p:cNvGrpSpPr/>
            <p:nvPr/>
          </p:nvGrpSpPr>
          <p:grpSpPr>
            <a:xfrm>
              <a:off x="20187216" y="486930"/>
              <a:ext cx="369903" cy="369903"/>
              <a:chOff x="0" y="0"/>
              <a:chExt cx="6350000" cy="6350000"/>
            </a:xfrm>
          </p:grpSpPr>
          <p:sp>
            <p:nvSpPr>
              <p:cNvPr id="36" name="Freeform 9">
                <a:extLst>
                  <a:ext uri="{FF2B5EF4-FFF2-40B4-BE49-F238E27FC236}">
                    <a16:creationId xmlns:a16="http://schemas.microsoft.com/office/drawing/2014/main" id="{5C1542E5-DD76-022D-30CC-2FC78D710CCA}"/>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32" name="Freeform 31">
              <a:extLst>
                <a:ext uri="{FF2B5EF4-FFF2-40B4-BE49-F238E27FC236}">
                  <a16:creationId xmlns:a16="http://schemas.microsoft.com/office/drawing/2014/main" id="{6EB19FC0-1ABB-113A-2E02-BA053E318C35}"/>
                </a:ext>
              </a:extLst>
            </p:cNvPr>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7"/>
              <a:stretch>
                <a:fillRect/>
              </a:stretch>
            </a:blipFill>
          </p:spPr>
        </p:sp>
        <p:sp>
          <p:nvSpPr>
            <p:cNvPr id="33" name="Freeform 32">
              <a:extLst>
                <a:ext uri="{FF2B5EF4-FFF2-40B4-BE49-F238E27FC236}">
                  <a16:creationId xmlns:a16="http://schemas.microsoft.com/office/drawing/2014/main" id="{5FEFB2D2-C2BB-B8F9-D3C2-71ADA62A5F3A}"/>
                </a:ext>
              </a:extLst>
            </p:cNvPr>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8"/>
              <a:stretch>
                <a:fillRect l="-24707" r="-17534"/>
              </a:stretch>
            </a:blipFill>
          </p:spPr>
        </p:sp>
        <p:sp>
          <p:nvSpPr>
            <p:cNvPr id="34" name="Freeform 33">
              <a:extLst>
                <a:ext uri="{FF2B5EF4-FFF2-40B4-BE49-F238E27FC236}">
                  <a16:creationId xmlns:a16="http://schemas.microsoft.com/office/drawing/2014/main" id="{166E5DF1-552E-5D1C-BBD3-C219C467683D}"/>
                </a:ext>
              </a:extLst>
            </p:cNvPr>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9"/>
              <a:stretch>
                <a:fillRect l="-17934" r="-14158"/>
              </a:stretch>
            </a:blipFill>
          </p:spPr>
        </p:sp>
        <p:sp>
          <p:nvSpPr>
            <p:cNvPr id="35" name="TextBox 34">
              <a:extLst>
                <a:ext uri="{FF2B5EF4-FFF2-40B4-BE49-F238E27FC236}">
                  <a16:creationId xmlns:a16="http://schemas.microsoft.com/office/drawing/2014/main" id="{B4C81709-6D41-1D77-66B8-BC9426B40E90}"/>
                </a:ext>
              </a:extLst>
            </p:cNvPr>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sp>
        <p:nvSpPr>
          <p:cNvPr id="39" name="TextBox 35">
            <a:extLst>
              <a:ext uri="{FF2B5EF4-FFF2-40B4-BE49-F238E27FC236}">
                <a16:creationId xmlns:a16="http://schemas.microsoft.com/office/drawing/2014/main" id="{826046A3-890E-58E9-B090-5CB329058FAF}"/>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676400" y="1926418"/>
            <a:ext cx="4446866" cy="3369256"/>
          </a:xfrm>
          <a:prstGeom prst="rect">
            <a:avLst/>
          </a:prstGeom>
        </p:spPr>
        <p:txBody>
          <a:bodyPr lIns="0" tIns="0" rIns="0" bIns="0" rtlCol="0" anchor="t">
            <a:spAutoFit/>
          </a:bodyPr>
          <a:lstStyle/>
          <a:p>
            <a:pPr algn="l">
              <a:lnSpc>
                <a:spcPts val="6719"/>
              </a:lnSpc>
            </a:pPr>
            <a:r>
              <a:rPr lang="en-US" sz="4800" b="1" dirty="0">
                <a:solidFill>
                  <a:srgbClr val="1D1D1F"/>
                </a:solidFill>
                <a:latin typeface="Raleway Heavy"/>
                <a:ea typeface="Raleway Heavy"/>
                <a:cs typeface="Raleway Heavy"/>
                <a:sym typeface="Raleway Heavy"/>
              </a:rPr>
              <a:t>BENEFITS TO INDUSTRY- UNIVERSITIES-GOVERNMENT</a:t>
            </a:r>
          </a:p>
        </p:txBody>
      </p:sp>
      <p:sp>
        <p:nvSpPr>
          <p:cNvPr id="3" name="Freeform 3"/>
          <p:cNvSpPr/>
          <p:nvPr/>
        </p:nvSpPr>
        <p:spPr>
          <a:xfrm>
            <a:off x="7821059" y="1329234"/>
            <a:ext cx="2770742" cy="1680075"/>
          </a:xfrm>
          <a:custGeom>
            <a:avLst/>
            <a:gdLst/>
            <a:ahLst/>
            <a:cxnLst/>
            <a:rect l="l" t="t" r="r" b="b"/>
            <a:pathLst>
              <a:path w="3218421" h="1980610">
                <a:moveTo>
                  <a:pt x="0" y="0"/>
                </a:moveTo>
                <a:lnTo>
                  <a:pt x="3218420" y="0"/>
                </a:lnTo>
                <a:lnTo>
                  <a:pt x="3218420" y="1980610"/>
                </a:lnTo>
                <a:lnTo>
                  <a:pt x="0" y="1980610"/>
                </a:lnTo>
                <a:lnTo>
                  <a:pt x="0" y="0"/>
                </a:lnTo>
                <a:close/>
              </a:path>
            </a:pathLst>
          </a:custGeom>
          <a:blipFill>
            <a:blip r:embed="rId2"/>
            <a:stretch>
              <a:fillRect l="-18515" r="-18515"/>
            </a:stretch>
          </a:blipFill>
        </p:spPr>
      </p:sp>
      <p:sp>
        <p:nvSpPr>
          <p:cNvPr id="4" name="Freeform 4"/>
          <p:cNvSpPr/>
          <p:nvPr/>
        </p:nvSpPr>
        <p:spPr>
          <a:xfrm>
            <a:off x="7821058" y="3366907"/>
            <a:ext cx="2770743" cy="1725399"/>
          </a:xfrm>
          <a:custGeom>
            <a:avLst/>
            <a:gdLst/>
            <a:ahLst/>
            <a:cxnLst/>
            <a:rect l="l" t="t" r="r" b="b"/>
            <a:pathLst>
              <a:path w="3218421" h="1980610">
                <a:moveTo>
                  <a:pt x="0" y="0"/>
                </a:moveTo>
                <a:lnTo>
                  <a:pt x="3218420" y="0"/>
                </a:lnTo>
                <a:lnTo>
                  <a:pt x="3218420" y="1980609"/>
                </a:lnTo>
                <a:lnTo>
                  <a:pt x="0" y="1980609"/>
                </a:lnTo>
                <a:lnTo>
                  <a:pt x="0" y="0"/>
                </a:lnTo>
                <a:close/>
              </a:path>
            </a:pathLst>
          </a:custGeom>
          <a:blipFill>
            <a:blip r:embed="rId3"/>
            <a:stretch>
              <a:fillRect t="-58462" b="-58462"/>
            </a:stretch>
          </a:blipFill>
        </p:spPr>
      </p:sp>
      <p:sp>
        <p:nvSpPr>
          <p:cNvPr id="5" name="Freeform 5"/>
          <p:cNvSpPr/>
          <p:nvPr/>
        </p:nvSpPr>
        <p:spPr>
          <a:xfrm>
            <a:off x="7821058" y="5485704"/>
            <a:ext cx="2770743" cy="1689599"/>
          </a:xfrm>
          <a:custGeom>
            <a:avLst/>
            <a:gdLst/>
            <a:ahLst/>
            <a:cxnLst/>
            <a:rect l="l" t="t" r="r" b="b"/>
            <a:pathLst>
              <a:path w="3218421" h="1980610">
                <a:moveTo>
                  <a:pt x="0" y="0"/>
                </a:moveTo>
                <a:lnTo>
                  <a:pt x="3218420" y="0"/>
                </a:lnTo>
                <a:lnTo>
                  <a:pt x="3218420" y="1980609"/>
                </a:lnTo>
                <a:lnTo>
                  <a:pt x="0" y="1980609"/>
                </a:lnTo>
                <a:lnTo>
                  <a:pt x="0" y="0"/>
                </a:lnTo>
                <a:close/>
              </a:path>
            </a:pathLst>
          </a:custGeom>
          <a:blipFill>
            <a:blip r:embed="rId4"/>
            <a:stretch>
              <a:fillRect t="-4067" b="-4067"/>
            </a:stretch>
          </a:blipFill>
        </p:spPr>
      </p:sp>
      <p:sp>
        <p:nvSpPr>
          <p:cNvPr id="6" name="Freeform 6"/>
          <p:cNvSpPr/>
          <p:nvPr/>
        </p:nvSpPr>
        <p:spPr>
          <a:xfrm>
            <a:off x="7821058" y="7476424"/>
            <a:ext cx="2770743" cy="1781875"/>
          </a:xfrm>
          <a:custGeom>
            <a:avLst/>
            <a:gdLst/>
            <a:ahLst/>
            <a:cxnLst/>
            <a:rect l="l" t="t" r="r" b="b"/>
            <a:pathLst>
              <a:path w="3218421" h="1980610">
                <a:moveTo>
                  <a:pt x="0" y="0"/>
                </a:moveTo>
                <a:lnTo>
                  <a:pt x="3218420" y="0"/>
                </a:lnTo>
                <a:lnTo>
                  <a:pt x="3218420" y="1980610"/>
                </a:lnTo>
                <a:lnTo>
                  <a:pt x="0" y="1980610"/>
                </a:lnTo>
                <a:lnTo>
                  <a:pt x="0" y="0"/>
                </a:lnTo>
                <a:close/>
              </a:path>
            </a:pathLst>
          </a:custGeom>
          <a:blipFill>
            <a:blip r:embed="rId5"/>
            <a:stretch>
              <a:fillRect l="-73528" r="-73528"/>
            </a:stretch>
          </a:blipFill>
        </p:spPr>
      </p:sp>
      <p:sp>
        <p:nvSpPr>
          <p:cNvPr id="7" name="TextBox 7"/>
          <p:cNvSpPr txBox="1"/>
          <p:nvPr/>
        </p:nvSpPr>
        <p:spPr>
          <a:xfrm>
            <a:off x="11608435" y="1514174"/>
            <a:ext cx="3725076" cy="388521"/>
          </a:xfrm>
          <a:prstGeom prst="rect">
            <a:avLst/>
          </a:prstGeom>
        </p:spPr>
        <p:txBody>
          <a:bodyPr lIns="0" tIns="0" rIns="0" bIns="0" rtlCol="0" anchor="t">
            <a:spAutoFit/>
          </a:bodyPr>
          <a:lstStyle/>
          <a:p>
            <a:pPr marL="0" lvl="0" indent="0" algn="l">
              <a:lnSpc>
                <a:spcPts val="3120"/>
              </a:lnSpc>
              <a:spcBef>
                <a:spcPct val="0"/>
              </a:spcBef>
            </a:pPr>
            <a:r>
              <a:rPr lang="en-US" sz="2400" b="1">
                <a:solidFill>
                  <a:srgbClr val="1D1D1F"/>
                </a:solidFill>
                <a:latin typeface="Now Heavy"/>
                <a:ea typeface="Now Heavy"/>
                <a:cs typeface="Now Heavy"/>
                <a:sym typeface="Now Heavy"/>
              </a:rPr>
              <a:t>Boost Reputation</a:t>
            </a:r>
          </a:p>
        </p:txBody>
      </p:sp>
      <p:sp>
        <p:nvSpPr>
          <p:cNvPr id="8" name="TextBox 8"/>
          <p:cNvSpPr txBox="1"/>
          <p:nvPr/>
        </p:nvSpPr>
        <p:spPr>
          <a:xfrm>
            <a:off x="11608435" y="5490480"/>
            <a:ext cx="4231732" cy="778947"/>
          </a:xfrm>
          <a:prstGeom prst="rect">
            <a:avLst/>
          </a:prstGeom>
        </p:spPr>
        <p:txBody>
          <a:bodyPr lIns="0" tIns="0" rIns="0" bIns="0" rtlCol="0" anchor="t">
            <a:spAutoFit/>
          </a:bodyPr>
          <a:lstStyle/>
          <a:p>
            <a:pPr marL="0" lvl="0" indent="0" algn="l">
              <a:lnSpc>
                <a:spcPts val="3120"/>
              </a:lnSpc>
              <a:spcBef>
                <a:spcPct val="0"/>
              </a:spcBef>
            </a:pPr>
            <a:r>
              <a:rPr lang="en-US" sz="2400" b="1">
                <a:solidFill>
                  <a:srgbClr val="1D1D1F"/>
                </a:solidFill>
                <a:latin typeface="Now Heavy"/>
                <a:ea typeface="Now Heavy"/>
                <a:cs typeface="Now Heavy"/>
                <a:sym typeface="Now Heavy"/>
              </a:rPr>
              <a:t>Strengthen Industry Linkage</a:t>
            </a:r>
          </a:p>
        </p:txBody>
      </p:sp>
      <p:sp>
        <p:nvSpPr>
          <p:cNvPr id="9" name="TextBox 9"/>
          <p:cNvSpPr txBox="1"/>
          <p:nvPr/>
        </p:nvSpPr>
        <p:spPr>
          <a:xfrm>
            <a:off x="11608435" y="3568230"/>
            <a:ext cx="4231732" cy="388521"/>
          </a:xfrm>
          <a:prstGeom prst="rect">
            <a:avLst/>
          </a:prstGeom>
        </p:spPr>
        <p:txBody>
          <a:bodyPr lIns="0" tIns="0" rIns="0" bIns="0" rtlCol="0" anchor="t">
            <a:spAutoFit/>
          </a:bodyPr>
          <a:lstStyle/>
          <a:p>
            <a:pPr marL="0" lvl="0" indent="0" algn="l">
              <a:lnSpc>
                <a:spcPts val="3120"/>
              </a:lnSpc>
              <a:spcBef>
                <a:spcPct val="0"/>
              </a:spcBef>
            </a:pPr>
            <a:r>
              <a:rPr lang="en-US" sz="2400" b="1">
                <a:solidFill>
                  <a:srgbClr val="1D1D1F"/>
                </a:solidFill>
                <a:latin typeface="Now Heavy"/>
                <a:ea typeface="Now Heavy"/>
                <a:cs typeface="Now Heavy"/>
                <a:sym typeface="Now Heavy"/>
              </a:rPr>
              <a:t>Attracts Talent</a:t>
            </a:r>
          </a:p>
        </p:txBody>
      </p:sp>
      <p:sp>
        <p:nvSpPr>
          <p:cNvPr id="10" name="TextBox 10"/>
          <p:cNvSpPr txBox="1"/>
          <p:nvPr/>
        </p:nvSpPr>
        <p:spPr>
          <a:xfrm>
            <a:off x="11608435" y="7740193"/>
            <a:ext cx="5294877" cy="388521"/>
          </a:xfrm>
          <a:prstGeom prst="rect">
            <a:avLst/>
          </a:prstGeom>
        </p:spPr>
        <p:txBody>
          <a:bodyPr lIns="0" tIns="0" rIns="0" bIns="0" rtlCol="0" anchor="t">
            <a:spAutoFit/>
          </a:bodyPr>
          <a:lstStyle/>
          <a:p>
            <a:pPr marL="0" lvl="0" indent="0" algn="l">
              <a:lnSpc>
                <a:spcPts val="3120"/>
              </a:lnSpc>
              <a:spcBef>
                <a:spcPct val="0"/>
              </a:spcBef>
            </a:pPr>
            <a:r>
              <a:rPr lang="en-US" sz="2400" b="1">
                <a:solidFill>
                  <a:srgbClr val="1D1D1F"/>
                </a:solidFill>
                <a:latin typeface="Now Heavy"/>
                <a:ea typeface="Now Heavy"/>
                <a:cs typeface="Now Heavy"/>
                <a:sym typeface="Now Heavy"/>
              </a:rPr>
              <a:t>Drives Economic Development </a:t>
            </a:r>
          </a:p>
        </p:txBody>
      </p:sp>
      <p:sp>
        <p:nvSpPr>
          <p:cNvPr id="11" name="TextBox 11"/>
          <p:cNvSpPr txBox="1"/>
          <p:nvPr/>
        </p:nvSpPr>
        <p:spPr>
          <a:xfrm>
            <a:off x="11608435" y="2024847"/>
            <a:ext cx="4504178"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Enhances the university’s profile as a hub for innovation</a:t>
            </a:r>
          </a:p>
        </p:txBody>
      </p:sp>
      <p:sp>
        <p:nvSpPr>
          <p:cNvPr id="12" name="TextBox 12"/>
          <p:cNvSpPr txBox="1"/>
          <p:nvPr/>
        </p:nvSpPr>
        <p:spPr>
          <a:xfrm>
            <a:off x="11608435" y="4078903"/>
            <a:ext cx="5294877"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Draws high-quality students and faculty interested in entrepreneurship</a:t>
            </a:r>
          </a:p>
        </p:txBody>
      </p:sp>
      <p:sp>
        <p:nvSpPr>
          <p:cNvPr id="13" name="TextBox 13"/>
          <p:cNvSpPr txBox="1"/>
          <p:nvPr/>
        </p:nvSpPr>
        <p:spPr>
          <a:xfrm>
            <a:off x="11608435" y="6196366"/>
            <a:ext cx="4504178"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Creates opportunities for industry partnerships and collaborations</a:t>
            </a:r>
          </a:p>
        </p:txBody>
      </p:sp>
      <p:sp>
        <p:nvSpPr>
          <p:cNvPr id="14" name="TextBox 14"/>
          <p:cNvSpPr txBox="1"/>
          <p:nvPr/>
        </p:nvSpPr>
        <p:spPr>
          <a:xfrm>
            <a:off x="11608435" y="8250866"/>
            <a:ext cx="5907030"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Contributes to local and regional economic growth through successful startups.</a:t>
            </a:r>
          </a:p>
        </p:txBody>
      </p:sp>
      <p:sp>
        <p:nvSpPr>
          <p:cNvPr id="15" name="AutoShape 15"/>
          <p:cNvSpPr/>
          <p:nvPr/>
        </p:nvSpPr>
        <p:spPr>
          <a:xfrm>
            <a:off x="11608435" y="1226397"/>
            <a:ext cx="1418771" cy="0"/>
          </a:xfrm>
          <a:prstGeom prst="line">
            <a:avLst/>
          </a:prstGeom>
          <a:ln w="47625" cap="flat">
            <a:solidFill>
              <a:srgbClr val="A28231"/>
            </a:solidFill>
            <a:prstDash val="solid"/>
            <a:headEnd type="none" w="sm" len="sm"/>
            <a:tailEnd type="none" w="sm" len="sm"/>
          </a:ln>
        </p:spPr>
      </p:sp>
      <p:sp>
        <p:nvSpPr>
          <p:cNvPr id="16" name="AutoShape 16"/>
          <p:cNvSpPr/>
          <p:nvPr/>
        </p:nvSpPr>
        <p:spPr>
          <a:xfrm>
            <a:off x="11608435" y="3338335"/>
            <a:ext cx="1418771" cy="0"/>
          </a:xfrm>
          <a:prstGeom prst="line">
            <a:avLst/>
          </a:prstGeom>
          <a:ln w="47625" cap="flat">
            <a:solidFill>
              <a:srgbClr val="A28231"/>
            </a:solidFill>
            <a:prstDash val="solid"/>
            <a:headEnd type="none" w="sm" len="sm"/>
            <a:tailEnd type="none" w="sm" len="sm"/>
          </a:ln>
        </p:spPr>
      </p:sp>
      <p:sp>
        <p:nvSpPr>
          <p:cNvPr id="17" name="AutoShape 17"/>
          <p:cNvSpPr/>
          <p:nvPr/>
        </p:nvSpPr>
        <p:spPr>
          <a:xfrm>
            <a:off x="11608435" y="5386866"/>
            <a:ext cx="1418771" cy="0"/>
          </a:xfrm>
          <a:prstGeom prst="line">
            <a:avLst/>
          </a:prstGeom>
          <a:ln w="47625" cap="flat">
            <a:solidFill>
              <a:srgbClr val="A28231"/>
            </a:solidFill>
            <a:prstDash val="solid"/>
            <a:headEnd type="none" w="sm" len="sm"/>
            <a:tailEnd type="none" w="sm" len="sm"/>
          </a:ln>
        </p:spPr>
      </p:sp>
      <p:sp>
        <p:nvSpPr>
          <p:cNvPr id="18" name="AutoShape 18"/>
          <p:cNvSpPr/>
          <p:nvPr/>
        </p:nvSpPr>
        <p:spPr>
          <a:xfrm>
            <a:off x="11608435" y="7498360"/>
            <a:ext cx="1418771" cy="0"/>
          </a:xfrm>
          <a:prstGeom prst="line">
            <a:avLst/>
          </a:prstGeom>
          <a:ln w="47625" cap="flat">
            <a:solidFill>
              <a:srgbClr val="A28231"/>
            </a:solidFill>
            <a:prstDash val="solid"/>
            <a:headEnd type="none" w="sm" len="sm"/>
            <a:tailEnd type="none" w="sm" len="sm"/>
          </a:ln>
        </p:spPr>
      </p:sp>
      <p:sp>
        <p:nvSpPr>
          <p:cNvPr id="19" name="Freeform 19"/>
          <p:cNvSpPr/>
          <p:nvPr/>
        </p:nvSpPr>
        <p:spPr>
          <a:xfrm>
            <a:off x="1897071" y="6542177"/>
            <a:ext cx="4446608" cy="2223304"/>
          </a:xfrm>
          <a:custGeom>
            <a:avLst/>
            <a:gdLst/>
            <a:ahLst/>
            <a:cxnLst/>
            <a:rect l="l" t="t" r="r" b="b"/>
            <a:pathLst>
              <a:path w="4446608" h="2223304">
                <a:moveTo>
                  <a:pt x="0" y="0"/>
                </a:moveTo>
                <a:lnTo>
                  <a:pt x="4446609" y="0"/>
                </a:lnTo>
                <a:lnTo>
                  <a:pt x="4446609" y="2223304"/>
                </a:lnTo>
                <a:lnTo>
                  <a:pt x="0" y="2223304"/>
                </a:lnTo>
                <a:lnTo>
                  <a:pt x="0" y="0"/>
                </a:lnTo>
                <a:close/>
              </a:path>
            </a:pathLst>
          </a:custGeom>
          <a:blipFill>
            <a:blip r:embed="rId6"/>
            <a:stretch>
              <a:fillRect/>
            </a:stretch>
          </a:blipFill>
        </p:spPr>
      </p:sp>
      <p:sp>
        <p:nvSpPr>
          <p:cNvPr id="20" name="TextBox 16">
            <a:extLst>
              <a:ext uri="{FF2B5EF4-FFF2-40B4-BE49-F238E27FC236}">
                <a16:creationId xmlns:a16="http://schemas.microsoft.com/office/drawing/2014/main" id="{4717F588-139A-E1AF-F7B2-68D9DD2A48AC}"/>
              </a:ext>
            </a:extLst>
          </p:cNvPr>
          <p:cNvSpPr txBox="1"/>
          <p:nvPr/>
        </p:nvSpPr>
        <p:spPr>
          <a:xfrm>
            <a:off x="15366318" y="9501805"/>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16</a:t>
            </a:r>
          </a:p>
        </p:txBody>
      </p:sp>
      <p:sp>
        <p:nvSpPr>
          <p:cNvPr id="21" name="TextBox 17">
            <a:extLst>
              <a:ext uri="{FF2B5EF4-FFF2-40B4-BE49-F238E27FC236}">
                <a16:creationId xmlns:a16="http://schemas.microsoft.com/office/drawing/2014/main" id="{85C754B0-B755-E0E6-BDC5-F0A89ACE4B68}"/>
              </a:ext>
            </a:extLst>
          </p:cNvPr>
          <p:cNvSpPr txBox="1"/>
          <p:nvPr/>
        </p:nvSpPr>
        <p:spPr>
          <a:xfrm>
            <a:off x="1028705" y="9586435"/>
            <a:ext cx="14607018" cy="281465"/>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22" name="AutoShape 18">
            <a:extLst>
              <a:ext uri="{FF2B5EF4-FFF2-40B4-BE49-F238E27FC236}">
                <a16:creationId xmlns:a16="http://schemas.microsoft.com/office/drawing/2014/main" id="{719C70DB-F764-5748-0DD4-26433A220736}"/>
              </a:ext>
            </a:extLst>
          </p:cNvPr>
          <p:cNvSpPr/>
          <p:nvPr/>
        </p:nvSpPr>
        <p:spPr>
          <a:xfrm>
            <a:off x="1028705" y="9473705"/>
            <a:ext cx="16230600" cy="9525"/>
          </a:xfrm>
          <a:prstGeom prst="line">
            <a:avLst/>
          </a:prstGeom>
          <a:ln w="25400" cap="flat">
            <a:solidFill>
              <a:srgbClr val="000000"/>
            </a:solidFill>
            <a:prstDash val="solid"/>
            <a:headEnd type="none" w="sm" len="sm"/>
            <a:tailEnd type="none" w="sm" len="sm"/>
          </a:ln>
        </p:spPr>
      </p:sp>
      <p:grpSp>
        <p:nvGrpSpPr>
          <p:cNvPr id="35" name="Group 2">
            <a:extLst>
              <a:ext uri="{FF2B5EF4-FFF2-40B4-BE49-F238E27FC236}">
                <a16:creationId xmlns:a16="http://schemas.microsoft.com/office/drawing/2014/main" id="{E18F3561-4F05-609E-4CEF-D6740877E12F}"/>
              </a:ext>
            </a:extLst>
          </p:cNvPr>
          <p:cNvGrpSpPr/>
          <p:nvPr/>
        </p:nvGrpSpPr>
        <p:grpSpPr>
          <a:xfrm>
            <a:off x="1028700" y="180801"/>
            <a:ext cx="16230611" cy="1046048"/>
            <a:chOff x="0" y="0"/>
            <a:chExt cx="21640815" cy="1394731"/>
          </a:xfrm>
        </p:grpSpPr>
        <p:sp>
          <p:nvSpPr>
            <p:cNvPr id="36" name="AutoShape 3">
              <a:extLst>
                <a:ext uri="{FF2B5EF4-FFF2-40B4-BE49-F238E27FC236}">
                  <a16:creationId xmlns:a16="http://schemas.microsoft.com/office/drawing/2014/main" id="{33B46CA7-3B51-B987-A461-9C65F9EAFB43}"/>
                </a:ext>
              </a:extLst>
            </p:cNvPr>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37" name="Group 4">
              <a:extLst>
                <a:ext uri="{FF2B5EF4-FFF2-40B4-BE49-F238E27FC236}">
                  <a16:creationId xmlns:a16="http://schemas.microsoft.com/office/drawing/2014/main" id="{15CB9BEB-5CA7-76B9-3526-8FF01186024F}"/>
                </a:ext>
              </a:extLst>
            </p:cNvPr>
            <p:cNvGrpSpPr/>
            <p:nvPr/>
          </p:nvGrpSpPr>
          <p:grpSpPr>
            <a:xfrm>
              <a:off x="21270890" y="486930"/>
              <a:ext cx="369903" cy="369903"/>
              <a:chOff x="0" y="0"/>
              <a:chExt cx="6350000" cy="6350000"/>
            </a:xfrm>
          </p:grpSpPr>
          <p:sp>
            <p:nvSpPr>
              <p:cNvPr id="46" name="Freeform 5">
                <a:extLst>
                  <a:ext uri="{FF2B5EF4-FFF2-40B4-BE49-F238E27FC236}">
                    <a16:creationId xmlns:a16="http://schemas.microsoft.com/office/drawing/2014/main" id="{AF3CB474-CD35-1A1B-F657-92A9CE5E1AE4}"/>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38" name="Group 6">
              <a:extLst>
                <a:ext uri="{FF2B5EF4-FFF2-40B4-BE49-F238E27FC236}">
                  <a16:creationId xmlns:a16="http://schemas.microsoft.com/office/drawing/2014/main" id="{C3549718-2CB8-D92C-0C3C-F6AD5018F6EF}"/>
                </a:ext>
              </a:extLst>
            </p:cNvPr>
            <p:cNvGrpSpPr/>
            <p:nvPr/>
          </p:nvGrpSpPr>
          <p:grpSpPr>
            <a:xfrm>
              <a:off x="20729053" y="486930"/>
              <a:ext cx="369903" cy="369903"/>
              <a:chOff x="0" y="0"/>
              <a:chExt cx="6350000" cy="6350000"/>
            </a:xfrm>
          </p:grpSpPr>
          <p:sp>
            <p:nvSpPr>
              <p:cNvPr id="45" name="Freeform 7">
                <a:extLst>
                  <a:ext uri="{FF2B5EF4-FFF2-40B4-BE49-F238E27FC236}">
                    <a16:creationId xmlns:a16="http://schemas.microsoft.com/office/drawing/2014/main" id="{1958D6F5-06A6-8D6B-73EE-ADDC38C2B365}"/>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39" name="Group 8">
              <a:extLst>
                <a:ext uri="{FF2B5EF4-FFF2-40B4-BE49-F238E27FC236}">
                  <a16:creationId xmlns:a16="http://schemas.microsoft.com/office/drawing/2014/main" id="{A1355C90-F00E-398C-E800-EBA2A6299BCF}"/>
                </a:ext>
              </a:extLst>
            </p:cNvPr>
            <p:cNvGrpSpPr/>
            <p:nvPr/>
          </p:nvGrpSpPr>
          <p:grpSpPr>
            <a:xfrm>
              <a:off x="20187216" y="486930"/>
              <a:ext cx="369903" cy="369903"/>
              <a:chOff x="0" y="0"/>
              <a:chExt cx="6350000" cy="6350000"/>
            </a:xfrm>
          </p:grpSpPr>
          <p:sp>
            <p:nvSpPr>
              <p:cNvPr id="44" name="Freeform 9">
                <a:extLst>
                  <a:ext uri="{FF2B5EF4-FFF2-40B4-BE49-F238E27FC236}">
                    <a16:creationId xmlns:a16="http://schemas.microsoft.com/office/drawing/2014/main" id="{4B65B55D-AF63-7754-96B1-066499FE02E1}"/>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40" name="Freeform 39">
              <a:extLst>
                <a:ext uri="{FF2B5EF4-FFF2-40B4-BE49-F238E27FC236}">
                  <a16:creationId xmlns:a16="http://schemas.microsoft.com/office/drawing/2014/main" id="{4F80C18E-19BE-B299-A7A2-4B45D076B281}"/>
                </a:ext>
              </a:extLst>
            </p:cNvPr>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7"/>
              <a:stretch>
                <a:fillRect/>
              </a:stretch>
            </a:blipFill>
          </p:spPr>
        </p:sp>
        <p:sp>
          <p:nvSpPr>
            <p:cNvPr id="41" name="Freeform 40">
              <a:extLst>
                <a:ext uri="{FF2B5EF4-FFF2-40B4-BE49-F238E27FC236}">
                  <a16:creationId xmlns:a16="http://schemas.microsoft.com/office/drawing/2014/main" id="{E96E9A9F-3017-9F2E-E1AD-0A21DB2A9950}"/>
                </a:ext>
              </a:extLst>
            </p:cNvPr>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8"/>
              <a:stretch>
                <a:fillRect l="-24707" r="-17534"/>
              </a:stretch>
            </a:blipFill>
          </p:spPr>
        </p:sp>
        <p:sp>
          <p:nvSpPr>
            <p:cNvPr id="42" name="Freeform 41">
              <a:extLst>
                <a:ext uri="{FF2B5EF4-FFF2-40B4-BE49-F238E27FC236}">
                  <a16:creationId xmlns:a16="http://schemas.microsoft.com/office/drawing/2014/main" id="{625FFCBB-1B45-A783-5547-7BD97C0BB5C1}"/>
                </a:ext>
              </a:extLst>
            </p:cNvPr>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9"/>
              <a:stretch>
                <a:fillRect l="-17934" r="-14158"/>
              </a:stretch>
            </a:blipFill>
          </p:spPr>
        </p:sp>
        <p:sp>
          <p:nvSpPr>
            <p:cNvPr id="43" name="TextBox 42">
              <a:extLst>
                <a:ext uri="{FF2B5EF4-FFF2-40B4-BE49-F238E27FC236}">
                  <a16:creationId xmlns:a16="http://schemas.microsoft.com/office/drawing/2014/main" id="{91AB46B4-DD43-0873-9E6B-34A12387E81C}"/>
                </a:ext>
              </a:extLst>
            </p:cNvPr>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sp>
        <p:nvSpPr>
          <p:cNvPr id="47" name="TextBox 35">
            <a:extLst>
              <a:ext uri="{FF2B5EF4-FFF2-40B4-BE49-F238E27FC236}">
                <a16:creationId xmlns:a16="http://schemas.microsoft.com/office/drawing/2014/main" id="{11A67080-4486-E632-0544-0662F518B07E}"/>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4215454" y="1794287"/>
            <a:ext cx="10330814" cy="7464013"/>
          </a:xfrm>
          <a:custGeom>
            <a:avLst/>
            <a:gdLst/>
            <a:ahLst/>
            <a:cxnLst/>
            <a:rect l="l" t="t" r="r" b="b"/>
            <a:pathLst>
              <a:path w="10330814" h="7464013">
                <a:moveTo>
                  <a:pt x="0" y="0"/>
                </a:moveTo>
                <a:lnTo>
                  <a:pt x="10330814" y="0"/>
                </a:lnTo>
                <a:lnTo>
                  <a:pt x="10330814" y="7464013"/>
                </a:lnTo>
                <a:lnTo>
                  <a:pt x="0" y="74640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696886" y="703337"/>
            <a:ext cx="7558646" cy="2510046"/>
          </a:xfrm>
          <a:prstGeom prst="rect">
            <a:avLst/>
          </a:prstGeom>
        </p:spPr>
        <p:txBody>
          <a:bodyPr lIns="0" tIns="0" rIns="0" bIns="0" rtlCol="0" anchor="t">
            <a:spAutoFit/>
          </a:bodyPr>
          <a:lstStyle/>
          <a:p>
            <a:pPr algn="l">
              <a:lnSpc>
                <a:spcPts val="6719"/>
              </a:lnSpc>
            </a:pPr>
            <a:r>
              <a:rPr lang="en-US" sz="4800" b="1" dirty="0">
                <a:solidFill>
                  <a:srgbClr val="1D1D1F"/>
                </a:solidFill>
                <a:latin typeface="Raleway Heavy"/>
                <a:ea typeface="Raleway Heavy"/>
                <a:cs typeface="Raleway Heavy"/>
                <a:sym typeface="Raleway Heavy"/>
              </a:rPr>
              <a:t>ROADMAP FOR INCUBATION CENTERS AT UNIVERSITIES</a:t>
            </a:r>
          </a:p>
        </p:txBody>
      </p:sp>
      <p:sp>
        <p:nvSpPr>
          <p:cNvPr id="4" name="TextBox 4"/>
          <p:cNvSpPr txBox="1"/>
          <p:nvPr/>
        </p:nvSpPr>
        <p:spPr>
          <a:xfrm>
            <a:off x="885399" y="6820785"/>
            <a:ext cx="3250332" cy="373901"/>
          </a:xfrm>
          <a:prstGeom prst="rect">
            <a:avLst/>
          </a:prstGeom>
        </p:spPr>
        <p:txBody>
          <a:bodyPr lIns="0" tIns="0" rIns="0" bIns="0" rtlCol="0" anchor="t">
            <a:spAutoFit/>
          </a:bodyPr>
          <a:lstStyle/>
          <a:p>
            <a:pPr marL="445040" lvl="1" indent="-222520" algn="ctr">
              <a:lnSpc>
                <a:spcPts val="3091"/>
              </a:lnSpc>
              <a:spcBef>
                <a:spcPct val="0"/>
              </a:spcBef>
              <a:buAutoNum type="arabicPeriod"/>
            </a:pPr>
            <a:r>
              <a:rPr lang="en-US" sz="2061" b="1">
                <a:solidFill>
                  <a:srgbClr val="1D1D1F"/>
                </a:solidFill>
                <a:latin typeface="Now Bold"/>
                <a:ea typeface="Now Bold"/>
                <a:cs typeface="Now Bold"/>
                <a:sym typeface="Now Bold"/>
              </a:rPr>
              <a:t>Planning &amp; Strategy  </a:t>
            </a:r>
          </a:p>
        </p:txBody>
      </p:sp>
      <p:sp>
        <p:nvSpPr>
          <p:cNvPr id="5" name="TextBox 5"/>
          <p:cNvSpPr txBox="1"/>
          <p:nvPr/>
        </p:nvSpPr>
        <p:spPr>
          <a:xfrm>
            <a:off x="1759500" y="4389164"/>
            <a:ext cx="3381524" cy="373901"/>
          </a:xfrm>
          <a:prstGeom prst="rect">
            <a:avLst/>
          </a:prstGeom>
        </p:spPr>
        <p:txBody>
          <a:bodyPr lIns="0" tIns="0" rIns="0" bIns="0" rtlCol="0" anchor="t">
            <a:spAutoFit/>
          </a:bodyPr>
          <a:lstStyle/>
          <a:p>
            <a:pPr algn="ctr">
              <a:lnSpc>
                <a:spcPts val="3091"/>
              </a:lnSpc>
              <a:spcBef>
                <a:spcPct val="0"/>
              </a:spcBef>
            </a:pPr>
            <a:r>
              <a:rPr lang="en-US" sz="2061" b="1">
                <a:solidFill>
                  <a:srgbClr val="1D1D1F"/>
                </a:solidFill>
                <a:latin typeface="Now Bold"/>
                <a:ea typeface="Now Bold"/>
                <a:cs typeface="Now Bold"/>
                <a:sym typeface="Now Bold"/>
              </a:rPr>
              <a:t>2. Design &amp; Development </a:t>
            </a:r>
          </a:p>
        </p:txBody>
      </p:sp>
      <p:sp>
        <p:nvSpPr>
          <p:cNvPr id="6" name="TextBox 6"/>
          <p:cNvSpPr txBox="1"/>
          <p:nvPr/>
        </p:nvSpPr>
        <p:spPr>
          <a:xfrm>
            <a:off x="10089563" y="6820785"/>
            <a:ext cx="4580930" cy="373901"/>
          </a:xfrm>
          <a:prstGeom prst="rect">
            <a:avLst/>
          </a:prstGeom>
        </p:spPr>
        <p:txBody>
          <a:bodyPr lIns="0" tIns="0" rIns="0" bIns="0" rtlCol="0" anchor="t">
            <a:spAutoFit/>
          </a:bodyPr>
          <a:lstStyle/>
          <a:p>
            <a:pPr algn="ctr">
              <a:lnSpc>
                <a:spcPts val="3091"/>
              </a:lnSpc>
              <a:spcBef>
                <a:spcPct val="0"/>
              </a:spcBef>
            </a:pPr>
            <a:r>
              <a:rPr lang="en-US" sz="2061" b="1">
                <a:solidFill>
                  <a:srgbClr val="1D1D1F"/>
                </a:solidFill>
                <a:latin typeface="Now Bold"/>
                <a:ea typeface="Now Bold"/>
                <a:cs typeface="Now Bold"/>
                <a:sym typeface="Now Bold"/>
              </a:rPr>
              <a:t>3. Program Development &amp; Launch</a:t>
            </a:r>
          </a:p>
        </p:txBody>
      </p:sp>
      <p:sp>
        <p:nvSpPr>
          <p:cNvPr id="7" name="TextBox 7"/>
          <p:cNvSpPr txBox="1"/>
          <p:nvPr/>
        </p:nvSpPr>
        <p:spPr>
          <a:xfrm>
            <a:off x="9346390" y="580200"/>
            <a:ext cx="4011662" cy="373901"/>
          </a:xfrm>
          <a:prstGeom prst="rect">
            <a:avLst/>
          </a:prstGeom>
        </p:spPr>
        <p:txBody>
          <a:bodyPr lIns="0" tIns="0" rIns="0" bIns="0" rtlCol="0" anchor="t">
            <a:spAutoFit/>
          </a:bodyPr>
          <a:lstStyle/>
          <a:p>
            <a:pPr algn="ctr">
              <a:lnSpc>
                <a:spcPts val="3091"/>
              </a:lnSpc>
              <a:spcBef>
                <a:spcPct val="0"/>
              </a:spcBef>
            </a:pPr>
            <a:r>
              <a:rPr lang="en-US" sz="2061" b="1">
                <a:solidFill>
                  <a:srgbClr val="1D1D1F"/>
                </a:solidFill>
                <a:latin typeface="Now Bold"/>
                <a:ea typeface="Now Bold"/>
                <a:cs typeface="Now Bold"/>
                <a:sym typeface="Now Bold"/>
              </a:rPr>
              <a:t>4. Operations &amp; Management </a:t>
            </a:r>
          </a:p>
        </p:txBody>
      </p:sp>
      <p:sp>
        <p:nvSpPr>
          <p:cNvPr id="8" name="TextBox 8"/>
          <p:cNvSpPr txBox="1"/>
          <p:nvPr/>
        </p:nvSpPr>
        <p:spPr>
          <a:xfrm>
            <a:off x="13282857" y="4550400"/>
            <a:ext cx="3868415" cy="373901"/>
          </a:xfrm>
          <a:prstGeom prst="rect">
            <a:avLst/>
          </a:prstGeom>
        </p:spPr>
        <p:txBody>
          <a:bodyPr lIns="0" tIns="0" rIns="0" bIns="0" rtlCol="0" anchor="t">
            <a:spAutoFit/>
          </a:bodyPr>
          <a:lstStyle/>
          <a:p>
            <a:pPr algn="ctr">
              <a:lnSpc>
                <a:spcPts val="3091"/>
              </a:lnSpc>
              <a:spcBef>
                <a:spcPct val="0"/>
              </a:spcBef>
            </a:pPr>
            <a:r>
              <a:rPr lang="en-US" sz="2061" b="1">
                <a:solidFill>
                  <a:srgbClr val="1D1D1F"/>
                </a:solidFill>
                <a:latin typeface="Now Bold"/>
                <a:ea typeface="Now Bold"/>
                <a:cs typeface="Now Bold"/>
                <a:sym typeface="Now Bold"/>
              </a:rPr>
              <a:t>5. Sustainability and Growth </a:t>
            </a:r>
          </a:p>
        </p:txBody>
      </p:sp>
      <p:sp>
        <p:nvSpPr>
          <p:cNvPr id="9" name="TextBox 9"/>
          <p:cNvSpPr txBox="1"/>
          <p:nvPr/>
        </p:nvSpPr>
        <p:spPr>
          <a:xfrm>
            <a:off x="544921" y="7133733"/>
            <a:ext cx="3931289" cy="786699"/>
          </a:xfrm>
          <a:prstGeom prst="rect">
            <a:avLst/>
          </a:prstGeom>
        </p:spPr>
        <p:txBody>
          <a:bodyPr lIns="0" tIns="0" rIns="0" bIns="0" rtlCol="0" anchor="t">
            <a:spAutoFit/>
          </a:bodyPr>
          <a:lstStyle/>
          <a:p>
            <a:pPr algn="l">
              <a:lnSpc>
                <a:spcPts val="3150"/>
              </a:lnSpc>
              <a:spcBef>
                <a:spcPct val="0"/>
              </a:spcBef>
            </a:pPr>
            <a:r>
              <a:rPr lang="en-US" sz="2100">
                <a:solidFill>
                  <a:srgbClr val="1D1D1F"/>
                </a:solidFill>
                <a:latin typeface="Now"/>
                <a:ea typeface="Now"/>
                <a:cs typeface="Now"/>
                <a:sym typeface="Now"/>
              </a:rPr>
              <a:t>Define goals, engage stakeholders, secure funding</a:t>
            </a:r>
          </a:p>
        </p:txBody>
      </p:sp>
      <p:sp>
        <p:nvSpPr>
          <p:cNvPr id="10" name="TextBox 10"/>
          <p:cNvSpPr txBox="1"/>
          <p:nvPr/>
        </p:nvSpPr>
        <p:spPr>
          <a:xfrm>
            <a:off x="1208399" y="4739594"/>
            <a:ext cx="5125012" cy="786699"/>
          </a:xfrm>
          <a:prstGeom prst="rect">
            <a:avLst/>
          </a:prstGeom>
        </p:spPr>
        <p:txBody>
          <a:bodyPr lIns="0" tIns="0" rIns="0" bIns="0" rtlCol="0" anchor="t">
            <a:spAutoFit/>
          </a:bodyPr>
          <a:lstStyle/>
          <a:p>
            <a:pPr algn="l">
              <a:lnSpc>
                <a:spcPts val="3150"/>
              </a:lnSpc>
              <a:spcBef>
                <a:spcPct val="0"/>
              </a:spcBef>
            </a:pPr>
            <a:r>
              <a:rPr lang="en-US" sz="2100">
                <a:solidFill>
                  <a:srgbClr val="1D1D1F"/>
                </a:solidFill>
                <a:latin typeface="Now"/>
                <a:ea typeface="Now"/>
                <a:cs typeface="Now"/>
                <a:sym typeface="Now"/>
              </a:rPr>
              <a:t>Set up infrastructure, recruit staff, develop policies</a:t>
            </a:r>
          </a:p>
        </p:txBody>
      </p:sp>
      <p:sp>
        <p:nvSpPr>
          <p:cNvPr id="11" name="TextBox 11"/>
          <p:cNvSpPr txBox="1"/>
          <p:nvPr/>
        </p:nvSpPr>
        <p:spPr>
          <a:xfrm>
            <a:off x="9430278" y="7248033"/>
            <a:ext cx="5616722" cy="786699"/>
          </a:xfrm>
          <a:prstGeom prst="rect">
            <a:avLst/>
          </a:prstGeom>
        </p:spPr>
        <p:txBody>
          <a:bodyPr lIns="0" tIns="0" rIns="0" bIns="0" rtlCol="0" anchor="t">
            <a:spAutoFit/>
          </a:bodyPr>
          <a:lstStyle/>
          <a:p>
            <a:pPr algn="l">
              <a:lnSpc>
                <a:spcPts val="3150"/>
              </a:lnSpc>
              <a:spcBef>
                <a:spcPct val="0"/>
              </a:spcBef>
            </a:pPr>
            <a:r>
              <a:rPr lang="en-US" sz="2100">
                <a:solidFill>
                  <a:srgbClr val="1D1D1F"/>
                </a:solidFill>
                <a:latin typeface="Now"/>
                <a:ea typeface="Now"/>
                <a:cs typeface="Now"/>
                <a:sym typeface="Now"/>
              </a:rPr>
              <a:t>Launch programs, build partnerships, promote the centre</a:t>
            </a:r>
          </a:p>
        </p:txBody>
      </p:sp>
      <p:sp>
        <p:nvSpPr>
          <p:cNvPr id="12" name="TextBox 12"/>
          <p:cNvSpPr txBox="1"/>
          <p:nvPr/>
        </p:nvSpPr>
        <p:spPr>
          <a:xfrm>
            <a:off x="8711591" y="1007588"/>
            <a:ext cx="4273898" cy="786699"/>
          </a:xfrm>
          <a:prstGeom prst="rect">
            <a:avLst/>
          </a:prstGeom>
        </p:spPr>
        <p:txBody>
          <a:bodyPr lIns="0" tIns="0" rIns="0" bIns="0" rtlCol="0" anchor="t">
            <a:spAutoFit/>
          </a:bodyPr>
          <a:lstStyle/>
          <a:p>
            <a:pPr algn="l">
              <a:lnSpc>
                <a:spcPts val="3150"/>
              </a:lnSpc>
              <a:spcBef>
                <a:spcPct val="0"/>
              </a:spcBef>
            </a:pPr>
            <a:r>
              <a:rPr lang="en-US" sz="2100">
                <a:solidFill>
                  <a:srgbClr val="1D1D1F"/>
                </a:solidFill>
                <a:latin typeface="Now"/>
                <a:ea typeface="Now"/>
                <a:cs typeface="Now"/>
                <a:sym typeface="Now"/>
              </a:rPr>
              <a:t>Manage programs, monitor performance, gather feedback.</a:t>
            </a:r>
          </a:p>
        </p:txBody>
      </p:sp>
      <p:sp>
        <p:nvSpPr>
          <p:cNvPr id="13" name="TextBox 13"/>
          <p:cNvSpPr txBox="1"/>
          <p:nvPr/>
        </p:nvSpPr>
        <p:spPr>
          <a:xfrm>
            <a:off x="12662367" y="4977648"/>
            <a:ext cx="4596933" cy="786699"/>
          </a:xfrm>
          <a:prstGeom prst="rect">
            <a:avLst/>
          </a:prstGeom>
        </p:spPr>
        <p:txBody>
          <a:bodyPr lIns="0" tIns="0" rIns="0" bIns="0" rtlCol="0" anchor="t">
            <a:spAutoFit/>
          </a:bodyPr>
          <a:lstStyle/>
          <a:p>
            <a:pPr algn="l">
              <a:lnSpc>
                <a:spcPts val="3150"/>
              </a:lnSpc>
              <a:spcBef>
                <a:spcPct val="0"/>
              </a:spcBef>
            </a:pPr>
            <a:r>
              <a:rPr lang="en-US" sz="2100">
                <a:solidFill>
                  <a:srgbClr val="1D1D1F"/>
                </a:solidFill>
                <a:latin typeface="Now"/>
                <a:ea typeface="Now"/>
                <a:cs typeface="Now"/>
                <a:sym typeface="Now"/>
              </a:rPr>
              <a:t>Explore additional funding, expand offerings, continuous improvement.</a:t>
            </a:r>
          </a:p>
        </p:txBody>
      </p:sp>
      <p:sp>
        <p:nvSpPr>
          <p:cNvPr id="14" name="TextBox 16">
            <a:extLst>
              <a:ext uri="{FF2B5EF4-FFF2-40B4-BE49-F238E27FC236}">
                <a16:creationId xmlns:a16="http://schemas.microsoft.com/office/drawing/2014/main" id="{C98442D1-F50C-8B68-7D8E-63FADF121C70}"/>
              </a:ext>
            </a:extLst>
          </p:cNvPr>
          <p:cNvSpPr txBox="1"/>
          <p:nvPr/>
        </p:nvSpPr>
        <p:spPr>
          <a:xfrm>
            <a:off x="15366318" y="9501805"/>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17</a:t>
            </a:r>
          </a:p>
        </p:txBody>
      </p:sp>
      <p:sp>
        <p:nvSpPr>
          <p:cNvPr id="15" name="TextBox 17">
            <a:extLst>
              <a:ext uri="{FF2B5EF4-FFF2-40B4-BE49-F238E27FC236}">
                <a16:creationId xmlns:a16="http://schemas.microsoft.com/office/drawing/2014/main" id="{9C1F2FDF-C4BB-9C4C-558B-C96450B129DE}"/>
              </a:ext>
            </a:extLst>
          </p:cNvPr>
          <p:cNvSpPr txBox="1"/>
          <p:nvPr/>
        </p:nvSpPr>
        <p:spPr>
          <a:xfrm>
            <a:off x="1028705" y="9586435"/>
            <a:ext cx="14607018" cy="281465"/>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6" name="AutoShape 18">
            <a:extLst>
              <a:ext uri="{FF2B5EF4-FFF2-40B4-BE49-F238E27FC236}">
                <a16:creationId xmlns:a16="http://schemas.microsoft.com/office/drawing/2014/main" id="{15BC503B-AB54-05C7-6939-BBEB4764CFC6}"/>
              </a:ext>
            </a:extLst>
          </p:cNvPr>
          <p:cNvSpPr/>
          <p:nvPr/>
        </p:nvSpPr>
        <p:spPr>
          <a:xfrm>
            <a:off x="1028705" y="9473705"/>
            <a:ext cx="16230600" cy="9525"/>
          </a:xfrm>
          <a:prstGeom prst="line">
            <a:avLst/>
          </a:prstGeom>
          <a:ln w="25400" cap="flat">
            <a:solidFill>
              <a:srgbClr val="000000"/>
            </a:solidFill>
            <a:prstDash val="solid"/>
            <a:headEnd type="none" w="sm" len="sm"/>
            <a:tailEnd type="none" w="sm" len="sm"/>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582835" y="3118614"/>
            <a:ext cx="5875224" cy="2516307"/>
          </a:xfrm>
          <a:prstGeom prst="rect">
            <a:avLst/>
          </a:prstGeom>
        </p:spPr>
        <p:txBody>
          <a:bodyPr lIns="0" tIns="0" rIns="0" bIns="0" rtlCol="0" anchor="t">
            <a:spAutoFit/>
          </a:bodyPr>
          <a:lstStyle/>
          <a:p>
            <a:pPr algn="l">
              <a:lnSpc>
                <a:spcPts val="6719"/>
              </a:lnSpc>
            </a:pPr>
            <a:r>
              <a:rPr lang="en-US" sz="4800" b="1">
                <a:solidFill>
                  <a:srgbClr val="1D1D1F"/>
                </a:solidFill>
                <a:latin typeface="Raleway Heavy"/>
                <a:ea typeface="Raleway Heavy"/>
                <a:cs typeface="Raleway Heavy"/>
                <a:sym typeface="Raleway Heavy"/>
              </a:rPr>
              <a:t>KEY CHALLENGES AND PROPOSED SOLUTIONS</a:t>
            </a:r>
          </a:p>
        </p:txBody>
      </p:sp>
      <p:sp>
        <p:nvSpPr>
          <p:cNvPr id="3" name="TextBox 3"/>
          <p:cNvSpPr txBox="1"/>
          <p:nvPr/>
        </p:nvSpPr>
        <p:spPr>
          <a:xfrm>
            <a:off x="9115425" y="1302886"/>
            <a:ext cx="5634801" cy="361818"/>
          </a:xfrm>
          <a:prstGeom prst="rect">
            <a:avLst/>
          </a:prstGeom>
        </p:spPr>
        <p:txBody>
          <a:bodyPr lIns="0" tIns="0" rIns="0" bIns="0" rtlCol="0" anchor="t">
            <a:spAutoFit/>
          </a:bodyPr>
          <a:lstStyle/>
          <a:p>
            <a:pPr algn="l">
              <a:lnSpc>
                <a:spcPts val="2879"/>
              </a:lnSpc>
            </a:pPr>
            <a:r>
              <a:rPr lang="en-US" sz="2400" b="1">
                <a:solidFill>
                  <a:srgbClr val="1D1D1F"/>
                </a:solidFill>
                <a:latin typeface="Now Heavy"/>
                <a:ea typeface="Now Heavy"/>
                <a:cs typeface="Now Heavy"/>
                <a:sym typeface="Now Heavy"/>
              </a:rPr>
              <a:t>Funding and Resources</a:t>
            </a:r>
          </a:p>
        </p:txBody>
      </p:sp>
      <p:sp>
        <p:nvSpPr>
          <p:cNvPr id="5" name="TextBox 5"/>
          <p:cNvSpPr txBox="1"/>
          <p:nvPr/>
        </p:nvSpPr>
        <p:spPr>
          <a:xfrm>
            <a:off x="9057637" y="1723660"/>
            <a:ext cx="7681114" cy="386682"/>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 Diversify funding sources, establish strong partnerships</a:t>
            </a:r>
          </a:p>
        </p:txBody>
      </p:sp>
      <p:sp>
        <p:nvSpPr>
          <p:cNvPr id="6" name="TextBox 6"/>
          <p:cNvSpPr txBox="1"/>
          <p:nvPr/>
        </p:nvSpPr>
        <p:spPr>
          <a:xfrm>
            <a:off x="9144000" y="2738958"/>
            <a:ext cx="6974504" cy="361818"/>
          </a:xfrm>
          <a:prstGeom prst="rect">
            <a:avLst/>
          </a:prstGeom>
        </p:spPr>
        <p:txBody>
          <a:bodyPr lIns="0" tIns="0" rIns="0" bIns="0" rtlCol="0" anchor="t">
            <a:spAutoFit/>
          </a:bodyPr>
          <a:lstStyle/>
          <a:p>
            <a:pPr algn="l">
              <a:lnSpc>
                <a:spcPts val="2879"/>
              </a:lnSpc>
            </a:pPr>
            <a:r>
              <a:rPr lang="en-US" sz="2400" b="1">
                <a:solidFill>
                  <a:srgbClr val="1D1D1F"/>
                </a:solidFill>
                <a:latin typeface="Now Heavy"/>
                <a:ea typeface="Now Heavy"/>
                <a:cs typeface="Now Heavy"/>
                <a:sym typeface="Now Heavy"/>
              </a:rPr>
              <a:t>Scaling Programs</a:t>
            </a:r>
          </a:p>
        </p:txBody>
      </p:sp>
      <p:sp>
        <p:nvSpPr>
          <p:cNvPr id="7" name="TextBox 7"/>
          <p:cNvSpPr txBox="1"/>
          <p:nvPr/>
        </p:nvSpPr>
        <p:spPr>
          <a:xfrm>
            <a:off x="9144000" y="3157926"/>
            <a:ext cx="7681114" cy="386682"/>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Develop a scalable model, focus on sustainability</a:t>
            </a:r>
          </a:p>
        </p:txBody>
      </p:sp>
      <p:sp>
        <p:nvSpPr>
          <p:cNvPr id="8" name="TextBox 8"/>
          <p:cNvSpPr txBox="1"/>
          <p:nvPr/>
        </p:nvSpPr>
        <p:spPr>
          <a:xfrm>
            <a:off x="9144000" y="4016079"/>
            <a:ext cx="6974504" cy="361818"/>
          </a:xfrm>
          <a:prstGeom prst="rect">
            <a:avLst/>
          </a:prstGeom>
        </p:spPr>
        <p:txBody>
          <a:bodyPr lIns="0" tIns="0" rIns="0" bIns="0" rtlCol="0" anchor="t">
            <a:spAutoFit/>
          </a:bodyPr>
          <a:lstStyle/>
          <a:p>
            <a:pPr algn="l">
              <a:lnSpc>
                <a:spcPts val="2879"/>
              </a:lnSpc>
            </a:pPr>
            <a:r>
              <a:rPr lang="en-US" sz="2400" b="1">
                <a:solidFill>
                  <a:srgbClr val="1D1D1F"/>
                </a:solidFill>
                <a:latin typeface="Now Heavy"/>
                <a:ea typeface="Now Heavy"/>
                <a:cs typeface="Now Heavy"/>
                <a:sym typeface="Now Heavy"/>
              </a:rPr>
              <a:t>Industry Collaboration</a:t>
            </a:r>
          </a:p>
        </p:txBody>
      </p:sp>
      <p:sp>
        <p:nvSpPr>
          <p:cNvPr id="9" name="TextBox 9"/>
          <p:cNvSpPr txBox="1"/>
          <p:nvPr/>
        </p:nvSpPr>
        <p:spPr>
          <a:xfrm>
            <a:off x="9171086" y="4539822"/>
            <a:ext cx="7681114" cy="786699"/>
          </a:xfrm>
          <a:prstGeom prst="rect">
            <a:avLst/>
          </a:prstGeom>
        </p:spPr>
        <p:txBody>
          <a:bodyPr lIns="0" tIns="0" rIns="0" bIns="0" rtlCol="0" anchor="t">
            <a:spAutoFit/>
          </a:bodyPr>
          <a:lstStyle/>
          <a:p>
            <a:pPr algn="l">
              <a:lnSpc>
                <a:spcPts val="3150"/>
              </a:lnSpc>
            </a:pPr>
            <a:r>
              <a:rPr lang="en-US" sz="2100">
                <a:solidFill>
                  <a:srgbClr val="606060"/>
                </a:solidFill>
                <a:latin typeface="Now"/>
                <a:ea typeface="Now"/>
                <a:cs typeface="Now"/>
                <a:sym typeface="Now"/>
              </a:rPr>
              <a:t>Build and maintain strong industry relationships, align with industry needs</a:t>
            </a:r>
          </a:p>
        </p:txBody>
      </p:sp>
      <p:sp>
        <p:nvSpPr>
          <p:cNvPr id="11" name="TextBox 16">
            <a:extLst>
              <a:ext uri="{FF2B5EF4-FFF2-40B4-BE49-F238E27FC236}">
                <a16:creationId xmlns:a16="http://schemas.microsoft.com/office/drawing/2014/main" id="{280A18AE-6414-8AD0-F1A5-DD327DCB0794}"/>
              </a:ext>
            </a:extLst>
          </p:cNvPr>
          <p:cNvSpPr txBox="1"/>
          <p:nvPr/>
        </p:nvSpPr>
        <p:spPr>
          <a:xfrm>
            <a:off x="15366318" y="9501805"/>
            <a:ext cx="1986862" cy="271304"/>
          </a:xfrm>
          <a:prstGeom prst="rect">
            <a:avLst/>
          </a:prstGeom>
        </p:spPr>
        <p:txBody>
          <a:bodyPr lIns="0" tIns="0" rIns="0" bIns="0" rtlCol="0" anchor="t">
            <a:spAutoFit/>
          </a:bodyPr>
          <a:lstStyle/>
          <a:p>
            <a:pPr algn="r">
              <a:lnSpc>
                <a:spcPts val="2239"/>
              </a:lnSpc>
            </a:pPr>
            <a:r>
              <a:rPr lang="en-US" sz="1599" dirty="0">
                <a:solidFill>
                  <a:srgbClr val="000000"/>
                </a:solidFill>
                <a:latin typeface="Poppins"/>
                <a:ea typeface="Poppins"/>
                <a:cs typeface="Poppins"/>
                <a:sym typeface="Poppins"/>
              </a:rPr>
              <a:t>Page 18</a:t>
            </a:r>
          </a:p>
        </p:txBody>
      </p:sp>
      <p:sp>
        <p:nvSpPr>
          <p:cNvPr id="12" name="TextBox 17">
            <a:extLst>
              <a:ext uri="{FF2B5EF4-FFF2-40B4-BE49-F238E27FC236}">
                <a16:creationId xmlns:a16="http://schemas.microsoft.com/office/drawing/2014/main" id="{9E2A17E2-CF21-CCF2-CC47-5E4B8D877619}"/>
              </a:ext>
            </a:extLst>
          </p:cNvPr>
          <p:cNvSpPr txBox="1"/>
          <p:nvPr/>
        </p:nvSpPr>
        <p:spPr>
          <a:xfrm>
            <a:off x="1028705" y="9586435"/>
            <a:ext cx="14607018" cy="281465"/>
          </a:xfrm>
          <a:prstGeom prst="rect">
            <a:avLst/>
          </a:prstGeom>
        </p:spPr>
        <p:txBody>
          <a:bodyPr lIns="0" tIns="0" rIns="0" bIns="0" rtlCol="0" anchor="t">
            <a:spAutoFit/>
          </a:bodyPr>
          <a:lstStyle/>
          <a:p>
            <a:pPr algn="l">
              <a:lnSpc>
                <a:spcPts val="2336"/>
              </a:lnSpc>
            </a:pPr>
            <a:r>
              <a:rPr lang="en-US" sz="1668" b="1" dirty="0">
                <a:solidFill>
                  <a:srgbClr val="000000"/>
                </a:solidFill>
                <a:latin typeface="Bebas Neue Bold"/>
                <a:ea typeface="Bebas Neue Bold"/>
                <a:cs typeface="Bebas Neue Bold"/>
                <a:sym typeface="Bebas Neue Bold"/>
              </a:rPr>
              <a:t>DIGITAL TRANSFORMATION SUMMIT 2024 |DIGITAL “STARTUPS AND SCALE-UPS” - entrepreneurship</a:t>
            </a:r>
          </a:p>
        </p:txBody>
      </p:sp>
      <p:sp>
        <p:nvSpPr>
          <p:cNvPr id="13" name="AutoShape 18">
            <a:extLst>
              <a:ext uri="{FF2B5EF4-FFF2-40B4-BE49-F238E27FC236}">
                <a16:creationId xmlns:a16="http://schemas.microsoft.com/office/drawing/2014/main" id="{003908B1-94E7-BFF0-A629-F6F48F3C460C}"/>
              </a:ext>
            </a:extLst>
          </p:cNvPr>
          <p:cNvSpPr/>
          <p:nvPr/>
        </p:nvSpPr>
        <p:spPr>
          <a:xfrm>
            <a:off x="1028705" y="9473705"/>
            <a:ext cx="16230600" cy="9525"/>
          </a:xfrm>
          <a:prstGeom prst="line">
            <a:avLst/>
          </a:prstGeom>
          <a:ln w="25400" cap="flat">
            <a:solidFill>
              <a:srgbClr val="000000"/>
            </a:solidFill>
            <a:prstDash val="solid"/>
            <a:headEnd type="none" w="sm" len="sm"/>
            <a:tailEnd type="none" w="sm" len="sm"/>
          </a:ln>
        </p:spPr>
      </p:sp>
      <p:sp>
        <p:nvSpPr>
          <p:cNvPr id="14" name="TextBox 35">
            <a:extLst>
              <a:ext uri="{FF2B5EF4-FFF2-40B4-BE49-F238E27FC236}">
                <a16:creationId xmlns:a16="http://schemas.microsoft.com/office/drawing/2014/main" id="{9B6E34D1-F3AD-8D33-C7EE-87A70D50B680}"/>
              </a:ext>
            </a:extLst>
          </p:cNvPr>
          <p:cNvSpPr txBox="1"/>
          <p:nvPr/>
        </p:nvSpPr>
        <p:spPr>
          <a:xfrm>
            <a:off x="5512150" y="265189"/>
            <a:ext cx="10001920" cy="796290"/>
          </a:xfrm>
          <a:prstGeom prst="rect">
            <a:avLst/>
          </a:prstGeom>
        </p:spPr>
        <p:txBody>
          <a:bodyPr lIns="0" tIns="0" rIns="0" bIns="0" rtlCol="0" anchor="t">
            <a:spAutoFit/>
          </a:bodyPr>
          <a:lstStyle/>
          <a:p>
            <a:pPr algn="ctr">
              <a:lnSpc>
                <a:spcPts val="3150"/>
              </a:lnSpc>
              <a:spcBef>
                <a:spcPct val="0"/>
              </a:spcBef>
            </a:pPr>
            <a:r>
              <a:rPr lang="en-US" sz="2100" b="1" dirty="0">
                <a:solidFill>
                  <a:srgbClr val="00B0F0"/>
                </a:solidFill>
                <a:latin typeface="Now Bold"/>
                <a:ea typeface="Now Bold"/>
                <a:cs typeface="Now Bold"/>
                <a:sym typeface="Now Bold"/>
              </a:rPr>
              <a:t>NAVIGATING DIGITAL TRANSFORMATION TOWARDS 50 YEARS &amp; BEYOND:</a:t>
            </a:r>
          </a:p>
          <a:p>
            <a:pPr algn="ctr">
              <a:lnSpc>
                <a:spcPts val="3150"/>
              </a:lnSpc>
              <a:spcBef>
                <a:spcPct val="0"/>
              </a:spcBef>
            </a:pPr>
            <a:r>
              <a:rPr lang="en-US" sz="2100" b="1" dirty="0">
                <a:solidFill>
                  <a:srgbClr val="00B0F0"/>
                </a:solidFill>
                <a:latin typeface="Now Bold"/>
                <a:ea typeface="Now Bold"/>
                <a:cs typeface="Now Bold"/>
                <a:sym typeface="Now Bold"/>
              </a:rPr>
              <a:t>COLLABORATION &amp; INNOVATION</a:t>
            </a:r>
          </a:p>
        </p:txBody>
      </p:sp>
      <p:grpSp>
        <p:nvGrpSpPr>
          <p:cNvPr id="15" name="Group 2">
            <a:extLst>
              <a:ext uri="{FF2B5EF4-FFF2-40B4-BE49-F238E27FC236}">
                <a16:creationId xmlns:a16="http://schemas.microsoft.com/office/drawing/2014/main" id="{8D443B76-D60C-F595-D0F6-9CF2E2FEBC11}"/>
              </a:ext>
            </a:extLst>
          </p:cNvPr>
          <p:cNvGrpSpPr/>
          <p:nvPr/>
        </p:nvGrpSpPr>
        <p:grpSpPr>
          <a:xfrm>
            <a:off x="1028700" y="180801"/>
            <a:ext cx="16230611" cy="1046048"/>
            <a:chOff x="0" y="0"/>
            <a:chExt cx="21640815" cy="1394731"/>
          </a:xfrm>
        </p:grpSpPr>
        <p:sp>
          <p:nvSpPr>
            <p:cNvPr id="16" name="AutoShape 3">
              <a:extLst>
                <a:ext uri="{FF2B5EF4-FFF2-40B4-BE49-F238E27FC236}">
                  <a16:creationId xmlns:a16="http://schemas.microsoft.com/office/drawing/2014/main" id="{15C37F28-3BE6-69E1-46E9-6589243CC1ED}"/>
                </a:ext>
              </a:extLst>
            </p:cNvPr>
            <p:cNvSpPr/>
            <p:nvPr/>
          </p:nvSpPr>
          <p:spPr>
            <a:xfrm>
              <a:off x="7" y="1369331"/>
              <a:ext cx="21640800" cy="12700"/>
            </a:xfrm>
            <a:prstGeom prst="line">
              <a:avLst/>
            </a:prstGeom>
            <a:ln w="25400" cap="flat">
              <a:solidFill>
                <a:srgbClr val="000000"/>
              </a:solidFill>
              <a:prstDash val="solid"/>
              <a:headEnd type="none" w="sm" len="sm"/>
              <a:tailEnd type="none" w="sm" len="sm"/>
            </a:ln>
          </p:spPr>
        </p:sp>
        <p:grpSp>
          <p:nvGrpSpPr>
            <p:cNvPr id="17" name="Group 4">
              <a:extLst>
                <a:ext uri="{FF2B5EF4-FFF2-40B4-BE49-F238E27FC236}">
                  <a16:creationId xmlns:a16="http://schemas.microsoft.com/office/drawing/2014/main" id="{ED4AB60B-91E8-6C41-CAC3-6676C2697903}"/>
                </a:ext>
              </a:extLst>
            </p:cNvPr>
            <p:cNvGrpSpPr/>
            <p:nvPr/>
          </p:nvGrpSpPr>
          <p:grpSpPr>
            <a:xfrm>
              <a:off x="21270890" y="486930"/>
              <a:ext cx="369903" cy="369903"/>
              <a:chOff x="0" y="0"/>
              <a:chExt cx="6350000" cy="6350000"/>
            </a:xfrm>
          </p:grpSpPr>
          <p:sp>
            <p:nvSpPr>
              <p:cNvPr id="26" name="Freeform 5">
                <a:extLst>
                  <a:ext uri="{FF2B5EF4-FFF2-40B4-BE49-F238E27FC236}">
                    <a16:creationId xmlns:a16="http://schemas.microsoft.com/office/drawing/2014/main" id="{5BC2CBF7-B840-6161-FF3B-F93B1BD7F6AA}"/>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8" name="Group 6">
              <a:extLst>
                <a:ext uri="{FF2B5EF4-FFF2-40B4-BE49-F238E27FC236}">
                  <a16:creationId xmlns:a16="http://schemas.microsoft.com/office/drawing/2014/main" id="{297AF616-E574-481A-6EDD-D047CCE1A1DE}"/>
                </a:ext>
              </a:extLst>
            </p:cNvPr>
            <p:cNvGrpSpPr/>
            <p:nvPr/>
          </p:nvGrpSpPr>
          <p:grpSpPr>
            <a:xfrm>
              <a:off x="20729053" y="486930"/>
              <a:ext cx="369903" cy="369903"/>
              <a:chOff x="0" y="0"/>
              <a:chExt cx="6350000" cy="6350000"/>
            </a:xfrm>
          </p:grpSpPr>
          <p:sp>
            <p:nvSpPr>
              <p:cNvPr id="25" name="Freeform 7">
                <a:extLst>
                  <a:ext uri="{FF2B5EF4-FFF2-40B4-BE49-F238E27FC236}">
                    <a16:creationId xmlns:a16="http://schemas.microsoft.com/office/drawing/2014/main" id="{EEC8B0F7-2837-56AC-A13D-0D9DDAB07E0E}"/>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grpSp>
          <p:nvGrpSpPr>
            <p:cNvPr id="19" name="Group 8">
              <a:extLst>
                <a:ext uri="{FF2B5EF4-FFF2-40B4-BE49-F238E27FC236}">
                  <a16:creationId xmlns:a16="http://schemas.microsoft.com/office/drawing/2014/main" id="{54C69506-8776-B64A-BB35-FFED27106BB0}"/>
                </a:ext>
              </a:extLst>
            </p:cNvPr>
            <p:cNvGrpSpPr/>
            <p:nvPr/>
          </p:nvGrpSpPr>
          <p:grpSpPr>
            <a:xfrm>
              <a:off x="20187216" y="486930"/>
              <a:ext cx="369903" cy="369903"/>
              <a:chOff x="0" y="0"/>
              <a:chExt cx="6350000" cy="6350000"/>
            </a:xfrm>
          </p:grpSpPr>
          <p:sp>
            <p:nvSpPr>
              <p:cNvPr id="24" name="Freeform 9">
                <a:extLst>
                  <a:ext uri="{FF2B5EF4-FFF2-40B4-BE49-F238E27FC236}">
                    <a16:creationId xmlns:a16="http://schemas.microsoft.com/office/drawing/2014/main" id="{745A10AE-5CFB-AE2B-B908-1AEF28EA25B1}"/>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sp>
        </p:grpSp>
        <p:sp>
          <p:nvSpPr>
            <p:cNvPr id="20" name="Freeform 19">
              <a:extLst>
                <a:ext uri="{FF2B5EF4-FFF2-40B4-BE49-F238E27FC236}">
                  <a16:creationId xmlns:a16="http://schemas.microsoft.com/office/drawing/2014/main" id="{41F5A1F6-F3F1-7B75-4EEB-08496A1A1624}"/>
                </a:ext>
              </a:extLst>
            </p:cNvPr>
            <p:cNvSpPr/>
            <p:nvPr/>
          </p:nvSpPr>
          <p:spPr>
            <a:xfrm>
              <a:off x="2712305" y="0"/>
              <a:ext cx="1087911" cy="1229631"/>
            </a:xfrm>
            <a:custGeom>
              <a:avLst/>
              <a:gdLst/>
              <a:ahLst/>
              <a:cxnLst/>
              <a:rect l="l" t="t" r="r" b="b"/>
              <a:pathLst>
                <a:path w="1087911" h="1229631">
                  <a:moveTo>
                    <a:pt x="0" y="0"/>
                  </a:moveTo>
                  <a:lnTo>
                    <a:pt x="1087912" y="0"/>
                  </a:lnTo>
                  <a:lnTo>
                    <a:pt x="1087912" y="1229631"/>
                  </a:lnTo>
                  <a:lnTo>
                    <a:pt x="0" y="1229631"/>
                  </a:lnTo>
                  <a:lnTo>
                    <a:pt x="0" y="0"/>
                  </a:lnTo>
                  <a:close/>
                </a:path>
              </a:pathLst>
            </a:custGeom>
            <a:blipFill>
              <a:blip r:embed="rId2"/>
              <a:stretch>
                <a:fillRect/>
              </a:stretch>
            </a:blipFill>
          </p:spPr>
        </p:sp>
        <p:sp>
          <p:nvSpPr>
            <p:cNvPr id="21" name="Freeform 20">
              <a:extLst>
                <a:ext uri="{FF2B5EF4-FFF2-40B4-BE49-F238E27FC236}">
                  <a16:creationId xmlns:a16="http://schemas.microsoft.com/office/drawing/2014/main" id="{1BF2EB2C-0917-774A-CB4E-4BE2B4F6AC76}"/>
                </a:ext>
              </a:extLst>
            </p:cNvPr>
            <p:cNvSpPr/>
            <p:nvPr/>
          </p:nvSpPr>
          <p:spPr>
            <a:xfrm>
              <a:off x="7" y="12816"/>
              <a:ext cx="1253798" cy="1216815"/>
            </a:xfrm>
            <a:custGeom>
              <a:avLst/>
              <a:gdLst/>
              <a:ahLst/>
              <a:cxnLst/>
              <a:rect l="l" t="t" r="r" b="b"/>
              <a:pathLst>
                <a:path w="1253798" h="1216815">
                  <a:moveTo>
                    <a:pt x="0" y="0"/>
                  </a:moveTo>
                  <a:lnTo>
                    <a:pt x="1253799" y="0"/>
                  </a:lnTo>
                  <a:lnTo>
                    <a:pt x="1253799" y="1216815"/>
                  </a:lnTo>
                  <a:lnTo>
                    <a:pt x="0" y="1216815"/>
                  </a:lnTo>
                  <a:lnTo>
                    <a:pt x="0" y="0"/>
                  </a:lnTo>
                  <a:close/>
                </a:path>
              </a:pathLst>
            </a:custGeom>
            <a:blipFill>
              <a:blip r:embed="rId3"/>
              <a:stretch>
                <a:fillRect l="-24707" r="-17534"/>
              </a:stretch>
            </a:blipFill>
          </p:spPr>
        </p:sp>
        <p:sp>
          <p:nvSpPr>
            <p:cNvPr id="22" name="Freeform 21">
              <a:extLst>
                <a:ext uri="{FF2B5EF4-FFF2-40B4-BE49-F238E27FC236}">
                  <a16:creationId xmlns:a16="http://schemas.microsoft.com/office/drawing/2014/main" id="{DACBDFA6-18ED-5F39-32A0-D02738B26F69}"/>
                </a:ext>
              </a:extLst>
            </p:cNvPr>
            <p:cNvSpPr/>
            <p:nvPr/>
          </p:nvSpPr>
          <p:spPr>
            <a:xfrm>
              <a:off x="1253806" y="12816"/>
              <a:ext cx="1058670" cy="1216815"/>
            </a:xfrm>
            <a:custGeom>
              <a:avLst/>
              <a:gdLst/>
              <a:ahLst/>
              <a:cxnLst/>
              <a:rect l="l" t="t" r="r" b="b"/>
              <a:pathLst>
                <a:path w="1058670" h="1216815">
                  <a:moveTo>
                    <a:pt x="0" y="0"/>
                  </a:moveTo>
                  <a:lnTo>
                    <a:pt x="1058670" y="0"/>
                  </a:lnTo>
                  <a:lnTo>
                    <a:pt x="1058670" y="1216815"/>
                  </a:lnTo>
                  <a:lnTo>
                    <a:pt x="0" y="1216815"/>
                  </a:lnTo>
                  <a:lnTo>
                    <a:pt x="0" y="0"/>
                  </a:lnTo>
                  <a:close/>
                </a:path>
              </a:pathLst>
            </a:custGeom>
            <a:blipFill>
              <a:blip r:embed="rId4"/>
              <a:stretch>
                <a:fillRect l="-17934" r="-14158"/>
              </a:stretch>
            </a:blipFill>
          </p:spPr>
        </p:sp>
        <p:sp>
          <p:nvSpPr>
            <p:cNvPr id="23" name="TextBox 22">
              <a:extLst>
                <a:ext uri="{FF2B5EF4-FFF2-40B4-BE49-F238E27FC236}">
                  <a16:creationId xmlns:a16="http://schemas.microsoft.com/office/drawing/2014/main" id="{E00515D8-281E-E97A-D5B5-6095E14A8A6C}"/>
                </a:ext>
              </a:extLst>
            </p:cNvPr>
            <p:cNvSpPr txBox="1"/>
            <p:nvPr/>
          </p:nvSpPr>
          <p:spPr>
            <a:xfrm>
              <a:off x="2312476" y="-104081"/>
              <a:ext cx="272780" cy="1238327"/>
            </a:xfrm>
            <a:prstGeom prst="rect">
              <a:avLst/>
            </a:prstGeom>
          </p:spPr>
          <p:txBody>
            <a:bodyPr lIns="0" tIns="0" rIns="0" bIns="0" rtlCol="0" anchor="t">
              <a:spAutoFit/>
            </a:bodyPr>
            <a:lstStyle/>
            <a:p>
              <a:pPr algn="ctr">
                <a:lnSpc>
                  <a:spcPts val="8088"/>
                </a:lnSpc>
                <a:spcBef>
                  <a:spcPct val="0"/>
                </a:spcBef>
              </a:pPr>
              <a:r>
                <a:rPr lang="en-US" sz="5392">
                  <a:solidFill>
                    <a:srgbClr val="000000"/>
                  </a:solidFill>
                  <a:latin typeface="Now"/>
                  <a:ea typeface="Now"/>
                  <a:cs typeface="Now"/>
                  <a:sym typeface="Now"/>
                </a:rPr>
                <a: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295</TotalTime>
  <Words>1736</Words>
  <Application>Microsoft Office PowerPoint</Application>
  <PresentationFormat>Custom</PresentationFormat>
  <Paragraphs>283</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Pitch Deck Presentation Template</dc:title>
  <cp:lastModifiedBy>Jessy Sekere</cp:lastModifiedBy>
  <cp:revision>4</cp:revision>
  <dcterms:created xsi:type="dcterms:W3CDTF">2006-08-16T00:00:00Z</dcterms:created>
  <dcterms:modified xsi:type="dcterms:W3CDTF">2024-10-01T23:37:24Z</dcterms:modified>
  <dc:identifier>DAGRAPiK6PU</dc:identifier>
</cp:coreProperties>
</file>