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7" r:id="rId2"/>
    <p:sldId id="297" r:id="rId3"/>
    <p:sldId id="295" r:id="rId4"/>
    <p:sldId id="296" r:id="rId5"/>
    <p:sldId id="269" r:id="rId6"/>
    <p:sldId id="274" r:id="rId7"/>
    <p:sldId id="279" r:id="rId8"/>
    <p:sldId id="281" r:id="rId9"/>
    <p:sldId id="290" r:id="rId10"/>
    <p:sldId id="289" r:id="rId11"/>
    <p:sldId id="288" r:id="rId12"/>
    <p:sldId id="280" r:id="rId13"/>
    <p:sldId id="285" r:id="rId14"/>
  </p:sldIdLst>
  <p:sldSz cx="9144000" cy="5143500" type="screen16x9"/>
  <p:notesSz cx="6667500" cy="86868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E68C92-9551-8522-F679-6F929B7FC202}" name="Mercedita Tia" initials="MT" userId="S::tia@unfpa.org::fa729de6-a729-4c65-aa2a-8c6b5ea03a6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B29AF3-1C87-4AAA-9A77-0AEBE40C1EB5}">
  <a:tblStyle styleId="{B0B29AF3-1C87-4AAA-9A77-0AEBE40C1E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696"/>
  </p:normalViewPr>
  <p:slideViewPr>
    <p:cSldViewPr snapToGrid="0">
      <p:cViewPr varScale="1">
        <p:scale>
          <a:sx n="138" d="100"/>
          <a:sy n="138" d="100"/>
        </p:scale>
        <p:origin x="432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Census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Sheet1!$B$6:$B$10</c:f>
              <c:numCache>
                <c:formatCode>General</c:formatCod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2011</c:v>
                </c:pt>
                <c:pt idx="4">
                  <c:v>2024</c:v>
                </c:pt>
              </c:numCache>
            </c:numRef>
          </c:cat>
          <c:val>
            <c:numRef>
              <c:f>Sheet1!$B$6:$B$10</c:f>
              <c:numCache>
                <c:formatCode>General</c:formatCod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2011</c:v>
                </c:pt>
                <c:pt idx="4">
                  <c:v>2024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5-7848-B3DF-09E59E004041}"/>
            </c:ext>
          </c:extLst>
        </c:ser>
        <c:ser>
          <c:idx val="1"/>
          <c:order val="1"/>
          <c:tx>
            <c:strRef>
              <c:f>Sheet1!$C$5</c:f>
              <c:strCache>
                <c:ptCount val="1"/>
                <c:pt idx="0">
                  <c:v>Population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432FF"/>
                    </a:solidFill>
                    <a:latin typeface="+mn-lt"/>
                    <a:ea typeface="+mn-ea"/>
                    <a:cs typeface="+mn-cs"/>
                  </a:defRPr>
                </a:pPr>
                <a:endParaRPr lang="en-P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Sheet1!$B$6:$B$10</c:f>
              <c:numCache>
                <c:formatCode>General</c:formatCod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2011</c:v>
                </c:pt>
                <c:pt idx="4">
                  <c:v>2024</c:v>
                </c:pt>
              </c:numCache>
            </c:numRef>
          </c:cat>
          <c:val>
            <c:numRef>
              <c:f>Sheet1!$C$6:$C$10</c:f>
              <c:numCache>
                <c:formatCode>#,##0</c:formatCode>
                <c:ptCount val="5"/>
                <c:pt idx="0">
                  <c:v>3010727</c:v>
                </c:pt>
                <c:pt idx="1">
                  <c:v>3761954</c:v>
                </c:pt>
                <c:pt idx="2">
                  <c:v>5190786</c:v>
                </c:pt>
                <c:pt idx="3">
                  <c:v>7275324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5-7848-B3DF-09E59E004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"/>
        <c:overlap val="25"/>
        <c:axId val="515439504"/>
        <c:axId val="515441216"/>
      </c:barChart>
      <c:catAx>
        <c:axId val="51543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PG"/>
          </a:p>
        </c:txPr>
        <c:crossAx val="515441216"/>
        <c:crosses val="autoZero"/>
        <c:auto val="1"/>
        <c:lblAlgn val="ctr"/>
        <c:lblOffset val="100"/>
        <c:noMultiLvlLbl val="0"/>
      </c:catAx>
      <c:valAx>
        <c:axId val="5154412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543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P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715" tIns="87715" rIns="87715" bIns="8771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8035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98F6241E-07E9-C26C-AC10-B733EF663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>
            <a:extLst>
              <a:ext uri="{FF2B5EF4-FFF2-40B4-BE49-F238E27FC236}">
                <a16:creationId xmlns:a16="http://schemas.microsoft.com/office/drawing/2014/main" id="{4F577979-D728-D19E-D633-552A028906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>
            <a:extLst>
              <a:ext uri="{FF2B5EF4-FFF2-40B4-BE49-F238E27FC236}">
                <a16:creationId xmlns:a16="http://schemas.microsoft.com/office/drawing/2014/main" id="{EE5315EE-6D54-75CA-446B-EFA0F3E9FC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0032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5DE1D1E9-8089-9E19-2F46-6E9B88E2A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>
            <a:extLst>
              <a:ext uri="{FF2B5EF4-FFF2-40B4-BE49-F238E27FC236}">
                <a16:creationId xmlns:a16="http://schemas.microsoft.com/office/drawing/2014/main" id="{E72A3854-A8B8-EE76-051B-5950C682E8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>
            <a:extLst>
              <a:ext uri="{FF2B5EF4-FFF2-40B4-BE49-F238E27FC236}">
                <a16:creationId xmlns:a16="http://schemas.microsoft.com/office/drawing/2014/main" id="{8433BAEC-7E90-2AD2-D886-F3A358F47A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161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559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8685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98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4520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9335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096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221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479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aebf574a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652463"/>
            <a:ext cx="5792788" cy="3257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aebf574ac_0_119:notes"/>
          <p:cNvSpPr txBox="1">
            <a:spLocks noGrp="1"/>
          </p:cNvSpPr>
          <p:nvPr>
            <p:ph type="body" idx="1"/>
          </p:nvPr>
        </p:nvSpPr>
        <p:spPr>
          <a:xfrm>
            <a:off x="666750" y="4126230"/>
            <a:ext cx="5334000" cy="3909060"/>
          </a:xfrm>
          <a:prstGeom prst="rect">
            <a:avLst/>
          </a:prstGeom>
        </p:spPr>
        <p:txBody>
          <a:bodyPr spcFirstLastPara="1" wrap="square" lIns="87715" tIns="87715" rIns="87715" bIns="8771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1807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nso.gov.p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935DB5A3-C7E7-5B56-5265-B197D07761D6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-24246"/>
            <a:ext cx="2295170" cy="6580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4;p13">
            <a:extLst>
              <a:ext uri="{FF2B5EF4-FFF2-40B4-BE49-F238E27FC236}">
                <a16:creationId xmlns:a16="http://schemas.microsoft.com/office/drawing/2014/main" id="{DC0FC153-8F20-1F70-D717-F86A04C9394E}"/>
              </a:ext>
            </a:extLst>
          </p:cNvPr>
          <p:cNvSpPr txBox="1">
            <a:spLocks/>
          </p:cNvSpPr>
          <p:nvPr/>
        </p:nvSpPr>
        <p:spPr>
          <a:xfrm>
            <a:off x="2325547" y="654626"/>
            <a:ext cx="6431781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CENSUS DATA CAPTURE SYSTEM</a:t>
            </a:r>
            <a:endParaRPr lang="en-US" i="1" dirty="0">
              <a:solidFill>
                <a:srgbClr val="CCCCCC"/>
              </a:solidFill>
            </a:endParaRPr>
          </a:p>
        </p:txBody>
      </p:sp>
      <p:sp>
        <p:nvSpPr>
          <p:cNvPr id="8" name="Google Shape;54;p13">
            <a:extLst>
              <a:ext uri="{FF2B5EF4-FFF2-40B4-BE49-F238E27FC236}">
                <a16:creationId xmlns:a16="http://schemas.microsoft.com/office/drawing/2014/main" id="{43E2CA35-B6E6-8FE4-B461-57E93AFAB703}"/>
              </a:ext>
            </a:extLst>
          </p:cNvPr>
          <p:cNvSpPr txBox="1">
            <a:spLocks/>
          </p:cNvSpPr>
          <p:nvPr/>
        </p:nvSpPr>
        <p:spPr>
          <a:xfrm>
            <a:off x="2478630" y="3699164"/>
            <a:ext cx="6431781" cy="789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" b="1" i="1" baseline="30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OCTOBER 2024</a:t>
            </a:r>
          </a:p>
          <a:p>
            <a:pPr algn="ctr"/>
            <a:r>
              <a:rPr lang="en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STANLEY HOTEL</a:t>
            </a:r>
          </a:p>
        </p:txBody>
      </p:sp>
      <p:sp>
        <p:nvSpPr>
          <p:cNvPr id="9" name="Google Shape;54;p13">
            <a:extLst>
              <a:ext uri="{FF2B5EF4-FFF2-40B4-BE49-F238E27FC236}">
                <a16:creationId xmlns:a16="http://schemas.microsoft.com/office/drawing/2014/main" id="{52AC3CC0-1BEE-0B5F-6E7F-4A401DA3A6AF}"/>
              </a:ext>
            </a:extLst>
          </p:cNvPr>
          <p:cNvSpPr txBox="1">
            <a:spLocks/>
          </p:cNvSpPr>
          <p:nvPr/>
        </p:nvSpPr>
        <p:spPr>
          <a:xfrm>
            <a:off x="2340736" y="2111951"/>
            <a:ext cx="6431781" cy="156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National Statistical Office</a:t>
            </a:r>
            <a:endParaRPr lang="en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w</a:t>
            </a: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  <a:hlinkClick r:id="rId4"/>
              </a:rPr>
              <a:t>www.nso.gov.pg</a:t>
            </a:r>
            <a:endParaRPr lang="en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n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pic">
            <a:extLst>
              <a:ext uri="{FF2B5EF4-FFF2-40B4-BE49-F238E27FC236}">
                <a16:creationId xmlns:a16="http://schemas.microsoft.com/office/drawing/2014/main" id="{09693793-8519-02C2-FF21-87081C02BD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4181" b="-10301"/>
          <a:stretch/>
        </p:blipFill>
        <p:spPr>
          <a:xfrm>
            <a:off x="30376" y="4847979"/>
            <a:ext cx="2004415" cy="1761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Presentation Outline</a:t>
            </a:r>
            <a:br>
              <a:rPr lang="en-US" b="1" dirty="0"/>
            </a:b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935DB5A3-C7E7-5B56-5265-B197D07761D6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-24246"/>
            <a:ext cx="2295170" cy="6580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4;p13">
            <a:extLst>
              <a:ext uri="{FF2B5EF4-FFF2-40B4-BE49-F238E27FC236}">
                <a16:creationId xmlns:a16="http://schemas.microsoft.com/office/drawing/2014/main" id="{DC0FC153-8F20-1F70-D717-F86A04C9394E}"/>
              </a:ext>
            </a:extLst>
          </p:cNvPr>
          <p:cNvSpPr txBox="1">
            <a:spLocks/>
          </p:cNvSpPr>
          <p:nvPr/>
        </p:nvSpPr>
        <p:spPr>
          <a:xfrm>
            <a:off x="2712219" y="0"/>
            <a:ext cx="6431781" cy="444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14350" indent="-514350">
              <a:buFont typeface="+mj-lt"/>
              <a:buAutoNum type="alphaLcPeriod"/>
            </a:pP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Background of the Census</a:t>
            </a:r>
          </a:p>
          <a:p>
            <a:pPr marL="514350" indent="-514350">
              <a:buFont typeface="+mj-lt"/>
              <a:buAutoNum type="alphaLcPeriod"/>
            </a:pP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Census Coverage</a:t>
            </a:r>
          </a:p>
          <a:p>
            <a:pPr marL="514350" indent="-514350">
              <a:buFont typeface="+mj-lt"/>
              <a:buAutoNum type="alphaLcPeriod"/>
            </a:pP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Transition from PAPI to CAPI</a:t>
            </a:r>
          </a:p>
          <a:p>
            <a:pPr marL="514350" indent="-514350">
              <a:buFont typeface="+mj-lt"/>
              <a:buAutoNum type="alphaLcPeriod"/>
            </a:pP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Resources Required</a:t>
            </a:r>
          </a:p>
          <a:p>
            <a:pPr marL="514350" indent="-514350">
              <a:buFont typeface="+mj-lt"/>
              <a:buAutoNum type="alphaLcPeriod"/>
            </a:pP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Basic Data </a:t>
            </a:r>
            <a:r>
              <a:rPr lang="en" b="1">
                <a:latin typeface="Cambria" panose="02040503050406030204" pitchFamily="18" charset="0"/>
                <a:ea typeface="Cambria" panose="02040503050406030204" pitchFamily="18" charset="0"/>
              </a:rPr>
              <a:t>Flow Model (CAPI)</a:t>
            </a:r>
            <a:endParaRPr lang="en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Benefits &amp; Challenges</a:t>
            </a:r>
          </a:p>
          <a:p>
            <a:pPr marL="514350" indent="-514350">
              <a:buFont typeface="+mj-lt"/>
              <a:buAutoNum type="alphaLcPeriod"/>
            </a:pP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  <a:p>
            <a:endParaRPr lang="en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">
            <a:extLst>
              <a:ext uri="{FF2B5EF4-FFF2-40B4-BE49-F238E27FC236}">
                <a16:creationId xmlns:a16="http://schemas.microsoft.com/office/drawing/2014/main" id="{C78E890B-3E5B-4753-BF06-C52FE92191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16" b="-12305"/>
          <a:stretch/>
        </p:blipFill>
        <p:spPr>
          <a:xfrm>
            <a:off x="30378" y="4844422"/>
            <a:ext cx="2009437" cy="1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8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5B97A28B-E928-9E83-17BD-5926E5B0B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28341812-DFED-989E-F4A1-BC4C80042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Background of Census</a:t>
            </a: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93B453B9-6E6A-0409-BBAC-F0FCFEEDF77D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-24246"/>
            <a:ext cx="2295170" cy="6580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8442FFDB-03C2-8EC3-534D-D605247B529C}"/>
              </a:ext>
            </a:extLst>
          </p:cNvPr>
          <p:cNvSpPr txBox="1">
            <a:spLocks/>
          </p:cNvSpPr>
          <p:nvPr/>
        </p:nvSpPr>
        <p:spPr>
          <a:xfrm>
            <a:off x="2598056" y="153965"/>
            <a:ext cx="623424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PG" dirty="0"/>
              <a:t>History of Census Taking in PNG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0009B64-B6CD-13B9-8108-95AA2D1C32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096478"/>
              </p:ext>
            </p:extLst>
          </p:nvPr>
        </p:nvGraphicFramePr>
        <p:xfrm>
          <a:off x="3104437" y="1068915"/>
          <a:ext cx="5221480" cy="3005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23D1729-63AE-EEE3-E1FB-A22913F047AD}"/>
              </a:ext>
            </a:extLst>
          </p:cNvPr>
          <p:cNvSpPr txBox="1"/>
          <p:nvPr/>
        </p:nvSpPr>
        <p:spPr>
          <a:xfrm>
            <a:off x="7180781" y="3401227"/>
            <a:ext cx="9998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G" sz="1050" dirty="0">
                <a:solidFill>
                  <a:srgbClr val="0432FF"/>
                </a:solidFill>
              </a:rPr>
              <a:t>In progress</a:t>
            </a:r>
          </a:p>
        </p:txBody>
      </p:sp>
      <p:pic>
        <p:nvPicPr>
          <p:cNvPr id="4" name="pic">
            <a:extLst>
              <a:ext uri="{FF2B5EF4-FFF2-40B4-BE49-F238E27FC236}">
                <a16:creationId xmlns:a16="http://schemas.microsoft.com/office/drawing/2014/main" id="{4D3E4858-7591-C798-4784-88DB41C02F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34181" b="-6239"/>
          <a:stretch/>
        </p:blipFill>
        <p:spPr>
          <a:xfrm>
            <a:off x="30377" y="4844418"/>
            <a:ext cx="2004414" cy="16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36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2B41A117-8884-9C67-9F45-98040BB5C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85758ABE-FF1E-1378-684B-2FE391794D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/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Census Coverage</a:t>
            </a: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FAA8E944-6F62-212F-7428-AB36FEC7A7E3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-24246"/>
            <a:ext cx="2295170" cy="658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map of the southern hemisphere&#10;&#10;Description automatically generated">
            <a:extLst>
              <a:ext uri="{FF2B5EF4-FFF2-40B4-BE49-F238E27FC236}">
                <a16:creationId xmlns:a16="http://schemas.microsoft.com/office/drawing/2014/main" id="{A3C78F46-3193-4C37-E9A2-BB4E4B2D3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435" y="211496"/>
            <a:ext cx="6681484" cy="47245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98E0FC-3113-066E-1649-D898BFA7460E}"/>
              </a:ext>
            </a:extLst>
          </p:cNvPr>
          <p:cNvSpPr txBox="1"/>
          <p:nvPr/>
        </p:nvSpPr>
        <p:spPr>
          <a:xfrm>
            <a:off x="88082" y="2036851"/>
            <a:ext cx="2120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G" dirty="0"/>
              <a:t>Census enumerators are trained and equip</a:t>
            </a:r>
            <a:r>
              <a:rPr lang="en-GB" dirty="0"/>
              <a:t>p</a:t>
            </a:r>
            <a:r>
              <a:rPr lang="en-PG" dirty="0"/>
              <a:t>ed with census forms to collect data from individuals visiting all dwellings/households throughout the country.</a:t>
            </a:r>
          </a:p>
          <a:p>
            <a:endParaRPr lang="en-PG" dirty="0"/>
          </a:p>
          <a:p>
            <a:r>
              <a:rPr lang="en-PG" dirty="0"/>
              <a:t>In all provinces, districts, LLGs, wards, and census units (villages/communities)</a:t>
            </a:r>
          </a:p>
        </p:txBody>
      </p:sp>
      <p:pic>
        <p:nvPicPr>
          <p:cNvPr id="2" name="pic">
            <a:extLst>
              <a:ext uri="{FF2B5EF4-FFF2-40B4-BE49-F238E27FC236}">
                <a16:creationId xmlns:a16="http://schemas.microsoft.com/office/drawing/2014/main" id="{8829D387-12F8-D3DC-2BFC-2D51CAED8E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4002" b="-2857"/>
          <a:stretch/>
        </p:blipFill>
        <p:spPr>
          <a:xfrm>
            <a:off x="30377" y="4844422"/>
            <a:ext cx="2014463" cy="16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12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Transition from a Paper-based Census</a:t>
            </a:r>
            <a:endParaRPr sz="1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731CDAAE-EE4D-ED7D-E8CE-19E1E5DA5265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">
            <a:extLst>
              <a:ext uri="{FF2B5EF4-FFF2-40B4-BE49-F238E27FC236}">
                <a16:creationId xmlns:a16="http://schemas.microsoft.com/office/drawing/2014/main" id="{5E31450E-7FD7-8231-CB39-7C04EA1185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4016" b="-9209"/>
          <a:stretch/>
        </p:blipFill>
        <p:spPr>
          <a:xfrm>
            <a:off x="30377" y="4849721"/>
            <a:ext cx="2009438" cy="174455"/>
          </a:xfrm>
          <a:prstGeom prst="rect">
            <a:avLst/>
          </a:prstGeom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id="{0B0E3F14-1742-371E-3512-9B8D2081D4A8}"/>
              </a:ext>
            </a:extLst>
          </p:cNvPr>
          <p:cNvSpPr txBox="1">
            <a:spLocks/>
          </p:cNvSpPr>
          <p:nvPr/>
        </p:nvSpPr>
        <p:spPr>
          <a:xfrm>
            <a:off x="2435733" y="3672638"/>
            <a:ext cx="6431781" cy="5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5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* PAPI: Pen-And-Paper-Interview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* CAPI: Computer-Assisted-Personal-Interview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D4AF383-BBE3-FC93-D091-8D47CF7A6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326800"/>
              </p:ext>
            </p:extLst>
          </p:nvPr>
        </p:nvGraphicFramePr>
        <p:xfrm>
          <a:off x="2501046" y="1370418"/>
          <a:ext cx="6431781" cy="1847217"/>
        </p:xfrm>
        <a:graphic>
          <a:graphicData uri="http://schemas.openxmlformats.org/drawingml/2006/table">
            <a:tbl>
              <a:tblPr firstRow="1" bandRow="1">
                <a:tableStyleId>{B0B29AF3-1C87-4AAA-9A77-0AEBE40C1EB5}</a:tableStyleId>
              </a:tblPr>
              <a:tblGrid>
                <a:gridCol w="1410553">
                  <a:extLst>
                    <a:ext uri="{9D8B030D-6E8A-4147-A177-3AD203B41FA5}">
                      <a16:colId xmlns:a16="http://schemas.microsoft.com/office/drawing/2014/main" val="2458515593"/>
                    </a:ext>
                  </a:extLst>
                </a:gridCol>
                <a:gridCol w="1107778">
                  <a:extLst>
                    <a:ext uri="{9D8B030D-6E8A-4147-A177-3AD203B41FA5}">
                      <a16:colId xmlns:a16="http://schemas.microsoft.com/office/drawing/2014/main" val="505864764"/>
                    </a:ext>
                  </a:extLst>
                </a:gridCol>
                <a:gridCol w="1390208">
                  <a:extLst>
                    <a:ext uri="{9D8B030D-6E8A-4147-A177-3AD203B41FA5}">
                      <a16:colId xmlns:a16="http://schemas.microsoft.com/office/drawing/2014/main" val="2192971671"/>
                    </a:ext>
                  </a:extLst>
                </a:gridCol>
                <a:gridCol w="1304892">
                  <a:extLst>
                    <a:ext uri="{9D8B030D-6E8A-4147-A177-3AD203B41FA5}">
                      <a16:colId xmlns:a16="http://schemas.microsoft.com/office/drawing/2014/main" val="387376693"/>
                    </a:ext>
                  </a:extLst>
                </a:gridCol>
                <a:gridCol w="1218350">
                  <a:extLst>
                    <a:ext uri="{9D8B030D-6E8A-4147-A177-3AD203B41FA5}">
                      <a16:colId xmlns:a16="http://schemas.microsoft.com/office/drawing/2014/main" val="20805355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YEAR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2000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2011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2022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2024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23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DATA COLLECTION OPERATION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National Population Census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National Population &amp; Housing Census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Socio-Demographic &amp; Economic Survey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National Population Census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974542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CENSUS UNITS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22,400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28,000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335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32,000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68331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MODE OF COLLECTION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PAPI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PAPI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CAPI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CAPI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925309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TABLETS USED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450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22,000</a:t>
                      </a: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153540"/>
                  </a:ext>
                </a:extLst>
              </a:tr>
            </a:tbl>
          </a:graphicData>
        </a:graphic>
      </p:graphicFrame>
      <p:sp>
        <p:nvSpPr>
          <p:cNvPr id="3" name="Title 4">
            <a:extLst>
              <a:ext uri="{FF2B5EF4-FFF2-40B4-BE49-F238E27FC236}">
                <a16:creationId xmlns:a16="http://schemas.microsoft.com/office/drawing/2014/main" id="{CAA5D386-BDA2-D9B2-CD3A-5B4D12AB5630}"/>
              </a:ext>
            </a:extLst>
          </p:cNvPr>
          <p:cNvSpPr txBox="1">
            <a:spLocks/>
          </p:cNvSpPr>
          <p:nvPr/>
        </p:nvSpPr>
        <p:spPr>
          <a:xfrm>
            <a:off x="2534501" y="437767"/>
            <a:ext cx="623424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PG" dirty="0"/>
              <a:t>Start of our journey towards digital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156447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Resource required</a:t>
            </a: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Google Shape;56;p13">
            <a:extLst>
              <a:ext uri="{FF2B5EF4-FFF2-40B4-BE49-F238E27FC236}">
                <a16:creationId xmlns:a16="http://schemas.microsoft.com/office/drawing/2014/main" id="{3598F6BE-8C31-E1FD-973D-2C700983A37D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">
            <a:extLst>
              <a:ext uri="{FF2B5EF4-FFF2-40B4-BE49-F238E27FC236}">
                <a16:creationId xmlns:a16="http://schemas.microsoft.com/office/drawing/2014/main" id="{5B595310-0990-0117-B7BD-13D8DB873C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3851" b="-8863"/>
          <a:stretch/>
        </p:blipFill>
        <p:spPr>
          <a:xfrm>
            <a:off x="30377" y="4845250"/>
            <a:ext cx="2014463" cy="17390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ADE621F-D187-6CA7-8C49-5425130E3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683811"/>
              </p:ext>
            </p:extLst>
          </p:nvPr>
        </p:nvGraphicFramePr>
        <p:xfrm>
          <a:off x="2616452" y="1541179"/>
          <a:ext cx="6056769" cy="2196829"/>
        </p:xfrm>
        <a:graphic>
          <a:graphicData uri="http://schemas.openxmlformats.org/drawingml/2006/table">
            <a:tbl>
              <a:tblPr firstRow="1" firstCol="1" bandRow="1"/>
              <a:tblGrid>
                <a:gridCol w="379955">
                  <a:extLst>
                    <a:ext uri="{9D8B030D-6E8A-4147-A177-3AD203B41FA5}">
                      <a16:colId xmlns:a16="http://schemas.microsoft.com/office/drawing/2014/main" val="2138569366"/>
                    </a:ext>
                  </a:extLst>
                </a:gridCol>
                <a:gridCol w="2517799">
                  <a:extLst>
                    <a:ext uri="{9D8B030D-6E8A-4147-A177-3AD203B41FA5}">
                      <a16:colId xmlns:a16="http://schemas.microsoft.com/office/drawing/2014/main" val="2575078648"/>
                    </a:ext>
                  </a:extLst>
                </a:gridCol>
                <a:gridCol w="1063465">
                  <a:extLst>
                    <a:ext uri="{9D8B030D-6E8A-4147-A177-3AD203B41FA5}">
                      <a16:colId xmlns:a16="http://schemas.microsoft.com/office/drawing/2014/main" val="3469242984"/>
                    </a:ext>
                  </a:extLst>
                </a:gridCol>
                <a:gridCol w="882696">
                  <a:extLst>
                    <a:ext uri="{9D8B030D-6E8A-4147-A177-3AD203B41FA5}">
                      <a16:colId xmlns:a16="http://schemas.microsoft.com/office/drawing/2014/main" val="3952324105"/>
                    </a:ext>
                  </a:extLst>
                </a:gridCol>
                <a:gridCol w="1212854">
                  <a:extLst>
                    <a:ext uri="{9D8B030D-6E8A-4147-A177-3AD203B41FA5}">
                      <a16:colId xmlns:a16="http://schemas.microsoft.com/office/drawing/2014/main" val="2118768809"/>
                    </a:ext>
                  </a:extLst>
                </a:gridCol>
              </a:tblGrid>
              <a:tr h="539573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CAPI ITEMS AND ESTIMATED COSTS REQUIRED FOR THE CONDUCT OF THE 2024 NATIONAL POPULATION CENSUS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P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48715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QTY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 (K)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956688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Tablets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~320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off payment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940256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Power-banks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off payment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909632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Backup Power-supply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off payment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212033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Slingbags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off payment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58798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Point Name (APN) Service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~60/month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months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982003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Government Cloud Service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PG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PG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756228"/>
                  </a:ext>
                </a:extLst>
              </a:tr>
              <a:tr h="207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Miscellaneous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PG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000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838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CAPI Data Flow</a:t>
            </a: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Google Shape;56;p13">
            <a:extLst>
              <a:ext uri="{FF2B5EF4-FFF2-40B4-BE49-F238E27FC236}">
                <a16:creationId xmlns:a16="http://schemas.microsoft.com/office/drawing/2014/main" id="{3598F6BE-8C31-E1FD-973D-2C700983A37D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6F4DBB-E2A7-7FFE-F7E6-ABFF3B290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244" y="90534"/>
            <a:ext cx="6531740" cy="4943689"/>
          </a:xfrm>
          <a:prstGeom prst="rect">
            <a:avLst/>
          </a:prstGeom>
        </p:spPr>
      </p:pic>
      <p:pic>
        <p:nvPicPr>
          <p:cNvPr id="3" name="pic">
            <a:extLst>
              <a:ext uri="{FF2B5EF4-FFF2-40B4-BE49-F238E27FC236}">
                <a16:creationId xmlns:a16="http://schemas.microsoft.com/office/drawing/2014/main" id="{A0F38E4B-C631-FAE4-80B0-44160A4C7B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4134" b="-17995"/>
          <a:stretch/>
        </p:blipFill>
        <p:spPr>
          <a:xfrm>
            <a:off x="24402" y="4845779"/>
            <a:ext cx="2005365" cy="1884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3DB3D8-023D-7842-9D17-B19DF8DFA857}"/>
              </a:ext>
            </a:extLst>
          </p:cNvPr>
          <p:cNvSpPr txBox="1"/>
          <p:nvPr/>
        </p:nvSpPr>
        <p:spPr>
          <a:xfrm>
            <a:off x="2551883" y="655279"/>
            <a:ext cx="14406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solidFill>
                  <a:srgbClr val="0432FF"/>
                </a:solidFill>
              </a:rPr>
              <a:t>C</a:t>
            </a:r>
            <a:r>
              <a:rPr lang="en-PG" sz="1100" b="1" dirty="0">
                <a:solidFill>
                  <a:srgbClr val="0432FF"/>
                </a:solidFill>
              </a:rPr>
              <a:t>onnectivity (Digicel APN)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875C275-DC21-B9D8-1F33-668EC730049E}"/>
              </a:ext>
            </a:extLst>
          </p:cNvPr>
          <p:cNvCxnSpPr>
            <a:cxnSpLocks/>
          </p:cNvCxnSpPr>
          <p:nvPr/>
        </p:nvCxnSpPr>
        <p:spPr>
          <a:xfrm>
            <a:off x="3992578" y="1086166"/>
            <a:ext cx="887240" cy="326175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90F9DC9-CF92-8C84-3840-4ACA93AE911A}"/>
              </a:ext>
            </a:extLst>
          </p:cNvPr>
          <p:cNvSpPr txBox="1"/>
          <p:nvPr/>
        </p:nvSpPr>
        <p:spPr>
          <a:xfrm>
            <a:off x="5513560" y="113601"/>
            <a:ext cx="1059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432FF"/>
                </a:solidFill>
              </a:rPr>
              <a:t>Government Cloud </a:t>
            </a:r>
            <a:r>
              <a:rPr lang="en-PG" sz="1100" b="1" dirty="0">
                <a:solidFill>
                  <a:srgbClr val="0432FF"/>
                </a:solidFill>
              </a:rPr>
              <a:t>(DICT)</a:t>
            </a:r>
          </a:p>
        </p:txBody>
      </p:sp>
    </p:spTree>
    <p:extLst>
      <p:ext uri="{BB962C8B-B14F-4D97-AF65-F5344CB8AC3E}">
        <p14:creationId xmlns:p14="http://schemas.microsoft.com/office/powerpoint/2010/main" val="155471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r>
              <a:rPr lang="en" sz="3200" b="1" dirty="0">
                <a:latin typeface="Cambria" panose="02040503050406030204" pitchFamily="18" charset="0"/>
                <a:ea typeface="Cambria" panose="02040503050406030204" pitchFamily="18" charset="0"/>
              </a:rPr>
              <a:t>Benefits</a:t>
            </a:r>
            <a:endParaRPr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935DB5A3-C7E7-5B56-5265-B197D07761D6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4;p13">
            <a:extLst>
              <a:ext uri="{FF2B5EF4-FFF2-40B4-BE49-F238E27FC236}">
                <a16:creationId xmlns:a16="http://schemas.microsoft.com/office/drawing/2014/main" id="{E64D648B-FC9C-1225-2130-6E3B221F94C1}"/>
              </a:ext>
            </a:extLst>
          </p:cNvPr>
          <p:cNvSpPr txBox="1">
            <a:spLocks/>
          </p:cNvSpPr>
          <p:nvPr/>
        </p:nvSpPr>
        <p:spPr>
          <a:xfrm>
            <a:off x="2473384" y="362139"/>
            <a:ext cx="6431781" cy="439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of the main highlights of CAPI are more often categorized as benefits.</a:t>
            </a:r>
            <a:endParaRPr lang="en-PG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collection of new types of information/data. Its capability of gathering data types such as GPS coordinates, pictures, audio clips, signature, sensors, decodes barcode etc.</a:t>
            </a:r>
            <a:endParaRPr lang="en-PG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 can be done on a tablet or a smartphone.</a:t>
            </a:r>
            <a:endParaRPr lang="en-PG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data quality and comparability.</a:t>
            </a:r>
            <a:endParaRPr lang="en-PG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Cost-effective, sustainable solutions for NSOs</a:t>
            </a:r>
            <a:endParaRPr lang="en-PG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 timeliness of data collection</a:t>
            </a:r>
            <a:endParaRPr lang="en-PG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 the likelihood of enumerators making errors during interviews.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 data collection updates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ct val="97000"/>
              <a:buFont typeface="Wingdings" pitchFamily="2" charset="2"/>
              <a:buChar char="Ø"/>
            </a:pPr>
            <a:r>
              <a:rPr lang="en-US" sz="1600" kern="1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Provides visibility to the enumeration exercise</a:t>
            </a:r>
            <a:endParaRPr lang="en-PG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">
            <a:extLst>
              <a:ext uri="{FF2B5EF4-FFF2-40B4-BE49-F238E27FC236}">
                <a16:creationId xmlns:a16="http://schemas.microsoft.com/office/drawing/2014/main" id="{B8976979-C0C3-81D8-E062-606004A0D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4134" b="-17995"/>
          <a:stretch/>
        </p:blipFill>
        <p:spPr>
          <a:xfrm>
            <a:off x="24402" y="4845779"/>
            <a:ext cx="2005365" cy="18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74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Benefits</a:t>
            </a: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" sz="2000" b="1" dirty="0">
                <a:latin typeface="Cambria" panose="02040503050406030204" pitchFamily="18" charset="0"/>
                <a:ea typeface="Cambria" panose="02040503050406030204" pitchFamily="18" charset="0"/>
              </a:rPr>
              <a:t>VISIBILITY</a:t>
            </a:r>
            <a:endParaRPr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77E56153-E457-4C29-3A94-3BE1458ACAAC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4;p13">
            <a:extLst>
              <a:ext uri="{FF2B5EF4-FFF2-40B4-BE49-F238E27FC236}">
                <a16:creationId xmlns:a16="http://schemas.microsoft.com/office/drawing/2014/main" id="{CD024BC0-9AF1-98F4-FE6E-969A666FAFCC}"/>
              </a:ext>
            </a:extLst>
          </p:cNvPr>
          <p:cNvSpPr txBox="1">
            <a:spLocks/>
          </p:cNvSpPr>
          <p:nvPr/>
        </p:nvSpPr>
        <p:spPr>
          <a:xfrm>
            <a:off x="248204" y="2888055"/>
            <a:ext cx="1999390" cy="816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* Live Census Dashboard</a:t>
            </a:r>
            <a:endParaRPr lang="en-US" sz="1600" kern="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E034B0-4EC7-35A2-4C2B-AE1C256C6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131" y="392318"/>
            <a:ext cx="6393665" cy="4358864"/>
          </a:xfrm>
          <a:prstGeom prst="rect">
            <a:avLst/>
          </a:prstGeom>
        </p:spPr>
      </p:pic>
      <p:pic>
        <p:nvPicPr>
          <p:cNvPr id="2" name="pic">
            <a:extLst>
              <a:ext uri="{FF2B5EF4-FFF2-40B4-BE49-F238E27FC236}">
                <a16:creationId xmlns:a16="http://schemas.microsoft.com/office/drawing/2014/main" id="{C2ACABC5-7767-F382-11D2-AD4FFD0DD5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81" b="-9382"/>
          <a:stretch/>
        </p:blipFill>
        <p:spPr>
          <a:xfrm>
            <a:off x="30377" y="4844420"/>
            <a:ext cx="2004414" cy="17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01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Benefits</a:t>
            </a: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" sz="2000" b="1" dirty="0">
                <a:latin typeface="Cambria" panose="02040503050406030204" pitchFamily="18" charset="0"/>
                <a:ea typeface="Cambria" panose="02040503050406030204" pitchFamily="18" charset="0"/>
              </a:rPr>
              <a:t>VISIBILITY</a:t>
            </a:r>
            <a:endParaRPr lang="en-GB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Google Shape;56;p13">
            <a:extLst>
              <a:ext uri="{FF2B5EF4-FFF2-40B4-BE49-F238E27FC236}">
                <a16:creationId xmlns:a16="http://schemas.microsoft.com/office/drawing/2014/main" id="{3598F6BE-8C31-E1FD-973D-2C700983A37D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8725BF-7413-FF3D-66FD-C48A8F0CF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4558" y="283535"/>
            <a:ext cx="6138250" cy="4561715"/>
          </a:xfrm>
          <a:prstGeom prst="rect">
            <a:avLst/>
          </a:prstGeom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id="{29313CD4-D70C-25AA-F455-BF40A21BB604}"/>
              </a:ext>
            </a:extLst>
          </p:cNvPr>
          <p:cNvSpPr txBox="1">
            <a:spLocks/>
          </p:cNvSpPr>
          <p:nvPr/>
        </p:nvSpPr>
        <p:spPr>
          <a:xfrm>
            <a:off x="135197" y="2471596"/>
            <a:ext cx="2295170" cy="212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1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Map of Port Moresby showing the status of Census Units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= Not Enumerated,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Green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= Enumerated</a:t>
            </a:r>
            <a:endParaRPr lang="en-US" sz="1600" kern="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pic">
            <a:extLst>
              <a:ext uri="{FF2B5EF4-FFF2-40B4-BE49-F238E27FC236}">
                <a16:creationId xmlns:a16="http://schemas.microsoft.com/office/drawing/2014/main" id="{8BCF9D29-7141-3577-1AF3-756E074DBE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34346" b="-27583"/>
          <a:stretch/>
        </p:blipFill>
        <p:spPr>
          <a:xfrm>
            <a:off x="30377" y="4845489"/>
            <a:ext cx="1999390" cy="20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61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Challenges</a:t>
            </a:r>
            <a:endParaRPr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935DB5A3-C7E7-5B56-5265-B197D07761D6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4;p13">
            <a:extLst>
              <a:ext uri="{FF2B5EF4-FFF2-40B4-BE49-F238E27FC236}">
                <a16:creationId xmlns:a16="http://schemas.microsoft.com/office/drawing/2014/main" id="{E64D648B-FC9C-1225-2130-6E3B221F94C1}"/>
              </a:ext>
            </a:extLst>
          </p:cNvPr>
          <p:cNvSpPr txBox="1">
            <a:spLocks/>
          </p:cNvSpPr>
          <p:nvPr/>
        </p:nvSpPr>
        <p:spPr>
          <a:xfrm>
            <a:off x="2355925" y="1898073"/>
            <a:ext cx="6431781" cy="2757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Possibility of theft or loss of the mobile device in high-risk places.</a:t>
            </a:r>
            <a:endParaRPr lang="en-PG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possibility of loss of information caused by device memory problems, low battery, falls and blows of the device, incorrect manipulation by the operator, etc.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When using a tablet or other similar device, the respondent may feel a certain threat, thinking that they are being recorded, this could stop them from expressing themselves freely. However, with proper explanations of the interviewers why they are using a tablet, this challenge could be avoided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 implications for Tablets and accessories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Connectivity (mobile coverage and consistent internet connection during data transmission)</a:t>
            </a:r>
            <a:endParaRPr lang="en-PG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">
            <a:extLst>
              <a:ext uri="{FF2B5EF4-FFF2-40B4-BE49-F238E27FC236}">
                <a16:creationId xmlns:a16="http://schemas.microsoft.com/office/drawing/2014/main" id="{8A5D108A-458B-BA0F-3518-A096DBA4CB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34077" b="-19909"/>
          <a:stretch/>
        </p:blipFill>
        <p:spPr>
          <a:xfrm>
            <a:off x="21732" y="4848137"/>
            <a:ext cx="2003011" cy="19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61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2C73C43B-8587-5A99-9A9C-E11B21B15B26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5;p24">
            <a:extLst>
              <a:ext uri="{FF2B5EF4-FFF2-40B4-BE49-F238E27FC236}">
                <a16:creationId xmlns:a16="http://schemas.microsoft.com/office/drawing/2014/main" id="{FCB4B49F-91AA-621F-1EE1-DA101590982A}"/>
              </a:ext>
            </a:extLst>
          </p:cNvPr>
          <p:cNvSpPr txBox="1">
            <a:spLocks/>
          </p:cNvSpPr>
          <p:nvPr/>
        </p:nvSpPr>
        <p:spPr>
          <a:xfrm>
            <a:off x="2459182" y="36368"/>
            <a:ext cx="6567054" cy="49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/>
              <a:t>CAPI will be the modus operandi for data collections in NSO going forward.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/>
              <a:t>Implementing CAPI is technically and financially challenging.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/>
              <a:t>Success of implementing CAPI hinges on coordination, cooperation and collaboration amongst all stake-holders, both public </a:t>
            </a:r>
            <a:r>
              <a:rPr lang="en-US"/>
              <a:t>and private.</a:t>
            </a:r>
            <a:endParaRPr lang="en-US" dirty="0"/>
          </a:p>
        </p:txBody>
      </p:sp>
      <p:pic>
        <p:nvPicPr>
          <p:cNvPr id="4" name="pic">
            <a:extLst>
              <a:ext uri="{FF2B5EF4-FFF2-40B4-BE49-F238E27FC236}">
                <a16:creationId xmlns:a16="http://schemas.microsoft.com/office/drawing/2014/main" id="{3BD4E46A-7357-D730-4062-59C4DD6B0F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34135" b="-11836"/>
          <a:stretch/>
        </p:blipFill>
        <p:spPr>
          <a:xfrm>
            <a:off x="24401" y="4844766"/>
            <a:ext cx="2010390" cy="17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49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2355925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b="1" dirty="0">
                <a:latin typeface="Cambria" panose="02040503050406030204" pitchFamily="18" charset="0"/>
                <a:ea typeface="Cambria" panose="02040503050406030204" pitchFamily="18" charset="0"/>
              </a:rPr>
              <a:t>END OF </a:t>
            </a:r>
            <a:r>
              <a:rPr lang="en" sz="2300" b="1" dirty="0">
                <a:latin typeface="Cambria" panose="02040503050406030204" pitchFamily="18" charset="0"/>
                <a:ea typeface="Cambria" panose="02040503050406030204" pitchFamily="18" charset="0"/>
              </a:rPr>
              <a:t>PRESENTATION</a:t>
            </a:r>
            <a:endParaRPr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Google Shape;56;p13">
            <a:extLst>
              <a:ext uri="{FF2B5EF4-FFF2-40B4-BE49-F238E27FC236}">
                <a16:creationId xmlns:a16="http://schemas.microsoft.com/office/drawing/2014/main" id="{2C73C43B-8587-5A99-9A9C-E11B21B15B26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0377" y="0"/>
            <a:ext cx="2295170" cy="658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2D04B8-DC79-3F95-5C41-2DD12596B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963" y="1762124"/>
            <a:ext cx="1168977" cy="11689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447523-0315-33CC-124E-A73894B68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36" y="2931101"/>
            <a:ext cx="1477240" cy="1477240"/>
          </a:xfrm>
          <a:prstGeom prst="rect">
            <a:avLst/>
          </a:prstGeom>
        </p:spPr>
      </p:pic>
      <p:pic>
        <p:nvPicPr>
          <p:cNvPr id="2" name="pic">
            <a:extLst>
              <a:ext uri="{FF2B5EF4-FFF2-40B4-BE49-F238E27FC236}">
                <a16:creationId xmlns:a16="http://schemas.microsoft.com/office/drawing/2014/main" id="{77B9DEC0-A68B-6A82-4F40-6511DD49B2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33970" b="3732"/>
          <a:stretch/>
        </p:blipFill>
        <p:spPr>
          <a:xfrm>
            <a:off x="24401" y="4849092"/>
            <a:ext cx="2015414" cy="15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8587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4260</TotalTime>
  <Words>606</Words>
  <Application>Microsoft Office PowerPoint</Application>
  <PresentationFormat>On-screen Show (16:9)</PresentationFormat>
  <Paragraphs>121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</vt:lpstr>
      <vt:lpstr>Symbol</vt:lpstr>
      <vt:lpstr>Wingdings</vt:lpstr>
      <vt:lpstr>Simple Light</vt:lpstr>
      <vt:lpstr>    </vt:lpstr>
      <vt:lpstr>    Presentation Outline </vt:lpstr>
      <vt:lpstr>    Background of Census</vt:lpstr>
      <vt:lpstr>  Census Coverage </vt:lpstr>
      <vt:lpstr>   Transition from a Paper-based Census</vt:lpstr>
      <vt:lpstr>    Resource required</vt:lpstr>
      <vt:lpstr>    CAPI Data Flow</vt:lpstr>
      <vt:lpstr>    Benefits</vt:lpstr>
      <vt:lpstr>    Benefits  VISIBILITY</vt:lpstr>
      <vt:lpstr>   Benefits  VISIBILITY</vt:lpstr>
      <vt:lpstr>    Challenges</vt:lpstr>
      <vt:lpstr>     Summary </vt:lpstr>
      <vt:lpstr>    END OF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ASSISTED PERSONAL INTERVIEW (CAPI)</dc:title>
  <dc:creator>mercedita.tia</dc:creator>
  <cp:lastModifiedBy>Benjamin Haichim</cp:lastModifiedBy>
  <cp:revision>23</cp:revision>
  <cp:lastPrinted>2024-10-02T00:47:56Z</cp:lastPrinted>
  <dcterms:modified xsi:type="dcterms:W3CDTF">2024-10-02T15:00:32Z</dcterms:modified>
</cp:coreProperties>
</file>