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4" r:id="rId1"/>
    <p:sldMasterId id="2147483840" r:id="rId2"/>
  </p:sldMasterIdLst>
  <p:notesMasterIdLst>
    <p:notesMasterId r:id="rId17"/>
  </p:notesMasterIdLst>
  <p:sldIdLst>
    <p:sldId id="257" r:id="rId3"/>
    <p:sldId id="261" r:id="rId4"/>
    <p:sldId id="2205" r:id="rId5"/>
    <p:sldId id="2206" r:id="rId6"/>
    <p:sldId id="2185" r:id="rId7"/>
    <p:sldId id="2207" r:id="rId8"/>
    <p:sldId id="2202" r:id="rId9"/>
    <p:sldId id="2197" r:id="rId10"/>
    <p:sldId id="2203" r:id="rId11"/>
    <p:sldId id="2204" r:id="rId12"/>
    <p:sldId id="2199" r:id="rId13"/>
    <p:sldId id="2198" r:id="rId14"/>
    <p:sldId id="2182" r:id="rId15"/>
    <p:sldId id="2179" r:id="rId16"/>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67DF2B-340A-7B63-CF33-D8CE9E27A4E7}" name="Paul Komboi" initials="PK" userId="S::pkomboi@PNGDATACO.com::4c7d3e88-1d45-41fe-9fc2-01043b6777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C54F"/>
    <a:srgbClr val="2A66BA"/>
    <a:srgbClr val="FFFFFF"/>
    <a:srgbClr val="3FB989"/>
    <a:srgbClr val="46C3C5"/>
    <a:srgbClr val="3B90C2"/>
    <a:srgbClr val="202124"/>
    <a:srgbClr val="CCFF66"/>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7ECA63-DD0C-48E5-A57D-02055B2DA909}" v="53" dt="2024-09-27T07:17:25.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76062" autoAdjust="0"/>
  </p:normalViewPr>
  <p:slideViewPr>
    <p:cSldViewPr snapToGrid="0">
      <p:cViewPr varScale="1">
        <p:scale>
          <a:sx n="117" d="100"/>
          <a:sy n="117" d="100"/>
        </p:scale>
        <p:origin x="288"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8/10/relationships/authors" Target="authors.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BD0704-9AD3-431D-A972-0EF4DFFD017C}" type="doc">
      <dgm:prSet loTypeId="urn:microsoft.com/office/officeart/2005/8/layout/process1" loCatId="process" qsTypeId="urn:microsoft.com/office/officeart/2005/8/quickstyle/simple1" qsCatId="simple" csTypeId="urn:microsoft.com/office/officeart/2005/8/colors/accent1_2" csCatId="accent1" phldr="1"/>
      <dgm:spPr/>
    </dgm:pt>
    <dgm:pt modelId="{95AD56DA-1080-475D-A054-134717CA0EDC}">
      <dgm:prSet phldrT="[Text]"/>
      <dgm:spPr/>
      <dgm:t>
        <a:bodyPr/>
        <a:lstStyle/>
        <a:p>
          <a:r>
            <a:rPr lang="en-US"/>
            <a:t>DICT</a:t>
          </a:r>
          <a:endParaRPr lang="en-PG"/>
        </a:p>
      </dgm:t>
    </dgm:pt>
    <dgm:pt modelId="{BB5E4E1F-912D-4182-9D8A-00FDC0CD0ADD}" type="parTrans" cxnId="{82F4EA37-6A85-411E-8806-02F3AD5294BA}">
      <dgm:prSet/>
      <dgm:spPr/>
      <dgm:t>
        <a:bodyPr/>
        <a:lstStyle/>
        <a:p>
          <a:endParaRPr lang="en-PG"/>
        </a:p>
      </dgm:t>
    </dgm:pt>
    <dgm:pt modelId="{A7F2EA4A-6DB3-41F0-A146-26CF3D30F28F}" type="sibTrans" cxnId="{82F4EA37-6A85-411E-8806-02F3AD5294BA}">
      <dgm:prSet/>
      <dgm:spPr/>
      <dgm:t>
        <a:bodyPr/>
        <a:lstStyle/>
        <a:p>
          <a:endParaRPr lang="en-PG"/>
        </a:p>
      </dgm:t>
    </dgm:pt>
    <dgm:pt modelId="{B61F61EA-01DC-4070-926F-9DC8BD493F7C}">
      <dgm:prSet phldrT="[Text]"/>
      <dgm:spPr/>
      <dgm:t>
        <a:bodyPr/>
        <a:lstStyle/>
        <a:p>
          <a:r>
            <a:rPr lang="en-US"/>
            <a:t>DataCo</a:t>
          </a:r>
          <a:endParaRPr lang="en-PG"/>
        </a:p>
      </dgm:t>
    </dgm:pt>
    <dgm:pt modelId="{A470184D-6E9E-498F-84D6-00334993A0D3}" type="parTrans" cxnId="{DA387B02-ED67-4FD8-AEDA-4F517864065C}">
      <dgm:prSet/>
      <dgm:spPr/>
      <dgm:t>
        <a:bodyPr/>
        <a:lstStyle/>
        <a:p>
          <a:endParaRPr lang="en-PG"/>
        </a:p>
      </dgm:t>
    </dgm:pt>
    <dgm:pt modelId="{2173029B-83FE-4801-9035-C9D6E6322C5F}" type="sibTrans" cxnId="{DA387B02-ED67-4FD8-AEDA-4F517864065C}">
      <dgm:prSet/>
      <dgm:spPr/>
      <dgm:t>
        <a:bodyPr/>
        <a:lstStyle/>
        <a:p>
          <a:endParaRPr lang="en-PG"/>
        </a:p>
      </dgm:t>
    </dgm:pt>
    <dgm:pt modelId="{2BB4571C-D12A-49D9-ADF6-1C52C14F91AA}">
      <dgm:prSet phldrT="[Text]"/>
      <dgm:spPr/>
      <dgm:t>
        <a:bodyPr/>
        <a:lstStyle/>
        <a:p>
          <a:r>
            <a:rPr lang="en-US" dirty="0"/>
            <a:t>Government</a:t>
          </a:r>
          <a:endParaRPr lang="en-PG" dirty="0"/>
        </a:p>
        <a:p>
          <a:r>
            <a:rPr lang="en-US" dirty="0"/>
            <a:t>Institutions</a:t>
          </a:r>
          <a:endParaRPr lang="en-PG" dirty="0"/>
        </a:p>
      </dgm:t>
    </dgm:pt>
    <dgm:pt modelId="{EEA2E1B4-7BE8-4D92-9262-6AB1DE90BEA5}" type="parTrans" cxnId="{91F4A6E4-34E4-41C1-B061-DD00696C6DAD}">
      <dgm:prSet/>
      <dgm:spPr/>
      <dgm:t>
        <a:bodyPr/>
        <a:lstStyle/>
        <a:p>
          <a:endParaRPr lang="en-PG"/>
        </a:p>
      </dgm:t>
    </dgm:pt>
    <dgm:pt modelId="{EF676C6E-4655-4832-BB1A-FF8BE9AA596A}" type="sibTrans" cxnId="{91F4A6E4-34E4-41C1-B061-DD00696C6DAD}">
      <dgm:prSet/>
      <dgm:spPr/>
      <dgm:t>
        <a:bodyPr/>
        <a:lstStyle/>
        <a:p>
          <a:endParaRPr lang="en-PG"/>
        </a:p>
      </dgm:t>
    </dgm:pt>
    <dgm:pt modelId="{75C135CF-094E-4103-A9DE-6BEF69542A6C}" type="pres">
      <dgm:prSet presAssocID="{D2BD0704-9AD3-431D-A972-0EF4DFFD017C}" presName="Name0" presStyleCnt="0">
        <dgm:presLayoutVars>
          <dgm:dir/>
          <dgm:resizeHandles val="exact"/>
        </dgm:presLayoutVars>
      </dgm:prSet>
      <dgm:spPr/>
    </dgm:pt>
    <dgm:pt modelId="{8E748B9B-EA03-4475-A53D-7F5B1BC0E811}" type="pres">
      <dgm:prSet presAssocID="{95AD56DA-1080-475D-A054-134717CA0EDC}" presName="node" presStyleLbl="node1" presStyleIdx="0" presStyleCnt="3" custScaleX="73834" custLinFactNeighborX="-6470" custLinFactNeighborY="22647">
        <dgm:presLayoutVars>
          <dgm:bulletEnabled val="1"/>
        </dgm:presLayoutVars>
      </dgm:prSet>
      <dgm:spPr/>
    </dgm:pt>
    <dgm:pt modelId="{D1C43D8D-585F-4D8D-A78D-7E0899B83E26}" type="pres">
      <dgm:prSet presAssocID="{A7F2EA4A-6DB3-41F0-A146-26CF3D30F28F}" presName="sibTrans" presStyleLbl="sibTrans2D1" presStyleIdx="0" presStyleCnt="2" custScaleX="178349" custScaleY="52117"/>
      <dgm:spPr>
        <a:prstGeom prst="leftRightArrow">
          <a:avLst/>
        </a:prstGeom>
      </dgm:spPr>
    </dgm:pt>
    <dgm:pt modelId="{1C985DDC-AA5E-4285-B650-69923DE8CDDF}" type="pres">
      <dgm:prSet presAssocID="{A7F2EA4A-6DB3-41F0-A146-26CF3D30F28F}" presName="connectorText" presStyleLbl="sibTrans2D1" presStyleIdx="0" presStyleCnt="2"/>
      <dgm:spPr/>
    </dgm:pt>
    <dgm:pt modelId="{1B2DBF82-C6E6-4923-AFD7-DBBE14B94009}" type="pres">
      <dgm:prSet presAssocID="{B61F61EA-01DC-4070-926F-9DC8BD493F7C}" presName="node" presStyleLbl="node1" presStyleIdx="1" presStyleCnt="3" custScaleX="95633" custLinFactNeighborX="-4464" custLinFactNeighborY="6027">
        <dgm:presLayoutVars>
          <dgm:bulletEnabled val="1"/>
        </dgm:presLayoutVars>
      </dgm:prSet>
      <dgm:spPr/>
    </dgm:pt>
    <dgm:pt modelId="{3D68BF3A-66B4-4528-8D08-5CC103CEC8A9}" type="pres">
      <dgm:prSet presAssocID="{2173029B-83FE-4801-9035-C9D6E6322C5F}" presName="sibTrans" presStyleLbl="sibTrans2D1" presStyleIdx="1" presStyleCnt="2" custScaleX="191726" custScaleY="48647"/>
      <dgm:spPr>
        <a:prstGeom prst="leftRightArrow">
          <a:avLst/>
        </a:prstGeom>
      </dgm:spPr>
    </dgm:pt>
    <dgm:pt modelId="{41181F36-C12A-4A81-B338-305A7207EC8B}" type="pres">
      <dgm:prSet presAssocID="{2173029B-83FE-4801-9035-C9D6E6322C5F}" presName="connectorText" presStyleLbl="sibTrans2D1" presStyleIdx="1" presStyleCnt="2"/>
      <dgm:spPr/>
    </dgm:pt>
    <dgm:pt modelId="{C2301BA1-0672-4A86-804E-8C8A432BA729}" type="pres">
      <dgm:prSet presAssocID="{2BB4571C-D12A-49D9-ADF6-1C52C14F91AA}" presName="node" presStyleLbl="node1" presStyleIdx="2" presStyleCnt="3" custScaleX="74752" custLinFactNeighborX="2896">
        <dgm:presLayoutVars>
          <dgm:bulletEnabled val="1"/>
        </dgm:presLayoutVars>
      </dgm:prSet>
      <dgm:spPr/>
    </dgm:pt>
  </dgm:ptLst>
  <dgm:cxnLst>
    <dgm:cxn modelId="{DA387B02-ED67-4FD8-AEDA-4F517864065C}" srcId="{D2BD0704-9AD3-431D-A972-0EF4DFFD017C}" destId="{B61F61EA-01DC-4070-926F-9DC8BD493F7C}" srcOrd="1" destOrd="0" parTransId="{A470184D-6E9E-498F-84D6-00334993A0D3}" sibTransId="{2173029B-83FE-4801-9035-C9D6E6322C5F}"/>
    <dgm:cxn modelId="{EB74EB29-E970-4E11-898F-0B544F52C386}" type="presOf" srcId="{95AD56DA-1080-475D-A054-134717CA0EDC}" destId="{8E748B9B-EA03-4475-A53D-7F5B1BC0E811}" srcOrd="0" destOrd="0" presId="urn:microsoft.com/office/officeart/2005/8/layout/process1"/>
    <dgm:cxn modelId="{82F4EA37-6A85-411E-8806-02F3AD5294BA}" srcId="{D2BD0704-9AD3-431D-A972-0EF4DFFD017C}" destId="{95AD56DA-1080-475D-A054-134717CA0EDC}" srcOrd="0" destOrd="0" parTransId="{BB5E4E1F-912D-4182-9D8A-00FDC0CD0ADD}" sibTransId="{A7F2EA4A-6DB3-41F0-A146-26CF3D30F28F}"/>
    <dgm:cxn modelId="{F9401F5F-1805-4157-A3A6-9581884097F8}" type="presOf" srcId="{D2BD0704-9AD3-431D-A972-0EF4DFFD017C}" destId="{75C135CF-094E-4103-A9DE-6BEF69542A6C}" srcOrd="0" destOrd="0" presId="urn:microsoft.com/office/officeart/2005/8/layout/process1"/>
    <dgm:cxn modelId="{24C14267-3604-406A-936D-17B7BA939C5F}" type="presOf" srcId="{A7F2EA4A-6DB3-41F0-A146-26CF3D30F28F}" destId="{1C985DDC-AA5E-4285-B650-69923DE8CDDF}" srcOrd="1" destOrd="0" presId="urn:microsoft.com/office/officeart/2005/8/layout/process1"/>
    <dgm:cxn modelId="{4F8DF57A-CACD-430A-8693-5840A9B50142}" type="presOf" srcId="{B61F61EA-01DC-4070-926F-9DC8BD493F7C}" destId="{1B2DBF82-C6E6-4923-AFD7-DBBE14B94009}" srcOrd="0" destOrd="0" presId="urn:microsoft.com/office/officeart/2005/8/layout/process1"/>
    <dgm:cxn modelId="{4D95E9BA-42F0-4920-8011-498934E67C8E}" type="presOf" srcId="{2BB4571C-D12A-49D9-ADF6-1C52C14F91AA}" destId="{C2301BA1-0672-4A86-804E-8C8A432BA729}" srcOrd="0" destOrd="0" presId="urn:microsoft.com/office/officeart/2005/8/layout/process1"/>
    <dgm:cxn modelId="{0D1372BF-8C4A-4840-B352-7A65B268A8FD}" type="presOf" srcId="{2173029B-83FE-4801-9035-C9D6E6322C5F}" destId="{3D68BF3A-66B4-4528-8D08-5CC103CEC8A9}" srcOrd="0" destOrd="0" presId="urn:microsoft.com/office/officeart/2005/8/layout/process1"/>
    <dgm:cxn modelId="{D1BACEC3-73FF-468C-B5E2-3DAB2BC1449C}" type="presOf" srcId="{A7F2EA4A-6DB3-41F0-A146-26CF3D30F28F}" destId="{D1C43D8D-585F-4D8D-A78D-7E0899B83E26}" srcOrd="0" destOrd="0" presId="urn:microsoft.com/office/officeart/2005/8/layout/process1"/>
    <dgm:cxn modelId="{3E2524DF-1D64-44AC-A7D3-99EF4B73E6C5}" type="presOf" srcId="{2173029B-83FE-4801-9035-C9D6E6322C5F}" destId="{41181F36-C12A-4A81-B338-305A7207EC8B}" srcOrd="1" destOrd="0" presId="urn:microsoft.com/office/officeart/2005/8/layout/process1"/>
    <dgm:cxn modelId="{91F4A6E4-34E4-41C1-B061-DD00696C6DAD}" srcId="{D2BD0704-9AD3-431D-A972-0EF4DFFD017C}" destId="{2BB4571C-D12A-49D9-ADF6-1C52C14F91AA}" srcOrd="2" destOrd="0" parTransId="{EEA2E1B4-7BE8-4D92-9262-6AB1DE90BEA5}" sibTransId="{EF676C6E-4655-4832-BB1A-FF8BE9AA596A}"/>
    <dgm:cxn modelId="{68E19087-50F4-498B-A8F1-4D18DA9A581A}" type="presParOf" srcId="{75C135CF-094E-4103-A9DE-6BEF69542A6C}" destId="{8E748B9B-EA03-4475-A53D-7F5B1BC0E811}" srcOrd="0" destOrd="0" presId="urn:microsoft.com/office/officeart/2005/8/layout/process1"/>
    <dgm:cxn modelId="{A11667C8-7CCC-4DFD-AB06-E249A738E730}" type="presParOf" srcId="{75C135CF-094E-4103-A9DE-6BEF69542A6C}" destId="{D1C43D8D-585F-4D8D-A78D-7E0899B83E26}" srcOrd="1" destOrd="0" presId="urn:microsoft.com/office/officeart/2005/8/layout/process1"/>
    <dgm:cxn modelId="{9F6B67D1-5C6C-4385-9877-5D9708875A79}" type="presParOf" srcId="{D1C43D8D-585F-4D8D-A78D-7E0899B83E26}" destId="{1C985DDC-AA5E-4285-B650-69923DE8CDDF}" srcOrd="0" destOrd="0" presId="urn:microsoft.com/office/officeart/2005/8/layout/process1"/>
    <dgm:cxn modelId="{79E3ABAD-ABA3-48B7-B166-3C44F988EB54}" type="presParOf" srcId="{75C135CF-094E-4103-A9DE-6BEF69542A6C}" destId="{1B2DBF82-C6E6-4923-AFD7-DBBE14B94009}" srcOrd="2" destOrd="0" presId="urn:microsoft.com/office/officeart/2005/8/layout/process1"/>
    <dgm:cxn modelId="{0779CF80-0248-47E9-B30E-E30D8996075B}" type="presParOf" srcId="{75C135CF-094E-4103-A9DE-6BEF69542A6C}" destId="{3D68BF3A-66B4-4528-8D08-5CC103CEC8A9}" srcOrd="3" destOrd="0" presId="urn:microsoft.com/office/officeart/2005/8/layout/process1"/>
    <dgm:cxn modelId="{7FC485C2-F396-43E9-A138-FD3E59941F64}" type="presParOf" srcId="{3D68BF3A-66B4-4528-8D08-5CC103CEC8A9}" destId="{41181F36-C12A-4A81-B338-305A7207EC8B}" srcOrd="0" destOrd="0" presId="urn:microsoft.com/office/officeart/2005/8/layout/process1"/>
    <dgm:cxn modelId="{B3FAADAA-B624-43D3-AA36-871CFCC9E010}" type="presParOf" srcId="{75C135CF-094E-4103-A9DE-6BEF69542A6C}" destId="{C2301BA1-0672-4A86-804E-8C8A432BA729}"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454C96-1071-40BB-B9E0-63ECC9FFED64}"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PG"/>
        </a:p>
      </dgm:t>
    </dgm:pt>
    <dgm:pt modelId="{C416FABB-C666-4ACB-B71F-E02F2D4E9ED3}">
      <dgm:prSet phldrT="[Text]"/>
      <dgm:spPr>
        <a:ln w="19050">
          <a:solidFill>
            <a:schemeClr val="bg1"/>
          </a:solidFill>
        </a:ln>
      </dgm:spPr>
      <dgm:t>
        <a:bodyPr/>
        <a:lstStyle/>
        <a:p>
          <a:pPr>
            <a:buClrTx/>
            <a:buSzTx/>
            <a:buFontTx/>
            <a:buNone/>
          </a:pPr>
          <a:r>
            <a:rPr kumimoji="0" lang="en-US" b="1" i="0" u="none" strike="noStrike" cap="none" spc="0" normalizeH="0" baseline="0" noProof="0" dirty="0">
              <a:ln/>
              <a:effectLst/>
              <a:uLnTx/>
              <a:uFillTx/>
              <a:latin typeface="Arial" pitchFamily="34" charset="0"/>
              <a:ea typeface="MS PGothic" pitchFamily="34" charset="-128"/>
              <a:cs typeface="Arial" pitchFamily="34" charset="0"/>
            </a:rPr>
            <a:t>Applications</a:t>
          </a:r>
          <a:endParaRPr lang="en-PG"/>
        </a:p>
      </dgm:t>
    </dgm:pt>
    <dgm:pt modelId="{51E7E46B-F255-4152-831E-8406BA816139}" type="parTrans" cxnId="{908253F3-2B47-4C2B-A2AA-FD12A22CADDA}">
      <dgm:prSet/>
      <dgm:spPr/>
      <dgm:t>
        <a:bodyPr/>
        <a:lstStyle/>
        <a:p>
          <a:endParaRPr lang="en-PG"/>
        </a:p>
      </dgm:t>
    </dgm:pt>
    <dgm:pt modelId="{1E749721-041B-456B-AC18-7B4188E57C6E}" type="sibTrans" cxnId="{908253F3-2B47-4C2B-A2AA-FD12A22CADDA}">
      <dgm:prSet/>
      <dgm:spPr/>
      <dgm:t>
        <a:bodyPr/>
        <a:lstStyle/>
        <a:p>
          <a:endParaRPr lang="en-PG"/>
        </a:p>
      </dgm:t>
    </dgm:pt>
    <dgm:pt modelId="{A8799A0E-E9EB-4742-BD65-DF43E36FE3CE}">
      <dgm:prSet phldrT="[Tex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Application Development, Enhancement, Performance Tuning, Maintenance, etc.</a:t>
          </a:r>
          <a:endParaRPr lang="en-PG"/>
        </a:p>
      </dgm:t>
    </dgm:pt>
    <dgm:pt modelId="{08A0B9C3-2231-4983-971C-478117E05F8F}" type="parTrans" cxnId="{F6CF2131-2176-45E2-B04E-5A61F9975226}">
      <dgm:prSet/>
      <dgm:spPr/>
      <dgm:t>
        <a:bodyPr/>
        <a:lstStyle/>
        <a:p>
          <a:endParaRPr lang="en-PG"/>
        </a:p>
      </dgm:t>
    </dgm:pt>
    <dgm:pt modelId="{EAA39B78-B2AE-4817-BC2E-87E3F902B368}" type="sibTrans" cxnId="{F6CF2131-2176-45E2-B04E-5A61F9975226}">
      <dgm:prSet/>
      <dgm:spPr/>
      <dgm:t>
        <a:bodyPr/>
        <a:lstStyle/>
        <a:p>
          <a:endParaRPr lang="en-PG"/>
        </a:p>
      </dgm:t>
    </dgm:pt>
    <dgm:pt modelId="{EE89C1A8-F7AA-4628-A3A5-307DC2A99084}">
      <dgm:prSet phldrT="[Text]"/>
      <dgm:spPr>
        <a:ln w="19050">
          <a:solidFill>
            <a:schemeClr val="bg1"/>
          </a:solidFill>
        </a:ln>
      </dgm:spPr>
      <dgm:t>
        <a:bodyPr/>
        <a:lstStyle/>
        <a:p>
          <a:r>
            <a:rPr kumimoji="0" lang="en-US" b="1" i="0" u="none" strike="noStrike" cap="none" spc="0" normalizeH="0" baseline="0" noProof="0" dirty="0">
              <a:ln/>
              <a:effectLst/>
              <a:uLnTx/>
              <a:uFillTx/>
              <a:latin typeface="Arial" pitchFamily="34" charset="0"/>
              <a:ea typeface="MS PGothic" pitchFamily="34" charset="-128"/>
              <a:cs typeface="Arial" pitchFamily="34" charset="0"/>
            </a:rPr>
            <a:t>Network</a:t>
          </a:r>
          <a:endParaRPr lang="en-PG"/>
        </a:p>
      </dgm:t>
    </dgm:pt>
    <dgm:pt modelId="{C2A00E07-C446-425C-BBC6-A173680E16CD}" type="parTrans" cxnId="{5F5C4D31-9144-49E3-B83C-FF59943BA9F1}">
      <dgm:prSet/>
      <dgm:spPr/>
      <dgm:t>
        <a:bodyPr/>
        <a:lstStyle/>
        <a:p>
          <a:endParaRPr lang="en-PG"/>
        </a:p>
      </dgm:t>
    </dgm:pt>
    <dgm:pt modelId="{6C87FB2A-8E93-4F74-AA78-DC3589CC1800}" type="sibTrans" cxnId="{5F5C4D31-9144-49E3-B83C-FF59943BA9F1}">
      <dgm:prSet/>
      <dgm:spPr/>
      <dgm:t>
        <a:bodyPr/>
        <a:lstStyle/>
        <a:p>
          <a:endParaRPr lang="en-PG"/>
        </a:p>
      </dgm:t>
    </dgm:pt>
    <dgm:pt modelId="{80955047-95C3-4277-B868-33369279F8FF}">
      <dgm:prSet phldrT="[Tex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LAN and WAN network mgmt, Proactive monitoring, Trouble-shooting and network administration, Network Security Mgmt,  Patching, etc..</a:t>
          </a:r>
          <a:endParaRPr lang="en-PG"/>
        </a:p>
      </dgm:t>
    </dgm:pt>
    <dgm:pt modelId="{69E47669-09E3-4962-9196-20C55EB1F102}" type="parTrans" cxnId="{943DDE68-E921-49BF-AF4C-1FCF8DD66042}">
      <dgm:prSet/>
      <dgm:spPr/>
      <dgm:t>
        <a:bodyPr/>
        <a:lstStyle/>
        <a:p>
          <a:endParaRPr lang="en-PG"/>
        </a:p>
      </dgm:t>
    </dgm:pt>
    <dgm:pt modelId="{6ED8A123-0D7B-444C-AAB5-85BC9A934817}" type="sibTrans" cxnId="{943DDE68-E921-49BF-AF4C-1FCF8DD66042}">
      <dgm:prSet/>
      <dgm:spPr/>
      <dgm:t>
        <a:bodyPr/>
        <a:lstStyle/>
        <a:p>
          <a:endParaRPr lang="en-PG"/>
        </a:p>
      </dgm:t>
    </dgm:pt>
    <dgm:pt modelId="{2A2FC4DC-DEBD-45FE-BB4E-553B32B35A11}">
      <dgm:prSet phldrT="[Text]"/>
      <dgm:spPr>
        <a:ln w="19050">
          <a:solidFill>
            <a:schemeClr val="bg1"/>
          </a:solidFill>
        </a:ln>
      </dgm:spPr>
      <dgm:t>
        <a:bodyPr/>
        <a:lstStyle/>
        <a:p>
          <a:pPr>
            <a:buClrTx/>
            <a:buSzTx/>
            <a:buFontTx/>
            <a:buNone/>
          </a:pPr>
          <a:r>
            <a:rPr kumimoji="0" lang="en-US" b="1" i="0" u="none" strike="noStrike" cap="none" spc="0" normalizeH="0" baseline="0" noProof="0" dirty="0">
              <a:ln/>
              <a:effectLst/>
              <a:uLnTx/>
              <a:uFillTx/>
              <a:latin typeface="Arial" pitchFamily="34" charset="0"/>
              <a:ea typeface="MS PGothic" pitchFamily="34" charset="-128"/>
              <a:cs typeface="Arial" pitchFamily="34" charset="0"/>
            </a:rPr>
            <a:t>DC Facilities</a:t>
          </a:r>
          <a:endParaRPr lang="en-PG"/>
        </a:p>
      </dgm:t>
    </dgm:pt>
    <dgm:pt modelId="{B9045C34-61E2-4760-9364-39EB07EA869E}" type="parTrans" cxnId="{1929025D-64B4-4A8B-A8AA-CEBF18B988D1}">
      <dgm:prSet/>
      <dgm:spPr/>
      <dgm:t>
        <a:bodyPr/>
        <a:lstStyle/>
        <a:p>
          <a:endParaRPr lang="en-PG"/>
        </a:p>
      </dgm:t>
    </dgm:pt>
    <dgm:pt modelId="{7DB98A3D-11CA-4B3E-9D1E-C7108586A8BB}" type="sibTrans" cxnId="{1929025D-64B4-4A8B-A8AA-CEBF18B988D1}">
      <dgm:prSet/>
      <dgm:spPr/>
      <dgm:t>
        <a:bodyPr/>
        <a:lstStyle/>
        <a:p>
          <a:endParaRPr lang="en-PG"/>
        </a:p>
      </dgm:t>
    </dgm:pt>
    <dgm:pt modelId="{BDB2B92F-3340-4A5F-946F-B42B2100E27E}">
      <dgm:prSet phldrT="[Tex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DC Building Mgmt, Rack Mgmt, Power, Cooling, UPS, Cabling, DC Security, etc. </a:t>
          </a:r>
          <a:endParaRPr lang="en-PG"/>
        </a:p>
      </dgm:t>
    </dgm:pt>
    <dgm:pt modelId="{166716D1-770F-4072-8542-9DD7B15B5C23}" type="parTrans" cxnId="{9D6756AF-E272-4FB6-809B-5AA0B49615D0}">
      <dgm:prSet/>
      <dgm:spPr/>
      <dgm:t>
        <a:bodyPr/>
        <a:lstStyle/>
        <a:p>
          <a:endParaRPr lang="en-PG"/>
        </a:p>
      </dgm:t>
    </dgm:pt>
    <dgm:pt modelId="{0B432A1A-7992-4BA1-9EA3-34DA8878E02A}" type="sibTrans" cxnId="{9D6756AF-E272-4FB6-809B-5AA0B49615D0}">
      <dgm:prSet/>
      <dgm:spPr/>
      <dgm:t>
        <a:bodyPr/>
        <a:lstStyle/>
        <a:p>
          <a:endParaRPr lang="en-PG"/>
        </a:p>
      </dgm:t>
    </dgm:pt>
    <dgm:pt modelId="{6E4BD107-94A4-429E-808C-E61009E774B5}">
      <dgm:prSet/>
      <dgm:spPr>
        <a:ln w="19050">
          <a:solidFill>
            <a:schemeClr val="bg1"/>
          </a:solidFill>
        </a:ln>
      </dgm:spPr>
      <dgm:t>
        <a:bodyPr/>
        <a:lstStyle/>
        <a:p>
          <a:r>
            <a:rPr kumimoji="0" lang="en-US" b="1" i="0" u="none" strike="noStrike" cap="none" spc="0" normalizeH="0" baseline="0" noProof="0" dirty="0">
              <a:ln/>
              <a:effectLst/>
              <a:uLnTx/>
              <a:uFillTx/>
              <a:latin typeface="Arial" pitchFamily="34" charset="0"/>
              <a:ea typeface="MS PGothic" pitchFamily="34" charset="-128"/>
              <a:cs typeface="Arial" pitchFamily="34" charset="0"/>
            </a:rPr>
            <a:t>Middleware</a:t>
          </a:r>
          <a:endParaRPr lang="en-PG"/>
        </a:p>
      </dgm:t>
    </dgm:pt>
    <dgm:pt modelId="{42E93344-EDAC-4832-8AEA-99B0A6F7CFDB}" type="parTrans" cxnId="{962F8628-8D57-40D3-8841-F1EBF7027BD8}">
      <dgm:prSet/>
      <dgm:spPr/>
      <dgm:t>
        <a:bodyPr/>
        <a:lstStyle/>
        <a:p>
          <a:endParaRPr lang="en-PG"/>
        </a:p>
      </dgm:t>
    </dgm:pt>
    <dgm:pt modelId="{72E4685E-F8E1-4182-9F03-4D87A8AC26D3}" type="sibTrans" cxnId="{962F8628-8D57-40D3-8841-F1EBF7027BD8}">
      <dgm:prSet/>
      <dgm:spPr/>
      <dgm:t>
        <a:bodyPr/>
        <a:lstStyle/>
        <a:p>
          <a:endParaRPr lang="en-PG"/>
        </a:p>
      </dgm:t>
    </dgm:pt>
    <dgm:pt modelId="{BD955CD7-CDF2-46AD-9CAA-4FE43BCFB4BA}">
      <dgm:prSet/>
      <dgm:spPr>
        <a:ln w="19050">
          <a:solidFill>
            <a:schemeClr val="bg1"/>
          </a:solidFill>
        </a:ln>
      </dgm:spPr>
      <dgm:t>
        <a:bodyPr/>
        <a:lstStyle/>
        <a:p>
          <a:pPr>
            <a:buClrTx/>
            <a:buSzTx/>
            <a:buFontTx/>
            <a:buNone/>
          </a:pPr>
          <a:r>
            <a:rPr kumimoji="0" lang="en-US" b="1" i="0" u="none" strike="noStrike" cap="none" spc="0" normalizeH="0" baseline="0" noProof="0" dirty="0">
              <a:ln/>
              <a:effectLst/>
              <a:uLnTx/>
              <a:uFillTx/>
              <a:latin typeface="Arial" pitchFamily="34" charset="0"/>
              <a:ea typeface="MS PGothic" pitchFamily="34" charset="-128"/>
              <a:cs typeface="Arial" pitchFamily="34" charset="0"/>
            </a:rPr>
            <a:t>Virtual Machines (VMs)</a:t>
          </a:r>
          <a:endParaRPr lang="en-PG" dirty="0"/>
        </a:p>
      </dgm:t>
    </dgm:pt>
    <dgm:pt modelId="{D247350F-8042-4BAD-9E0E-17F3D4BE5532}" type="parTrans" cxnId="{8F226318-2CB2-4469-B8DF-64AADC5AF1DA}">
      <dgm:prSet/>
      <dgm:spPr/>
      <dgm:t>
        <a:bodyPr/>
        <a:lstStyle/>
        <a:p>
          <a:endParaRPr lang="en-PG"/>
        </a:p>
      </dgm:t>
    </dgm:pt>
    <dgm:pt modelId="{04DE7731-07BD-4FFB-8D0D-A8F3BFCE6C4B}" type="sibTrans" cxnId="{8F226318-2CB2-4469-B8DF-64AADC5AF1DA}">
      <dgm:prSet/>
      <dgm:spPr/>
      <dgm:t>
        <a:bodyPr/>
        <a:lstStyle/>
        <a:p>
          <a:endParaRPr lang="en-PG"/>
        </a:p>
      </dgm:t>
    </dgm:pt>
    <dgm:pt modelId="{75FCF531-21FA-4216-B497-F281CF75E14F}">
      <dgm:prSet/>
      <dgm:spPr>
        <a:ln w="19050">
          <a:solidFill>
            <a:schemeClr val="bg1"/>
          </a:solidFill>
        </a:ln>
      </dgm:spPr>
      <dgm:t>
        <a:bodyPr/>
        <a:lstStyle/>
        <a:p>
          <a:pPr>
            <a:buClrTx/>
            <a:buSzTx/>
            <a:buFontTx/>
            <a:buNone/>
          </a:pPr>
          <a:r>
            <a:rPr kumimoji="0" lang="en-US" b="1" i="0" u="none" strike="noStrike" cap="none" spc="0" normalizeH="0" baseline="0" noProof="0" dirty="0">
              <a:ln/>
              <a:effectLst/>
              <a:uLnTx/>
              <a:uFillTx/>
              <a:latin typeface="Arial" pitchFamily="34" charset="0"/>
              <a:ea typeface="MS PGothic" pitchFamily="34" charset="-128"/>
              <a:cs typeface="Arial" pitchFamily="34" charset="0"/>
            </a:rPr>
            <a:t>Virtualisation &amp; Management Software</a:t>
          </a:r>
          <a:endParaRPr lang="en-PG"/>
        </a:p>
      </dgm:t>
    </dgm:pt>
    <dgm:pt modelId="{618AE8D4-1B8E-4B06-9AC7-2DD03E3BB3FA}" type="parTrans" cxnId="{E9C152C2-2783-4955-A8CF-E42EE70879FC}">
      <dgm:prSet/>
      <dgm:spPr/>
      <dgm:t>
        <a:bodyPr/>
        <a:lstStyle/>
        <a:p>
          <a:endParaRPr lang="en-PG"/>
        </a:p>
      </dgm:t>
    </dgm:pt>
    <dgm:pt modelId="{C85DE8A6-4E70-427E-8EDC-27A4187F97F8}" type="sibTrans" cxnId="{E9C152C2-2783-4955-A8CF-E42EE70879FC}">
      <dgm:prSet/>
      <dgm:spPr/>
      <dgm:t>
        <a:bodyPr/>
        <a:lstStyle/>
        <a:p>
          <a:endParaRPr lang="en-PG"/>
        </a:p>
      </dgm:t>
    </dgm:pt>
    <dgm:pt modelId="{23BE3687-D08C-4EF7-9EEE-8A1EC7E9D2AB}">
      <dgm:prSet/>
      <dgm:spPr>
        <a:ln w="19050">
          <a:solidFill>
            <a:schemeClr val="bg1"/>
          </a:solidFill>
        </a:ln>
      </dgm:spPr>
      <dgm:t>
        <a:bodyPr/>
        <a:lstStyle/>
        <a:p>
          <a:r>
            <a:rPr kumimoji="0" lang="en-US" b="1" i="0" u="none" strike="noStrike" cap="none" spc="0" normalizeH="0" baseline="0" noProof="0" dirty="0">
              <a:ln/>
              <a:effectLst/>
              <a:uLnTx/>
              <a:uFillTx/>
              <a:latin typeface="Arial" pitchFamily="34" charset="0"/>
              <a:ea typeface="MS PGothic" pitchFamily="34" charset="-128"/>
              <a:cs typeface="Arial" pitchFamily="34" charset="0"/>
            </a:rPr>
            <a:t>Physical Servers &amp; OS</a:t>
          </a:r>
          <a:endParaRPr lang="en-PG" dirty="0"/>
        </a:p>
      </dgm:t>
    </dgm:pt>
    <dgm:pt modelId="{AB4E2DBE-F9E2-4039-8674-DE1AA2526045}" type="parTrans" cxnId="{EE54B7AC-4F48-47CB-A4B0-7172D9C563C2}">
      <dgm:prSet/>
      <dgm:spPr/>
      <dgm:t>
        <a:bodyPr/>
        <a:lstStyle/>
        <a:p>
          <a:endParaRPr lang="en-PG"/>
        </a:p>
      </dgm:t>
    </dgm:pt>
    <dgm:pt modelId="{3E394C6B-70D2-4441-9D9B-5F146773257F}" type="sibTrans" cxnId="{EE54B7AC-4F48-47CB-A4B0-7172D9C563C2}">
      <dgm:prSet/>
      <dgm:spPr/>
      <dgm:t>
        <a:bodyPr/>
        <a:lstStyle/>
        <a:p>
          <a:endParaRPr lang="en-PG"/>
        </a:p>
      </dgm:t>
    </dgm:pt>
    <dgm:pt modelId="{BEDBED4F-7146-4BAC-BD73-0B91EB64C166}">
      <dgm:prSe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Middleware </a:t>
          </a:r>
          <a:r>
            <a:rPr kumimoji="0" lang="en-US" b="1" i="0" u="none" strike="noStrike" cap="none" spc="0" normalizeH="0" baseline="0" noProof="0" dirty="0" err="1">
              <a:ln/>
              <a:effectLst/>
              <a:uLnTx/>
              <a:uFillTx/>
              <a:latin typeface="Arial" pitchFamily="34" charset="0"/>
              <a:ea typeface="+mn-ea"/>
              <a:cs typeface="Arial" pitchFamily="34" charset="0"/>
            </a:rPr>
            <a:t>SW</a:t>
          </a:r>
          <a:r>
            <a:rPr kumimoji="0" lang="en-US" b="1" i="0" u="none" strike="noStrike" cap="none" spc="0" normalizeH="0" baseline="0" noProof="0" dirty="0">
              <a:ln/>
              <a:effectLst/>
              <a:uLnTx/>
              <a:uFillTx/>
              <a:latin typeface="Arial" pitchFamily="34" charset="0"/>
              <a:ea typeface="+mn-ea"/>
              <a:cs typeface="Arial" pitchFamily="34" charset="0"/>
            </a:rPr>
            <a:t> Licenses, Installation, Configuration, Upgrade, Patching, etc.</a:t>
          </a:r>
          <a:endParaRPr lang="en-PG"/>
        </a:p>
      </dgm:t>
    </dgm:pt>
    <dgm:pt modelId="{8408BC11-5513-4C55-A2B2-8A8507D03FE4}" type="parTrans" cxnId="{98EC7B95-2549-405A-95F8-2E164120B8F5}">
      <dgm:prSet/>
      <dgm:spPr/>
      <dgm:t>
        <a:bodyPr/>
        <a:lstStyle/>
        <a:p>
          <a:endParaRPr lang="en-PG"/>
        </a:p>
      </dgm:t>
    </dgm:pt>
    <dgm:pt modelId="{84F02955-0F6E-434F-922E-85FEB1B718AC}" type="sibTrans" cxnId="{98EC7B95-2549-405A-95F8-2E164120B8F5}">
      <dgm:prSet/>
      <dgm:spPr/>
      <dgm:t>
        <a:bodyPr/>
        <a:lstStyle/>
        <a:p>
          <a:endParaRPr lang="en-PG"/>
        </a:p>
      </dgm:t>
    </dgm:pt>
    <dgm:pt modelId="{DD260086-FA80-4503-8933-CF4474ED0FC7}">
      <dgm:prSe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VM OS patching, configuration, OS Administration, Security log review, Trouble-shooting and Administration, etc.</a:t>
          </a:r>
          <a:endParaRPr lang="en-PG"/>
        </a:p>
      </dgm:t>
    </dgm:pt>
    <dgm:pt modelId="{C8A3DFB4-4F09-4F3D-88CB-3B1C8C882765}" type="parTrans" cxnId="{953B1855-58E3-4EA8-B3CA-C06359080821}">
      <dgm:prSet/>
      <dgm:spPr/>
      <dgm:t>
        <a:bodyPr/>
        <a:lstStyle/>
        <a:p>
          <a:endParaRPr lang="en-PG"/>
        </a:p>
      </dgm:t>
    </dgm:pt>
    <dgm:pt modelId="{CA951FA1-02E5-4683-87BD-459760A70CB1}" type="sibTrans" cxnId="{953B1855-58E3-4EA8-B3CA-C06359080821}">
      <dgm:prSet/>
      <dgm:spPr/>
      <dgm:t>
        <a:bodyPr/>
        <a:lstStyle/>
        <a:p>
          <a:endParaRPr lang="en-PG"/>
        </a:p>
      </dgm:t>
    </dgm:pt>
    <dgm:pt modelId="{5A4BDFCD-6DE0-4BE5-A603-BADD988DB7D7}">
      <dgm:prSe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Virtualisation SW mgmt, VM resources tracking, Capacity Mgmt, Trouble-shooting and Administration, etc.</a:t>
          </a:r>
          <a:endParaRPr lang="en-PG"/>
        </a:p>
      </dgm:t>
    </dgm:pt>
    <dgm:pt modelId="{E1CE721D-9596-4707-8B40-986EB6B2B300}" type="parTrans" cxnId="{64521BCC-4669-4FED-B0C2-8D80DD66EB7E}">
      <dgm:prSet/>
      <dgm:spPr/>
      <dgm:t>
        <a:bodyPr/>
        <a:lstStyle/>
        <a:p>
          <a:endParaRPr lang="en-PG"/>
        </a:p>
      </dgm:t>
    </dgm:pt>
    <dgm:pt modelId="{5A8077F5-5617-46FF-9D0C-F1593FCE1A5A}" type="sibTrans" cxnId="{64521BCC-4669-4FED-B0C2-8D80DD66EB7E}">
      <dgm:prSet/>
      <dgm:spPr/>
      <dgm:t>
        <a:bodyPr/>
        <a:lstStyle/>
        <a:p>
          <a:endParaRPr lang="en-PG"/>
        </a:p>
      </dgm:t>
    </dgm:pt>
    <dgm:pt modelId="{BC3BD5C5-7652-4834-9C12-EF0A305BC7F6}">
      <dgm:prSet/>
      <dgm:spPr/>
      <dgm:t>
        <a:bodyPr/>
        <a:lstStyle/>
        <a:p>
          <a:pPr>
            <a:buClrTx/>
            <a:buSzTx/>
            <a:buFontTx/>
            <a:buNone/>
          </a:pPr>
          <a:r>
            <a:rPr kumimoji="0" lang="en-US" b="1" i="0" u="none" strike="noStrike" cap="none" spc="0" normalizeH="0" baseline="0" noProof="0" dirty="0">
              <a:ln/>
              <a:effectLst/>
              <a:uLnTx/>
              <a:uFillTx/>
              <a:latin typeface="Arial" pitchFamily="34" charset="0"/>
              <a:ea typeface="+mn-ea"/>
              <a:cs typeface="Arial" pitchFamily="34" charset="0"/>
            </a:rPr>
            <a:t>Server Hw and </a:t>
          </a:r>
          <a:r>
            <a:rPr kumimoji="0" lang="en-US" b="1" i="0" u="none" strike="noStrike" cap="none" spc="0" normalizeH="0" baseline="0" noProof="0" dirty="0" err="1">
              <a:ln/>
              <a:effectLst/>
              <a:uLnTx/>
              <a:uFillTx/>
              <a:latin typeface="Arial" pitchFamily="34" charset="0"/>
              <a:ea typeface="+mn-ea"/>
              <a:cs typeface="Arial" pitchFamily="34" charset="0"/>
            </a:rPr>
            <a:t>Sw</a:t>
          </a:r>
          <a:r>
            <a:rPr kumimoji="0" lang="en-US" b="1" i="0" u="none" strike="noStrike" cap="none" spc="0" normalizeH="0" baseline="0" noProof="0" dirty="0">
              <a:ln/>
              <a:effectLst/>
              <a:uLnTx/>
              <a:uFillTx/>
              <a:latin typeface="Arial" pitchFamily="34" charset="0"/>
              <a:ea typeface="+mn-ea"/>
              <a:cs typeface="Arial" pitchFamily="34" charset="0"/>
            </a:rPr>
            <a:t> mgmt, Capacity Mgmt, Trouble-shooting and  administration, Hw </a:t>
          </a:r>
          <a:r>
            <a:rPr kumimoji="0" lang="en-US" b="1" i="0" u="none" strike="noStrike" cap="none" spc="0" normalizeH="0" baseline="0" noProof="0" dirty="0" err="1">
              <a:ln/>
              <a:effectLst/>
              <a:uLnTx/>
              <a:uFillTx/>
              <a:latin typeface="Arial" pitchFamily="34" charset="0"/>
              <a:ea typeface="+mn-ea"/>
              <a:cs typeface="Arial" pitchFamily="34" charset="0"/>
            </a:rPr>
            <a:t>breakfix</a:t>
          </a:r>
          <a:r>
            <a:rPr kumimoji="0" lang="en-US" b="1" i="0" u="none" strike="noStrike" cap="none" spc="0" normalizeH="0" baseline="0" noProof="0" dirty="0">
              <a:ln/>
              <a:effectLst/>
              <a:uLnTx/>
              <a:uFillTx/>
              <a:latin typeface="Arial" pitchFamily="34" charset="0"/>
              <a:ea typeface="+mn-ea"/>
              <a:cs typeface="Arial" pitchFamily="34" charset="0"/>
            </a:rPr>
            <a:t>, OS patching, etc.</a:t>
          </a:r>
          <a:endParaRPr lang="en-PG" dirty="0"/>
        </a:p>
      </dgm:t>
    </dgm:pt>
    <dgm:pt modelId="{62121D15-0778-4897-B153-39E02FF8D6A4}" type="parTrans" cxnId="{F324BDE9-5EAA-47E0-8C7C-0980EFDE61FF}">
      <dgm:prSet/>
      <dgm:spPr/>
      <dgm:t>
        <a:bodyPr/>
        <a:lstStyle/>
        <a:p>
          <a:endParaRPr lang="en-PG"/>
        </a:p>
      </dgm:t>
    </dgm:pt>
    <dgm:pt modelId="{E395BAA2-235D-4AE1-A569-413E032E1EFA}" type="sibTrans" cxnId="{F324BDE9-5EAA-47E0-8C7C-0980EFDE61FF}">
      <dgm:prSet/>
      <dgm:spPr/>
      <dgm:t>
        <a:bodyPr/>
        <a:lstStyle/>
        <a:p>
          <a:endParaRPr lang="en-PG"/>
        </a:p>
      </dgm:t>
    </dgm:pt>
    <dgm:pt modelId="{68A86C36-32D6-4180-81EC-AB2B596EFB17}" type="pres">
      <dgm:prSet presAssocID="{0F454C96-1071-40BB-B9E0-63ECC9FFED64}" presName="Name0" presStyleCnt="0">
        <dgm:presLayoutVars>
          <dgm:dir/>
          <dgm:animLvl val="lvl"/>
          <dgm:resizeHandles val="exact"/>
        </dgm:presLayoutVars>
      </dgm:prSet>
      <dgm:spPr/>
    </dgm:pt>
    <dgm:pt modelId="{9A5DB1D5-AB64-4334-96D8-F4DA8083E4D4}" type="pres">
      <dgm:prSet presAssocID="{C416FABB-C666-4ACB-B71F-E02F2D4E9ED3}" presName="linNode" presStyleCnt="0"/>
      <dgm:spPr/>
    </dgm:pt>
    <dgm:pt modelId="{8B996734-8C79-4E68-AD25-1DA9AA07A78E}" type="pres">
      <dgm:prSet presAssocID="{C416FABB-C666-4ACB-B71F-E02F2D4E9ED3}" presName="parentText" presStyleLbl="node1" presStyleIdx="0" presStyleCnt="7">
        <dgm:presLayoutVars>
          <dgm:chMax val="1"/>
          <dgm:bulletEnabled val="1"/>
        </dgm:presLayoutVars>
      </dgm:prSet>
      <dgm:spPr/>
    </dgm:pt>
    <dgm:pt modelId="{4AFE4183-D943-4E68-8D4B-27C4F2CE60E8}" type="pres">
      <dgm:prSet presAssocID="{C416FABB-C666-4ACB-B71F-E02F2D4E9ED3}" presName="descendantText" presStyleLbl="alignAccFollowNode1" presStyleIdx="0" presStyleCnt="7">
        <dgm:presLayoutVars>
          <dgm:bulletEnabled val="1"/>
        </dgm:presLayoutVars>
      </dgm:prSet>
      <dgm:spPr/>
    </dgm:pt>
    <dgm:pt modelId="{CAAA5D40-FDA0-48D2-A859-2F493C78752B}" type="pres">
      <dgm:prSet presAssocID="{1E749721-041B-456B-AC18-7B4188E57C6E}" presName="sp" presStyleCnt="0"/>
      <dgm:spPr/>
    </dgm:pt>
    <dgm:pt modelId="{37801668-1B03-44E7-9E5D-190F0348B1EC}" type="pres">
      <dgm:prSet presAssocID="{6E4BD107-94A4-429E-808C-E61009E774B5}" presName="linNode" presStyleCnt="0"/>
      <dgm:spPr/>
    </dgm:pt>
    <dgm:pt modelId="{0084EE45-DD01-4453-BC84-4037B51C27CD}" type="pres">
      <dgm:prSet presAssocID="{6E4BD107-94A4-429E-808C-E61009E774B5}" presName="parentText" presStyleLbl="node1" presStyleIdx="1" presStyleCnt="7">
        <dgm:presLayoutVars>
          <dgm:chMax val="1"/>
          <dgm:bulletEnabled val="1"/>
        </dgm:presLayoutVars>
      </dgm:prSet>
      <dgm:spPr/>
    </dgm:pt>
    <dgm:pt modelId="{E8B51C49-8F9E-4AEB-AEEE-F74F2EB33386}" type="pres">
      <dgm:prSet presAssocID="{6E4BD107-94A4-429E-808C-E61009E774B5}" presName="descendantText" presStyleLbl="alignAccFollowNode1" presStyleIdx="1" presStyleCnt="7">
        <dgm:presLayoutVars>
          <dgm:bulletEnabled val="1"/>
        </dgm:presLayoutVars>
      </dgm:prSet>
      <dgm:spPr/>
    </dgm:pt>
    <dgm:pt modelId="{29031D12-C9EC-4AFB-AA5B-9EE2546042B4}" type="pres">
      <dgm:prSet presAssocID="{72E4685E-F8E1-4182-9F03-4D87A8AC26D3}" presName="sp" presStyleCnt="0"/>
      <dgm:spPr/>
    </dgm:pt>
    <dgm:pt modelId="{754CDD78-BA85-432E-85B1-7C87FB36A9E6}" type="pres">
      <dgm:prSet presAssocID="{BD955CD7-CDF2-46AD-9CAA-4FE43BCFB4BA}" presName="linNode" presStyleCnt="0"/>
      <dgm:spPr/>
    </dgm:pt>
    <dgm:pt modelId="{C75E4244-A7CC-4FE7-858C-C4FBF81CD76B}" type="pres">
      <dgm:prSet presAssocID="{BD955CD7-CDF2-46AD-9CAA-4FE43BCFB4BA}" presName="parentText" presStyleLbl="node1" presStyleIdx="2" presStyleCnt="7">
        <dgm:presLayoutVars>
          <dgm:chMax val="1"/>
          <dgm:bulletEnabled val="1"/>
        </dgm:presLayoutVars>
      </dgm:prSet>
      <dgm:spPr/>
    </dgm:pt>
    <dgm:pt modelId="{93A1A203-B1D2-473B-9E43-2220845E4A71}" type="pres">
      <dgm:prSet presAssocID="{BD955CD7-CDF2-46AD-9CAA-4FE43BCFB4BA}" presName="descendantText" presStyleLbl="alignAccFollowNode1" presStyleIdx="2" presStyleCnt="7">
        <dgm:presLayoutVars>
          <dgm:bulletEnabled val="1"/>
        </dgm:presLayoutVars>
      </dgm:prSet>
      <dgm:spPr/>
    </dgm:pt>
    <dgm:pt modelId="{A611B199-9B89-4945-A96A-4C95BE9CACF9}" type="pres">
      <dgm:prSet presAssocID="{04DE7731-07BD-4FFB-8D0D-A8F3BFCE6C4B}" presName="sp" presStyleCnt="0"/>
      <dgm:spPr/>
    </dgm:pt>
    <dgm:pt modelId="{5AD1942B-767E-4B5E-997F-5F3E816F6EEF}" type="pres">
      <dgm:prSet presAssocID="{75FCF531-21FA-4216-B497-F281CF75E14F}" presName="linNode" presStyleCnt="0"/>
      <dgm:spPr/>
    </dgm:pt>
    <dgm:pt modelId="{26360843-0171-4195-8187-0E84B99C73A1}" type="pres">
      <dgm:prSet presAssocID="{75FCF531-21FA-4216-B497-F281CF75E14F}" presName="parentText" presStyleLbl="node1" presStyleIdx="3" presStyleCnt="7">
        <dgm:presLayoutVars>
          <dgm:chMax val="1"/>
          <dgm:bulletEnabled val="1"/>
        </dgm:presLayoutVars>
      </dgm:prSet>
      <dgm:spPr/>
    </dgm:pt>
    <dgm:pt modelId="{7D3549CD-7D64-44F3-A4A6-5911421A9850}" type="pres">
      <dgm:prSet presAssocID="{75FCF531-21FA-4216-B497-F281CF75E14F}" presName="descendantText" presStyleLbl="alignAccFollowNode1" presStyleIdx="3" presStyleCnt="7" custLinFactNeighborX="3685" custLinFactNeighborY="-1560">
        <dgm:presLayoutVars>
          <dgm:bulletEnabled val="1"/>
        </dgm:presLayoutVars>
      </dgm:prSet>
      <dgm:spPr/>
    </dgm:pt>
    <dgm:pt modelId="{0509B011-02FC-4BBB-98DA-C60265FE66B5}" type="pres">
      <dgm:prSet presAssocID="{C85DE8A6-4E70-427E-8EDC-27A4187F97F8}" presName="sp" presStyleCnt="0"/>
      <dgm:spPr/>
    </dgm:pt>
    <dgm:pt modelId="{04DCD385-CF60-426A-B11B-E6A02320C0EE}" type="pres">
      <dgm:prSet presAssocID="{23BE3687-D08C-4EF7-9EEE-8A1EC7E9D2AB}" presName="linNode" presStyleCnt="0"/>
      <dgm:spPr/>
    </dgm:pt>
    <dgm:pt modelId="{B456AB6A-4057-4506-B9C0-D532066D560D}" type="pres">
      <dgm:prSet presAssocID="{23BE3687-D08C-4EF7-9EEE-8A1EC7E9D2AB}" presName="parentText" presStyleLbl="node1" presStyleIdx="4" presStyleCnt="7">
        <dgm:presLayoutVars>
          <dgm:chMax val="1"/>
          <dgm:bulletEnabled val="1"/>
        </dgm:presLayoutVars>
      </dgm:prSet>
      <dgm:spPr/>
    </dgm:pt>
    <dgm:pt modelId="{D78FB579-F3F0-4D50-8387-42C3A3C2180B}" type="pres">
      <dgm:prSet presAssocID="{23BE3687-D08C-4EF7-9EEE-8A1EC7E9D2AB}" presName="descendantText" presStyleLbl="alignAccFollowNode1" presStyleIdx="4" presStyleCnt="7">
        <dgm:presLayoutVars>
          <dgm:bulletEnabled val="1"/>
        </dgm:presLayoutVars>
      </dgm:prSet>
      <dgm:spPr/>
    </dgm:pt>
    <dgm:pt modelId="{0BDB07B2-D575-4638-A552-7CCA5F99565D}" type="pres">
      <dgm:prSet presAssocID="{3E394C6B-70D2-4441-9D9B-5F146773257F}" presName="sp" presStyleCnt="0"/>
      <dgm:spPr/>
    </dgm:pt>
    <dgm:pt modelId="{7D15AA03-452D-4973-B57C-BC75FF7E341B}" type="pres">
      <dgm:prSet presAssocID="{EE89C1A8-F7AA-4628-A3A5-307DC2A99084}" presName="linNode" presStyleCnt="0"/>
      <dgm:spPr/>
    </dgm:pt>
    <dgm:pt modelId="{2A91F952-4E9A-48FB-B45B-FC04AAB5FCF4}" type="pres">
      <dgm:prSet presAssocID="{EE89C1A8-F7AA-4628-A3A5-307DC2A99084}" presName="parentText" presStyleLbl="node1" presStyleIdx="5" presStyleCnt="7">
        <dgm:presLayoutVars>
          <dgm:chMax val="1"/>
          <dgm:bulletEnabled val="1"/>
        </dgm:presLayoutVars>
      </dgm:prSet>
      <dgm:spPr/>
    </dgm:pt>
    <dgm:pt modelId="{140A21A4-0278-4AD0-973A-BA1E40EBD690}" type="pres">
      <dgm:prSet presAssocID="{EE89C1A8-F7AA-4628-A3A5-307DC2A99084}" presName="descendantText" presStyleLbl="alignAccFollowNode1" presStyleIdx="5" presStyleCnt="7">
        <dgm:presLayoutVars>
          <dgm:bulletEnabled val="1"/>
        </dgm:presLayoutVars>
      </dgm:prSet>
      <dgm:spPr/>
    </dgm:pt>
    <dgm:pt modelId="{9A194267-CA31-4648-8E55-1DD0E47301D4}" type="pres">
      <dgm:prSet presAssocID="{6C87FB2A-8E93-4F74-AA78-DC3589CC1800}" presName="sp" presStyleCnt="0"/>
      <dgm:spPr/>
    </dgm:pt>
    <dgm:pt modelId="{8629093E-49F1-4A74-928B-D7B57EDFDAD2}" type="pres">
      <dgm:prSet presAssocID="{2A2FC4DC-DEBD-45FE-BB4E-553B32B35A11}" presName="linNode" presStyleCnt="0"/>
      <dgm:spPr/>
    </dgm:pt>
    <dgm:pt modelId="{C6274238-89A0-4463-8242-D94A7CF2CE54}" type="pres">
      <dgm:prSet presAssocID="{2A2FC4DC-DEBD-45FE-BB4E-553B32B35A11}" presName="parentText" presStyleLbl="node1" presStyleIdx="6" presStyleCnt="7">
        <dgm:presLayoutVars>
          <dgm:chMax val="1"/>
          <dgm:bulletEnabled val="1"/>
        </dgm:presLayoutVars>
      </dgm:prSet>
      <dgm:spPr/>
    </dgm:pt>
    <dgm:pt modelId="{1A01C933-A3C4-4DF6-82DF-E3F3C9B8A9B5}" type="pres">
      <dgm:prSet presAssocID="{2A2FC4DC-DEBD-45FE-BB4E-553B32B35A11}" presName="descendantText" presStyleLbl="alignAccFollowNode1" presStyleIdx="6" presStyleCnt="7">
        <dgm:presLayoutVars>
          <dgm:bulletEnabled val="1"/>
        </dgm:presLayoutVars>
      </dgm:prSet>
      <dgm:spPr/>
    </dgm:pt>
  </dgm:ptLst>
  <dgm:cxnLst>
    <dgm:cxn modelId="{B42FF903-2BCE-4839-9DCC-468ADB1A95F6}" type="presOf" srcId="{BD955CD7-CDF2-46AD-9CAA-4FE43BCFB4BA}" destId="{C75E4244-A7CC-4FE7-858C-C4FBF81CD76B}" srcOrd="0" destOrd="0" presId="urn:microsoft.com/office/officeart/2005/8/layout/vList5"/>
    <dgm:cxn modelId="{8914C10C-21F7-4F4B-B9C9-5F880D16E335}" type="presOf" srcId="{BEDBED4F-7146-4BAC-BD73-0B91EB64C166}" destId="{E8B51C49-8F9E-4AEB-AEEE-F74F2EB33386}" srcOrd="0" destOrd="0" presId="urn:microsoft.com/office/officeart/2005/8/layout/vList5"/>
    <dgm:cxn modelId="{8F226318-2CB2-4469-B8DF-64AADC5AF1DA}" srcId="{0F454C96-1071-40BB-B9E0-63ECC9FFED64}" destId="{BD955CD7-CDF2-46AD-9CAA-4FE43BCFB4BA}" srcOrd="2" destOrd="0" parTransId="{D247350F-8042-4BAD-9E0E-17F3D4BE5532}" sibTransId="{04DE7731-07BD-4FFB-8D0D-A8F3BFCE6C4B}"/>
    <dgm:cxn modelId="{31694725-644B-48D8-B515-802093DC62F3}" type="presOf" srcId="{BC3BD5C5-7652-4834-9C12-EF0A305BC7F6}" destId="{D78FB579-F3F0-4D50-8387-42C3A3C2180B}" srcOrd="0" destOrd="0" presId="urn:microsoft.com/office/officeart/2005/8/layout/vList5"/>
    <dgm:cxn modelId="{962F8628-8D57-40D3-8841-F1EBF7027BD8}" srcId="{0F454C96-1071-40BB-B9E0-63ECC9FFED64}" destId="{6E4BD107-94A4-429E-808C-E61009E774B5}" srcOrd="1" destOrd="0" parTransId="{42E93344-EDAC-4832-8AEA-99B0A6F7CFDB}" sibTransId="{72E4685E-F8E1-4182-9F03-4D87A8AC26D3}"/>
    <dgm:cxn modelId="{F6CF2131-2176-45E2-B04E-5A61F9975226}" srcId="{C416FABB-C666-4ACB-B71F-E02F2D4E9ED3}" destId="{A8799A0E-E9EB-4742-BD65-DF43E36FE3CE}" srcOrd="0" destOrd="0" parTransId="{08A0B9C3-2231-4983-971C-478117E05F8F}" sibTransId="{EAA39B78-B2AE-4817-BC2E-87E3F902B368}"/>
    <dgm:cxn modelId="{5F5C4D31-9144-49E3-B83C-FF59943BA9F1}" srcId="{0F454C96-1071-40BB-B9E0-63ECC9FFED64}" destId="{EE89C1A8-F7AA-4628-A3A5-307DC2A99084}" srcOrd="5" destOrd="0" parTransId="{C2A00E07-C446-425C-BBC6-A173680E16CD}" sibTransId="{6C87FB2A-8E93-4F74-AA78-DC3589CC1800}"/>
    <dgm:cxn modelId="{53E97433-A2EF-4FCF-B3DC-033C6EE55A64}" type="presOf" srcId="{75FCF531-21FA-4216-B497-F281CF75E14F}" destId="{26360843-0171-4195-8187-0E84B99C73A1}" srcOrd="0" destOrd="0" presId="urn:microsoft.com/office/officeart/2005/8/layout/vList5"/>
    <dgm:cxn modelId="{1929025D-64B4-4A8B-A8AA-CEBF18B988D1}" srcId="{0F454C96-1071-40BB-B9E0-63ECC9FFED64}" destId="{2A2FC4DC-DEBD-45FE-BB4E-553B32B35A11}" srcOrd="6" destOrd="0" parTransId="{B9045C34-61E2-4760-9364-39EB07EA869E}" sibTransId="{7DB98A3D-11CA-4B3E-9D1E-C7108586A8BB}"/>
    <dgm:cxn modelId="{943DDE68-E921-49BF-AF4C-1FCF8DD66042}" srcId="{EE89C1A8-F7AA-4628-A3A5-307DC2A99084}" destId="{80955047-95C3-4277-B868-33369279F8FF}" srcOrd="0" destOrd="0" parTransId="{69E47669-09E3-4962-9196-20C55EB1F102}" sibTransId="{6ED8A123-0D7B-444C-AAB5-85BC9A934817}"/>
    <dgm:cxn modelId="{027FEC4D-1F9A-4C4C-908A-5A0A0FE8A0C8}" type="presOf" srcId="{5A4BDFCD-6DE0-4BE5-A603-BADD988DB7D7}" destId="{7D3549CD-7D64-44F3-A4A6-5911421A9850}" srcOrd="0" destOrd="0" presId="urn:microsoft.com/office/officeart/2005/8/layout/vList5"/>
    <dgm:cxn modelId="{A7C6D754-6A44-40D6-B8F6-39D14CBD628B}" type="presOf" srcId="{EE89C1A8-F7AA-4628-A3A5-307DC2A99084}" destId="{2A91F952-4E9A-48FB-B45B-FC04AAB5FCF4}" srcOrd="0" destOrd="0" presId="urn:microsoft.com/office/officeart/2005/8/layout/vList5"/>
    <dgm:cxn modelId="{953B1855-58E3-4EA8-B3CA-C06359080821}" srcId="{BD955CD7-CDF2-46AD-9CAA-4FE43BCFB4BA}" destId="{DD260086-FA80-4503-8933-CF4474ED0FC7}" srcOrd="0" destOrd="0" parTransId="{C8A3DFB4-4F09-4F3D-88CB-3B1C8C882765}" sibTransId="{CA951FA1-02E5-4683-87BD-459760A70CB1}"/>
    <dgm:cxn modelId="{8FD13D59-74CF-4E1F-9A11-57BE3CC00F56}" type="presOf" srcId="{C416FABB-C666-4ACB-B71F-E02F2D4E9ED3}" destId="{8B996734-8C79-4E68-AD25-1DA9AA07A78E}" srcOrd="0" destOrd="0" presId="urn:microsoft.com/office/officeart/2005/8/layout/vList5"/>
    <dgm:cxn modelId="{B49CC379-2717-4439-B553-11F0C2F834CB}" type="presOf" srcId="{80955047-95C3-4277-B868-33369279F8FF}" destId="{140A21A4-0278-4AD0-973A-BA1E40EBD690}" srcOrd="0" destOrd="0" presId="urn:microsoft.com/office/officeart/2005/8/layout/vList5"/>
    <dgm:cxn modelId="{8C0CB880-C149-455D-9B2D-625471D14EE1}" type="presOf" srcId="{2A2FC4DC-DEBD-45FE-BB4E-553B32B35A11}" destId="{C6274238-89A0-4463-8242-D94A7CF2CE54}" srcOrd="0" destOrd="0" presId="urn:microsoft.com/office/officeart/2005/8/layout/vList5"/>
    <dgm:cxn modelId="{98EC7B95-2549-405A-95F8-2E164120B8F5}" srcId="{6E4BD107-94A4-429E-808C-E61009E774B5}" destId="{BEDBED4F-7146-4BAC-BD73-0B91EB64C166}" srcOrd="0" destOrd="0" parTransId="{8408BC11-5513-4C55-A2B2-8A8507D03FE4}" sibTransId="{84F02955-0F6E-434F-922E-85FEB1B718AC}"/>
    <dgm:cxn modelId="{EF7484AA-707D-4A7E-870C-26326AE3734F}" type="presOf" srcId="{DD260086-FA80-4503-8933-CF4474ED0FC7}" destId="{93A1A203-B1D2-473B-9E43-2220845E4A71}" srcOrd="0" destOrd="0" presId="urn:microsoft.com/office/officeart/2005/8/layout/vList5"/>
    <dgm:cxn modelId="{EE54B7AC-4F48-47CB-A4B0-7172D9C563C2}" srcId="{0F454C96-1071-40BB-B9E0-63ECC9FFED64}" destId="{23BE3687-D08C-4EF7-9EEE-8A1EC7E9D2AB}" srcOrd="4" destOrd="0" parTransId="{AB4E2DBE-F9E2-4039-8674-DE1AA2526045}" sibTransId="{3E394C6B-70D2-4441-9D9B-5F146773257F}"/>
    <dgm:cxn modelId="{DDC20DAE-0806-41A6-8D72-4DA9E440DE21}" type="presOf" srcId="{23BE3687-D08C-4EF7-9EEE-8A1EC7E9D2AB}" destId="{B456AB6A-4057-4506-B9C0-D532066D560D}" srcOrd="0" destOrd="0" presId="urn:microsoft.com/office/officeart/2005/8/layout/vList5"/>
    <dgm:cxn modelId="{9D6756AF-E272-4FB6-809B-5AA0B49615D0}" srcId="{2A2FC4DC-DEBD-45FE-BB4E-553B32B35A11}" destId="{BDB2B92F-3340-4A5F-946F-B42B2100E27E}" srcOrd="0" destOrd="0" parTransId="{166716D1-770F-4072-8542-9DD7B15B5C23}" sibTransId="{0B432A1A-7992-4BA1-9EA3-34DA8878E02A}"/>
    <dgm:cxn modelId="{30A6F9B8-8B86-4FA0-9287-F594CEB3E261}" type="presOf" srcId="{6E4BD107-94A4-429E-808C-E61009E774B5}" destId="{0084EE45-DD01-4453-BC84-4037B51C27CD}" srcOrd="0" destOrd="0" presId="urn:microsoft.com/office/officeart/2005/8/layout/vList5"/>
    <dgm:cxn modelId="{E9C152C2-2783-4955-A8CF-E42EE70879FC}" srcId="{0F454C96-1071-40BB-B9E0-63ECC9FFED64}" destId="{75FCF531-21FA-4216-B497-F281CF75E14F}" srcOrd="3" destOrd="0" parTransId="{618AE8D4-1B8E-4B06-9AC7-2DD03E3BB3FA}" sibTransId="{C85DE8A6-4E70-427E-8EDC-27A4187F97F8}"/>
    <dgm:cxn modelId="{64521BCC-4669-4FED-B0C2-8D80DD66EB7E}" srcId="{75FCF531-21FA-4216-B497-F281CF75E14F}" destId="{5A4BDFCD-6DE0-4BE5-A603-BADD988DB7D7}" srcOrd="0" destOrd="0" parTransId="{E1CE721D-9596-4707-8B40-986EB6B2B300}" sibTransId="{5A8077F5-5617-46FF-9D0C-F1593FCE1A5A}"/>
    <dgm:cxn modelId="{2A8351E1-E411-4E2E-9147-D3A9ED4F2855}" type="presOf" srcId="{A8799A0E-E9EB-4742-BD65-DF43E36FE3CE}" destId="{4AFE4183-D943-4E68-8D4B-27C4F2CE60E8}" srcOrd="0" destOrd="0" presId="urn:microsoft.com/office/officeart/2005/8/layout/vList5"/>
    <dgm:cxn modelId="{F324BDE9-5EAA-47E0-8C7C-0980EFDE61FF}" srcId="{23BE3687-D08C-4EF7-9EEE-8A1EC7E9D2AB}" destId="{BC3BD5C5-7652-4834-9C12-EF0A305BC7F6}" srcOrd="0" destOrd="0" parTransId="{62121D15-0778-4897-B153-39E02FF8D6A4}" sibTransId="{E395BAA2-235D-4AE1-A569-413E032E1EFA}"/>
    <dgm:cxn modelId="{908253F3-2B47-4C2B-A2AA-FD12A22CADDA}" srcId="{0F454C96-1071-40BB-B9E0-63ECC9FFED64}" destId="{C416FABB-C666-4ACB-B71F-E02F2D4E9ED3}" srcOrd="0" destOrd="0" parTransId="{51E7E46B-F255-4152-831E-8406BA816139}" sibTransId="{1E749721-041B-456B-AC18-7B4188E57C6E}"/>
    <dgm:cxn modelId="{F7D9BFF4-AA3C-41BE-A11D-83F6F819BE8C}" type="presOf" srcId="{0F454C96-1071-40BB-B9E0-63ECC9FFED64}" destId="{68A86C36-32D6-4180-81EC-AB2B596EFB17}" srcOrd="0" destOrd="0" presId="urn:microsoft.com/office/officeart/2005/8/layout/vList5"/>
    <dgm:cxn modelId="{775AC2F5-0D16-4E8F-8245-90A576FEA459}" type="presOf" srcId="{BDB2B92F-3340-4A5F-946F-B42B2100E27E}" destId="{1A01C933-A3C4-4DF6-82DF-E3F3C9B8A9B5}" srcOrd="0" destOrd="0" presId="urn:microsoft.com/office/officeart/2005/8/layout/vList5"/>
    <dgm:cxn modelId="{93A1C303-A774-459D-8F3F-97321A5D2C5C}" type="presParOf" srcId="{68A86C36-32D6-4180-81EC-AB2B596EFB17}" destId="{9A5DB1D5-AB64-4334-96D8-F4DA8083E4D4}" srcOrd="0" destOrd="0" presId="urn:microsoft.com/office/officeart/2005/8/layout/vList5"/>
    <dgm:cxn modelId="{4088F2F8-A015-4153-9E67-CA96FB87FE74}" type="presParOf" srcId="{9A5DB1D5-AB64-4334-96D8-F4DA8083E4D4}" destId="{8B996734-8C79-4E68-AD25-1DA9AA07A78E}" srcOrd="0" destOrd="0" presId="urn:microsoft.com/office/officeart/2005/8/layout/vList5"/>
    <dgm:cxn modelId="{DBF5EA2C-195B-431E-B04E-92D37B6DEEF2}" type="presParOf" srcId="{9A5DB1D5-AB64-4334-96D8-F4DA8083E4D4}" destId="{4AFE4183-D943-4E68-8D4B-27C4F2CE60E8}" srcOrd="1" destOrd="0" presId="urn:microsoft.com/office/officeart/2005/8/layout/vList5"/>
    <dgm:cxn modelId="{E2B82293-B19F-4D93-B3C0-4EEBD9EF8496}" type="presParOf" srcId="{68A86C36-32D6-4180-81EC-AB2B596EFB17}" destId="{CAAA5D40-FDA0-48D2-A859-2F493C78752B}" srcOrd="1" destOrd="0" presId="urn:microsoft.com/office/officeart/2005/8/layout/vList5"/>
    <dgm:cxn modelId="{36D45094-1D9D-4C51-A9BD-3B3E6D68255B}" type="presParOf" srcId="{68A86C36-32D6-4180-81EC-AB2B596EFB17}" destId="{37801668-1B03-44E7-9E5D-190F0348B1EC}" srcOrd="2" destOrd="0" presId="urn:microsoft.com/office/officeart/2005/8/layout/vList5"/>
    <dgm:cxn modelId="{0B8B8C96-F425-4523-B619-E18AB8FB6024}" type="presParOf" srcId="{37801668-1B03-44E7-9E5D-190F0348B1EC}" destId="{0084EE45-DD01-4453-BC84-4037B51C27CD}" srcOrd="0" destOrd="0" presId="urn:microsoft.com/office/officeart/2005/8/layout/vList5"/>
    <dgm:cxn modelId="{9529013D-DD8E-49D5-8F9A-8D7EF7BAAE6F}" type="presParOf" srcId="{37801668-1B03-44E7-9E5D-190F0348B1EC}" destId="{E8B51C49-8F9E-4AEB-AEEE-F74F2EB33386}" srcOrd="1" destOrd="0" presId="urn:microsoft.com/office/officeart/2005/8/layout/vList5"/>
    <dgm:cxn modelId="{FCB473B5-6C4F-4EAD-BA30-67FD6A95CEBB}" type="presParOf" srcId="{68A86C36-32D6-4180-81EC-AB2B596EFB17}" destId="{29031D12-C9EC-4AFB-AA5B-9EE2546042B4}" srcOrd="3" destOrd="0" presId="urn:microsoft.com/office/officeart/2005/8/layout/vList5"/>
    <dgm:cxn modelId="{2F03B608-D4A7-4EF4-A4B6-D64A251AA084}" type="presParOf" srcId="{68A86C36-32D6-4180-81EC-AB2B596EFB17}" destId="{754CDD78-BA85-432E-85B1-7C87FB36A9E6}" srcOrd="4" destOrd="0" presId="urn:microsoft.com/office/officeart/2005/8/layout/vList5"/>
    <dgm:cxn modelId="{49CD3AE8-AB21-40FB-8493-5DAC269F3B47}" type="presParOf" srcId="{754CDD78-BA85-432E-85B1-7C87FB36A9E6}" destId="{C75E4244-A7CC-4FE7-858C-C4FBF81CD76B}" srcOrd="0" destOrd="0" presId="urn:microsoft.com/office/officeart/2005/8/layout/vList5"/>
    <dgm:cxn modelId="{CBFDCD15-F19C-4688-A921-9262F37763A5}" type="presParOf" srcId="{754CDD78-BA85-432E-85B1-7C87FB36A9E6}" destId="{93A1A203-B1D2-473B-9E43-2220845E4A71}" srcOrd="1" destOrd="0" presId="urn:microsoft.com/office/officeart/2005/8/layout/vList5"/>
    <dgm:cxn modelId="{823963D9-7A94-4EAE-8739-8E22B68DCF85}" type="presParOf" srcId="{68A86C36-32D6-4180-81EC-AB2B596EFB17}" destId="{A611B199-9B89-4945-A96A-4C95BE9CACF9}" srcOrd="5" destOrd="0" presId="urn:microsoft.com/office/officeart/2005/8/layout/vList5"/>
    <dgm:cxn modelId="{3514ED7C-00B0-4C59-BAD6-C403CD5142DF}" type="presParOf" srcId="{68A86C36-32D6-4180-81EC-AB2B596EFB17}" destId="{5AD1942B-767E-4B5E-997F-5F3E816F6EEF}" srcOrd="6" destOrd="0" presId="urn:microsoft.com/office/officeart/2005/8/layout/vList5"/>
    <dgm:cxn modelId="{A88D3ABB-D395-4696-818C-01DDEBE88F53}" type="presParOf" srcId="{5AD1942B-767E-4B5E-997F-5F3E816F6EEF}" destId="{26360843-0171-4195-8187-0E84B99C73A1}" srcOrd="0" destOrd="0" presId="urn:microsoft.com/office/officeart/2005/8/layout/vList5"/>
    <dgm:cxn modelId="{DD94E8ED-F073-4DD4-A323-BCAB50B59087}" type="presParOf" srcId="{5AD1942B-767E-4B5E-997F-5F3E816F6EEF}" destId="{7D3549CD-7D64-44F3-A4A6-5911421A9850}" srcOrd="1" destOrd="0" presId="urn:microsoft.com/office/officeart/2005/8/layout/vList5"/>
    <dgm:cxn modelId="{046FE773-BA99-43A3-9CA5-81ECD541D02E}" type="presParOf" srcId="{68A86C36-32D6-4180-81EC-AB2B596EFB17}" destId="{0509B011-02FC-4BBB-98DA-C60265FE66B5}" srcOrd="7" destOrd="0" presId="urn:microsoft.com/office/officeart/2005/8/layout/vList5"/>
    <dgm:cxn modelId="{FE1C6D0F-CC9F-42D2-A3EE-EF09BD230166}" type="presParOf" srcId="{68A86C36-32D6-4180-81EC-AB2B596EFB17}" destId="{04DCD385-CF60-426A-B11B-E6A02320C0EE}" srcOrd="8" destOrd="0" presId="urn:microsoft.com/office/officeart/2005/8/layout/vList5"/>
    <dgm:cxn modelId="{38C7F83A-CEFB-4429-988C-C193FD2155F4}" type="presParOf" srcId="{04DCD385-CF60-426A-B11B-E6A02320C0EE}" destId="{B456AB6A-4057-4506-B9C0-D532066D560D}" srcOrd="0" destOrd="0" presId="urn:microsoft.com/office/officeart/2005/8/layout/vList5"/>
    <dgm:cxn modelId="{F764E90C-1BCA-43CF-8803-10B348C0AFFB}" type="presParOf" srcId="{04DCD385-CF60-426A-B11B-E6A02320C0EE}" destId="{D78FB579-F3F0-4D50-8387-42C3A3C2180B}" srcOrd="1" destOrd="0" presId="urn:microsoft.com/office/officeart/2005/8/layout/vList5"/>
    <dgm:cxn modelId="{7D48F923-8FFA-4693-AA34-29A0120FB951}" type="presParOf" srcId="{68A86C36-32D6-4180-81EC-AB2B596EFB17}" destId="{0BDB07B2-D575-4638-A552-7CCA5F99565D}" srcOrd="9" destOrd="0" presId="urn:microsoft.com/office/officeart/2005/8/layout/vList5"/>
    <dgm:cxn modelId="{B647C51A-D23F-4B3C-A2FB-5E68AA3A7F50}" type="presParOf" srcId="{68A86C36-32D6-4180-81EC-AB2B596EFB17}" destId="{7D15AA03-452D-4973-B57C-BC75FF7E341B}" srcOrd="10" destOrd="0" presId="urn:microsoft.com/office/officeart/2005/8/layout/vList5"/>
    <dgm:cxn modelId="{A163FD5E-5D23-43E0-9B0B-C04232F1668B}" type="presParOf" srcId="{7D15AA03-452D-4973-B57C-BC75FF7E341B}" destId="{2A91F952-4E9A-48FB-B45B-FC04AAB5FCF4}" srcOrd="0" destOrd="0" presId="urn:microsoft.com/office/officeart/2005/8/layout/vList5"/>
    <dgm:cxn modelId="{2ECECA6E-4D34-4547-9722-42E82E7EACD3}" type="presParOf" srcId="{7D15AA03-452D-4973-B57C-BC75FF7E341B}" destId="{140A21A4-0278-4AD0-973A-BA1E40EBD690}" srcOrd="1" destOrd="0" presId="urn:microsoft.com/office/officeart/2005/8/layout/vList5"/>
    <dgm:cxn modelId="{CC9E2B25-D283-4621-851A-5B947C5791F1}" type="presParOf" srcId="{68A86C36-32D6-4180-81EC-AB2B596EFB17}" destId="{9A194267-CA31-4648-8E55-1DD0E47301D4}" srcOrd="11" destOrd="0" presId="urn:microsoft.com/office/officeart/2005/8/layout/vList5"/>
    <dgm:cxn modelId="{A476A534-CA72-4C7D-9FAF-935B2DA76D6E}" type="presParOf" srcId="{68A86C36-32D6-4180-81EC-AB2B596EFB17}" destId="{8629093E-49F1-4A74-928B-D7B57EDFDAD2}" srcOrd="12" destOrd="0" presId="urn:microsoft.com/office/officeart/2005/8/layout/vList5"/>
    <dgm:cxn modelId="{C74E694B-023C-4233-8B86-FC406DE52673}" type="presParOf" srcId="{8629093E-49F1-4A74-928B-D7B57EDFDAD2}" destId="{C6274238-89A0-4463-8242-D94A7CF2CE54}" srcOrd="0" destOrd="0" presId="urn:microsoft.com/office/officeart/2005/8/layout/vList5"/>
    <dgm:cxn modelId="{55098D46-6044-4816-BC95-036FA4146FFB}" type="presParOf" srcId="{8629093E-49F1-4A74-928B-D7B57EDFDAD2}" destId="{1A01C933-A3C4-4DF6-82DF-E3F3C9B8A9B5}"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48B9B-EA03-4475-A53D-7F5B1BC0E811}">
      <dsp:nvSpPr>
        <dsp:cNvPr id="0" name=""/>
        <dsp:cNvSpPr/>
      </dsp:nvSpPr>
      <dsp:spPr>
        <a:xfrm>
          <a:off x="0" y="0"/>
          <a:ext cx="1475597" cy="7150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DICT</a:t>
          </a:r>
          <a:endParaRPr lang="en-PG" sz="1600" kern="1200"/>
        </a:p>
      </dsp:txBody>
      <dsp:txXfrm>
        <a:off x="20942" y="20942"/>
        <a:ext cx="1433713" cy="673126"/>
      </dsp:txXfrm>
    </dsp:sp>
    <dsp:sp modelId="{D1C43D8D-585F-4D8D-A78D-7E0899B83E26}">
      <dsp:nvSpPr>
        <dsp:cNvPr id="0" name=""/>
        <dsp:cNvSpPr/>
      </dsp:nvSpPr>
      <dsp:spPr>
        <a:xfrm>
          <a:off x="1508830" y="228349"/>
          <a:ext cx="741311" cy="258310"/>
        </a:xfrm>
        <a:prstGeom prst="left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PG" sz="1100" kern="1200"/>
        </a:p>
      </dsp:txBody>
      <dsp:txXfrm>
        <a:off x="1508830" y="280011"/>
        <a:ext cx="663818" cy="154986"/>
      </dsp:txXfrm>
    </dsp:sp>
    <dsp:sp modelId="{1B2DBF82-C6E6-4923-AFD7-DBBE14B94009}">
      <dsp:nvSpPr>
        <dsp:cNvPr id="0" name=""/>
        <dsp:cNvSpPr/>
      </dsp:nvSpPr>
      <dsp:spPr>
        <a:xfrm>
          <a:off x="2259847" y="0"/>
          <a:ext cx="1911257" cy="7150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DataCo</a:t>
          </a:r>
          <a:endParaRPr lang="en-PG" sz="1600" kern="1200"/>
        </a:p>
      </dsp:txBody>
      <dsp:txXfrm>
        <a:off x="2280789" y="20942"/>
        <a:ext cx="1869373" cy="673126"/>
      </dsp:txXfrm>
    </dsp:sp>
    <dsp:sp modelId="{3D68BF3A-66B4-4528-8D08-5CC103CEC8A9}">
      <dsp:nvSpPr>
        <dsp:cNvPr id="0" name=""/>
        <dsp:cNvSpPr/>
      </dsp:nvSpPr>
      <dsp:spPr>
        <a:xfrm>
          <a:off x="4176794" y="236948"/>
          <a:ext cx="834740" cy="241112"/>
        </a:xfrm>
        <a:prstGeom prst="left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PG" sz="1000" kern="1200"/>
        </a:p>
      </dsp:txBody>
      <dsp:txXfrm>
        <a:off x="4176794" y="285170"/>
        <a:ext cx="762406" cy="144668"/>
      </dsp:txXfrm>
    </dsp:sp>
    <dsp:sp modelId="{C2301BA1-0672-4A86-804E-8C8A432BA729}">
      <dsp:nvSpPr>
        <dsp:cNvPr id="0" name=""/>
        <dsp:cNvSpPr/>
      </dsp:nvSpPr>
      <dsp:spPr>
        <a:xfrm>
          <a:off x="4992580" y="0"/>
          <a:ext cx="1493944" cy="7150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Government</a:t>
          </a:r>
          <a:endParaRPr lang="en-PG" sz="1600" kern="1200" dirty="0"/>
        </a:p>
        <a:p>
          <a:pPr marL="0" lvl="0" indent="0" algn="ctr" defTabSz="711200">
            <a:lnSpc>
              <a:spcPct val="90000"/>
            </a:lnSpc>
            <a:spcBef>
              <a:spcPct val="0"/>
            </a:spcBef>
            <a:spcAft>
              <a:spcPct val="35000"/>
            </a:spcAft>
            <a:buNone/>
          </a:pPr>
          <a:r>
            <a:rPr lang="en-US" sz="1600" kern="1200" dirty="0"/>
            <a:t>Institutions</a:t>
          </a:r>
          <a:endParaRPr lang="en-PG" sz="1600" kern="1200" dirty="0"/>
        </a:p>
      </dsp:txBody>
      <dsp:txXfrm>
        <a:off x="5013522" y="20942"/>
        <a:ext cx="1452060" cy="673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4183-D943-4E68-8D4B-27C4F2CE60E8}">
      <dsp:nvSpPr>
        <dsp:cNvPr id="0" name=""/>
        <dsp:cNvSpPr/>
      </dsp:nvSpPr>
      <dsp:spPr>
        <a:xfrm rot="5400000">
          <a:off x="3788888" y="-1544599"/>
          <a:ext cx="610539" cy="3853325"/>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Application Development, Enhancement, Performance Tuning, Maintenance, etc.</a:t>
          </a:r>
          <a:endParaRPr lang="en-PG" sz="1100" kern="1200"/>
        </a:p>
      </dsp:txBody>
      <dsp:txXfrm rot="-5400000">
        <a:off x="2167495" y="106598"/>
        <a:ext cx="3823521" cy="550931"/>
      </dsp:txXfrm>
    </dsp:sp>
    <dsp:sp modelId="{8B996734-8C79-4E68-AD25-1DA9AA07A78E}">
      <dsp:nvSpPr>
        <dsp:cNvPr id="0" name=""/>
        <dsp:cNvSpPr/>
      </dsp:nvSpPr>
      <dsp:spPr>
        <a:xfrm>
          <a:off x="0" y="476"/>
          <a:ext cx="2167495" cy="763174"/>
        </a:xfrm>
        <a:prstGeom prst="roundRect">
          <a:avLst/>
        </a:prstGeom>
        <a:solidFill>
          <a:schemeClr val="accent2">
            <a:hueOff val="0"/>
            <a:satOff val="0"/>
            <a:lumOff val="0"/>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ClrTx/>
            <a:buSzTx/>
            <a:buFontTx/>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Applications</a:t>
          </a:r>
          <a:endParaRPr lang="en-PG" sz="1500" kern="1200"/>
        </a:p>
      </dsp:txBody>
      <dsp:txXfrm>
        <a:off x="37255" y="37731"/>
        <a:ext cx="2092985" cy="688664"/>
      </dsp:txXfrm>
    </dsp:sp>
    <dsp:sp modelId="{E8B51C49-8F9E-4AEB-AEEE-F74F2EB33386}">
      <dsp:nvSpPr>
        <dsp:cNvPr id="0" name=""/>
        <dsp:cNvSpPr/>
      </dsp:nvSpPr>
      <dsp:spPr>
        <a:xfrm rot="5400000">
          <a:off x="3788888" y="-743266"/>
          <a:ext cx="610539" cy="3853325"/>
        </a:xfrm>
        <a:prstGeom prst="round2SameRect">
          <a:avLst/>
        </a:prstGeom>
        <a:solidFill>
          <a:schemeClr val="accent2">
            <a:tint val="40000"/>
            <a:alpha val="90000"/>
            <a:hueOff val="837637"/>
            <a:satOff val="-730"/>
            <a:lumOff val="-1"/>
            <a:alphaOff val="0"/>
          </a:schemeClr>
        </a:solidFill>
        <a:ln w="25400" cap="flat" cmpd="sng" algn="ctr">
          <a:solidFill>
            <a:schemeClr val="accent2">
              <a:tint val="40000"/>
              <a:alpha val="90000"/>
              <a:hueOff val="837637"/>
              <a:satOff val="-730"/>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Middleware </a:t>
          </a:r>
          <a:r>
            <a:rPr kumimoji="0" lang="en-US" sz="1100" b="1" i="0" u="none" strike="noStrike" kern="1200" cap="none" spc="0" normalizeH="0" baseline="0" noProof="0" dirty="0" err="1">
              <a:ln/>
              <a:effectLst/>
              <a:uLnTx/>
              <a:uFillTx/>
              <a:latin typeface="Arial" pitchFamily="34" charset="0"/>
              <a:ea typeface="+mn-ea"/>
              <a:cs typeface="Arial" pitchFamily="34" charset="0"/>
            </a:rPr>
            <a:t>SW</a:t>
          </a:r>
          <a:r>
            <a:rPr kumimoji="0" lang="en-US" sz="1100" b="1" i="0" u="none" strike="noStrike" kern="1200" cap="none" spc="0" normalizeH="0" baseline="0" noProof="0" dirty="0">
              <a:ln/>
              <a:effectLst/>
              <a:uLnTx/>
              <a:uFillTx/>
              <a:latin typeface="Arial" pitchFamily="34" charset="0"/>
              <a:ea typeface="+mn-ea"/>
              <a:cs typeface="Arial" pitchFamily="34" charset="0"/>
            </a:rPr>
            <a:t> Licenses, Installation, Configuration, Upgrade, Patching, etc.</a:t>
          </a:r>
          <a:endParaRPr lang="en-PG" sz="1100" kern="1200"/>
        </a:p>
      </dsp:txBody>
      <dsp:txXfrm rot="-5400000">
        <a:off x="2167495" y="907931"/>
        <a:ext cx="3823521" cy="550931"/>
      </dsp:txXfrm>
    </dsp:sp>
    <dsp:sp modelId="{0084EE45-DD01-4453-BC84-4037B51C27CD}">
      <dsp:nvSpPr>
        <dsp:cNvPr id="0" name=""/>
        <dsp:cNvSpPr/>
      </dsp:nvSpPr>
      <dsp:spPr>
        <a:xfrm>
          <a:off x="0" y="801809"/>
          <a:ext cx="2167495" cy="763174"/>
        </a:xfrm>
        <a:prstGeom prst="roundRect">
          <a:avLst/>
        </a:prstGeom>
        <a:solidFill>
          <a:schemeClr val="accent2">
            <a:hueOff val="780253"/>
            <a:satOff val="-973"/>
            <a:lumOff val="229"/>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Middleware</a:t>
          </a:r>
          <a:endParaRPr lang="en-PG" sz="1500" kern="1200"/>
        </a:p>
      </dsp:txBody>
      <dsp:txXfrm>
        <a:off x="37255" y="839064"/>
        <a:ext cx="2092985" cy="688664"/>
      </dsp:txXfrm>
    </dsp:sp>
    <dsp:sp modelId="{93A1A203-B1D2-473B-9E43-2220845E4A71}">
      <dsp:nvSpPr>
        <dsp:cNvPr id="0" name=""/>
        <dsp:cNvSpPr/>
      </dsp:nvSpPr>
      <dsp:spPr>
        <a:xfrm rot="5400000">
          <a:off x="3788888" y="58066"/>
          <a:ext cx="610539" cy="3853325"/>
        </a:xfrm>
        <a:prstGeom prst="round2SameRect">
          <a:avLst/>
        </a:prstGeom>
        <a:solidFill>
          <a:schemeClr val="accent2">
            <a:tint val="40000"/>
            <a:alpha val="90000"/>
            <a:hueOff val="1675274"/>
            <a:satOff val="-1459"/>
            <a:lumOff val="-2"/>
            <a:alphaOff val="0"/>
          </a:schemeClr>
        </a:solidFill>
        <a:ln w="25400" cap="flat" cmpd="sng" algn="ctr">
          <a:solidFill>
            <a:schemeClr val="accent2">
              <a:tint val="40000"/>
              <a:alpha val="90000"/>
              <a:hueOff val="1675274"/>
              <a:satOff val="-1459"/>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VM OS patching, configuration, OS Administration, Security log review, Trouble-shooting and Administration, etc.</a:t>
          </a:r>
          <a:endParaRPr lang="en-PG" sz="1100" kern="1200"/>
        </a:p>
      </dsp:txBody>
      <dsp:txXfrm rot="-5400000">
        <a:off x="2167495" y="1709263"/>
        <a:ext cx="3823521" cy="550931"/>
      </dsp:txXfrm>
    </dsp:sp>
    <dsp:sp modelId="{C75E4244-A7CC-4FE7-858C-C4FBF81CD76B}">
      <dsp:nvSpPr>
        <dsp:cNvPr id="0" name=""/>
        <dsp:cNvSpPr/>
      </dsp:nvSpPr>
      <dsp:spPr>
        <a:xfrm>
          <a:off x="0" y="1603142"/>
          <a:ext cx="2167495" cy="763174"/>
        </a:xfrm>
        <a:prstGeom prst="roundRect">
          <a:avLst/>
        </a:prstGeom>
        <a:solidFill>
          <a:schemeClr val="accent2">
            <a:hueOff val="1560506"/>
            <a:satOff val="-1946"/>
            <a:lumOff val="458"/>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ClrTx/>
            <a:buSzTx/>
            <a:buFontTx/>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Virtual Machines (VMs)</a:t>
          </a:r>
          <a:endParaRPr lang="en-PG" sz="1500" kern="1200" dirty="0"/>
        </a:p>
      </dsp:txBody>
      <dsp:txXfrm>
        <a:off x="37255" y="1640397"/>
        <a:ext cx="2092985" cy="688664"/>
      </dsp:txXfrm>
    </dsp:sp>
    <dsp:sp modelId="{7D3549CD-7D64-44F3-A4A6-5911421A9850}">
      <dsp:nvSpPr>
        <dsp:cNvPr id="0" name=""/>
        <dsp:cNvSpPr/>
      </dsp:nvSpPr>
      <dsp:spPr>
        <a:xfrm rot="5400000">
          <a:off x="3788888" y="849875"/>
          <a:ext cx="610539" cy="3853325"/>
        </a:xfrm>
        <a:prstGeom prst="round2Same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Virtualisation SW mgmt, VM resources tracking, Capacity Mgmt, Trouble-shooting and Administration, etc.</a:t>
          </a:r>
          <a:endParaRPr lang="en-PG" sz="1100" kern="1200"/>
        </a:p>
      </dsp:txBody>
      <dsp:txXfrm rot="-5400000">
        <a:off x="2167495" y="2501072"/>
        <a:ext cx="3823521" cy="550931"/>
      </dsp:txXfrm>
    </dsp:sp>
    <dsp:sp modelId="{26360843-0171-4195-8187-0E84B99C73A1}">
      <dsp:nvSpPr>
        <dsp:cNvPr id="0" name=""/>
        <dsp:cNvSpPr/>
      </dsp:nvSpPr>
      <dsp:spPr>
        <a:xfrm>
          <a:off x="0" y="2404475"/>
          <a:ext cx="2167495" cy="763174"/>
        </a:xfrm>
        <a:prstGeom prst="roundRect">
          <a:avLst/>
        </a:prstGeom>
        <a:solidFill>
          <a:schemeClr val="accent2">
            <a:hueOff val="2340759"/>
            <a:satOff val="-2919"/>
            <a:lumOff val="686"/>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ClrTx/>
            <a:buSzTx/>
            <a:buFontTx/>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Virtualisation &amp; Management Software</a:t>
          </a:r>
          <a:endParaRPr lang="en-PG" sz="1500" kern="1200"/>
        </a:p>
      </dsp:txBody>
      <dsp:txXfrm>
        <a:off x="37255" y="2441730"/>
        <a:ext cx="2092985" cy="688664"/>
      </dsp:txXfrm>
    </dsp:sp>
    <dsp:sp modelId="{D78FB579-F3F0-4D50-8387-42C3A3C2180B}">
      <dsp:nvSpPr>
        <dsp:cNvPr id="0" name=""/>
        <dsp:cNvSpPr/>
      </dsp:nvSpPr>
      <dsp:spPr>
        <a:xfrm rot="5400000">
          <a:off x="3788888" y="1660732"/>
          <a:ext cx="610539" cy="3853325"/>
        </a:xfrm>
        <a:prstGeom prst="round2SameRect">
          <a:avLst/>
        </a:prstGeom>
        <a:solidFill>
          <a:schemeClr val="accent2">
            <a:tint val="40000"/>
            <a:alpha val="90000"/>
            <a:hueOff val="3350547"/>
            <a:satOff val="-2919"/>
            <a:lumOff val="-4"/>
            <a:alphaOff val="0"/>
          </a:schemeClr>
        </a:solidFill>
        <a:ln w="25400" cap="flat" cmpd="sng" algn="ctr">
          <a:solidFill>
            <a:schemeClr val="accent2">
              <a:tint val="40000"/>
              <a:alpha val="90000"/>
              <a:hueOff val="3350547"/>
              <a:satOff val="-2919"/>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Server Hw and </a:t>
          </a:r>
          <a:r>
            <a:rPr kumimoji="0" lang="en-US" sz="1100" b="1" i="0" u="none" strike="noStrike" kern="1200" cap="none" spc="0" normalizeH="0" baseline="0" noProof="0" dirty="0" err="1">
              <a:ln/>
              <a:effectLst/>
              <a:uLnTx/>
              <a:uFillTx/>
              <a:latin typeface="Arial" pitchFamily="34" charset="0"/>
              <a:ea typeface="+mn-ea"/>
              <a:cs typeface="Arial" pitchFamily="34" charset="0"/>
            </a:rPr>
            <a:t>Sw</a:t>
          </a:r>
          <a:r>
            <a:rPr kumimoji="0" lang="en-US" sz="1100" b="1" i="0" u="none" strike="noStrike" kern="1200" cap="none" spc="0" normalizeH="0" baseline="0" noProof="0" dirty="0">
              <a:ln/>
              <a:effectLst/>
              <a:uLnTx/>
              <a:uFillTx/>
              <a:latin typeface="Arial" pitchFamily="34" charset="0"/>
              <a:ea typeface="+mn-ea"/>
              <a:cs typeface="Arial" pitchFamily="34" charset="0"/>
            </a:rPr>
            <a:t> mgmt, Capacity Mgmt, Trouble-shooting and  administration, Hw </a:t>
          </a:r>
          <a:r>
            <a:rPr kumimoji="0" lang="en-US" sz="1100" b="1" i="0" u="none" strike="noStrike" kern="1200" cap="none" spc="0" normalizeH="0" baseline="0" noProof="0" dirty="0" err="1">
              <a:ln/>
              <a:effectLst/>
              <a:uLnTx/>
              <a:uFillTx/>
              <a:latin typeface="Arial" pitchFamily="34" charset="0"/>
              <a:ea typeface="+mn-ea"/>
              <a:cs typeface="Arial" pitchFamily="34" charset="0"/>
            </a:rPr>
            <a:t>breakfix</a:t>
          </a:r>
          <a:r>
            <a:rPr kumimoji="0" lang="en-US" sz="1100" b="1" i="0" u="none" strike="noStrike" kern="1200" cap="none" spc="0" normalizeH="0" baseline="0" noProof="0" dirty="0">
              <a:ln/>
              <a:effectLst/>
              <a:uLnTx/>
              <a:uFillTx/>
              <a:latin typeface="Arial" pitchFamily="34" charset="0"/>
              <a:ea typeface="+mn-ea"/>
              <a:cs typeface="Arial" pitchFamily="34" charset="0"/>
            </a:rPr>
            <a:t>, OS patching, etc.</a:t>
          </a:r>
          <a:endParaRPr lang="en-PG" sz="1100" kern="1200" dirty="0"/>
        </a:p>
      </dsp:txBody>
      <dsp:txXfrm rot="-5400000">
        <a:off x="2167495" y="3311929"/>
        <a:ext cx="3823521" cy="550931"/>
      </dsp:txXfrm>
    </dsp:sp>
    <dsp:sp modelId="{B456AB6A-4057-4506-B9C0-D532066D560D}">
      <dsp:nvSpPr>
        <dsp:cNvPr id="0" name=""/>
        <dsp:cNvSpPr/>
      </dsp:nvSpPr>
      <dsp:spPr>
        <a:xfrm>
          <a:off x="0" y="3205808"/>
          <a:ext cx="2167495" cy="763174"/>
        </a:xfrm>
        <a:prstGeom prst="roundRect">
          <a:avLst/>
        </a:prstGeom>
        <a:solidFill>
          <a:schemeClr val="accent2">
            <a:hueOff val="3121013"/>
            <a:satOff val="-3893"/>
            <a:lumOff val="915"/>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Physical Servers &amp; OS</a:t>
          </a:r>
          <a:endParaRPr lang="en-PG" sz="1500" kern="1200" dirty="0"/>
        </a:p>
      </dsp:txBody>
      <dsp:txXfrm>
        <a:off x="37255" y="3243063"/>
        <a:ext cx="2092985" cy="688664"/>
      </dsp:txXfrm>
    </dsp:sp>
    <dsp:sp modelId="{140A21A4-0278-4AD0-973A-BA1E40EBD690}">
      <dsp:nvSpPr>
        <dsp:cNvPr id="0" name=""/>
        <dsp:cNvSpPr/>
      </dsp:nvSpPr>
      <dsp:spPr>
        <a:xfrm rot="5400000">
          <a:off x="3788888" y="2462065"/>
          <a:ext cx="610539" cy="3853325"/>
        </a:xfrm>
        <a:prstGeom prst="round2SameRect">
          <a:avLst/>
        </a:prstGeom>
        <a:solidFill>
          <a:schemeClr val="accent2">
            <a:tint val="40000"/>
            <a:alpha val="90000"/>
            <a:hueOff val="4188184"/>
            <a:satOff val="-3648"/>
            <a:lumOff val="-5"/>
            <a:alphaOff val="0"/>
          </a:schemeClr>
        </a:solidFill>
        <a:ln w="25400" cap="flat" cmpd="sng" algn="ctr">
          <a:solidFill>
            <a:schemeClr val="accent2">
              <a:tint val="40000"/>
              <a:alpha val="90000"/>
              <a:hueOff val="4188184"/>
              <a:satOff val="-3648"/>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LAN and WAN network mgmt, Proactive monitoring, Trouble-shooting and network administration, Network Security Mgmt,  Patching, etc..</a:t>
          </a:r>
          <a:endParaRPr lang="en-PG" sz="1100" kern="1200"/>
        </a:p>
      </dsp:txBody>
      <dsp:txXfrm rot="-5400000">
        <a:off x="2167495" y="4113262"/>
        <a:ext cx="3823521" cy="550931"/>
      </dsp:txXfrm>
    </dsp:sp>
    <dsp:sp modelId="{2A91F952-4E9A-48FB-B45B-FC04AAB5FCF4}">
      <dsp:nvSpPr>
        <dsp:cNvPr id="0" name=""/>
        <dsp:cNvSpPr/>
      </dsp:nvSpPr>
      <dsp:spPr>
        <a:xfrm>
          <a:off x="0" y="4007141"/>
          <a:ext cx="2167495" cy="763174"/>
        </a:xfrm>
        <a:prstGeom prst="roundRect">
          <a:avLst/>
        </a:prstGeom>
        <a:solidFill>
          <a:schemeClr val="accent2">
            <a:hueOff val="3901266"/>
            <a:satOff val="-4866"/>
            <a:lumOff val="1144"/>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Network</a:t>
          </a:r>
          <a:endParaRPr lang="en-PG" sz="1500" kern="1200"/>
        </a:p>
      </dsp:txBody>
      <dsp:txXfrm>
        <a:off x="37255" y="4044396"/>
        <a:ext cx="2092985" cy="688664"/>
      </dsp:txXfrm>
    </dsp:sp>
    <dsp:sp modelId="{1A01C933-A3C4-4DF6-82DF-E3F3C9B8A9B5}">
      <dsp:nvSpPr>
        <dsp:cNvPr id="0" name=""/>
        <dsp:cNvSpPr/>
      </dsp:nvSpPr>
      <dsp:spPr>
        <a:xfrm rot="5400000">
          <a:off x="3788888" y="3263398"/>
          <a:ext cx="610539" cy="3853325"/>
        </a:xfrm>
        <a:prstGeom prst="round2Same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lrTx/>
            <a:buSzTx/>
            <a:buFontTx/>
            <a:buNone/>
          </a:pPr>
          <a:r>
            <a:rPr kumimoji="0" lang="en-US" sz="1100" b="1" i="0" u="none" strike="noStrike" kern="1200" cap="none" spc="0" normalizeH="0" baseline="0" noProof="0" dirty="0">
              <a:ln/>
              <a:effectLst/>
              <a:uLnTx/>
              <a:uFillTx/>
              <a:latin typeface="Arial" pitchFamily="34" charset="0"/>
              <a:ea typeface="+mn-ea"/>
              <a:cs typeface="Arial" pitchFamily="34" charset="0"/>
            </a:rPr>
            <a:t>DC Building Mgmt, Rack Mgmt, Power, Cooling, UPS, Cabling, DC Security, etc. </a:t>
          </a:r>
          <a:endParaRPr lang="en-PG" sz="1100" kern="1200"/>
        </a:p>
      </dsp:txBody>
      <dsp:txXfrm rot="-5400000">
        <a:off x="2167495" y="4914595"/>
        <a:ext cx="3823521" cy="550931"/>
      </dsp:txXfrm>
    </dsp:sp>
    <dsp:sp modelId="{C6274238-89A0-4463-8242-D94A7CF2CE54}">
      <dsp:nvSpPr>
        <dsp:cNvPr id="0" name=""/>
        <dsp:cNvSpPr/>
      </dsp:nvSpPr>
      <dsp:spPr>
        <a:xfrm>
          <a:off x="0" y="4808474"/>
          <a:ext cx="2167495" cy="763174"/>
        </a:xfrm>
        <a:prstGeom prst="roundRect">
          <a:avLst/>
        </a:prstGeom>
        <a:solidFill>
          <a:schemeClr val="accent2">
            <a:hueOff val="4681519"/>
            <a:satOff val="-5839"/>
            <a:lumOff val="1373"/>
            <a:alphaOff val="0"/>
          </a:schemeClr>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ClrTx/>
            <a:buSzTx/>
            <a:buFontTx/>
            <a:buNone/>
          </a:pPr>
          <a:r>
            <a:rPr kumimoji="0" lang="en-US" sz="1500" b="1" i="0" u="none" strike="noStrike" kern="1200" cap="none" spc="0" normalizeH="0" baseline="0" noProof="0" dirty="0">
              <a:ln/>
              <a:effectLst/>
              <a:uLnTx/>
              <a:uFillTx/>
              <a:latin typeface="Arial" pitchFamily="34" charset="0"/>
              <a:ea typeface="MS PGothic" pitchFamily="34" charset="-128"/>
              <a:cs typeface="Arial" pitchFamily="34" charset="0"/>
            </a:rPr>
            <a:t>DC Facilities</a:t>
          </a:r>
          <a:endParaRPr lang="en-PG" sz="1500" kern="1200"/>
        </a:p>
      </dsp:txBody>
      <dsp:txXfrm>
        <a:off x="37255" y="4845729"/>
        <a:ext cx="2092985" cy="68866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1"/>
            <a:ext cx="2949787" cy="498693"/>
          </a:xfrm>
          <a:prstGeom prst="rect">
            <a:avLst/>
          </a:prstGeom>
        </p:spPr>
        <p:txBody>
          <a:bodyPr vert="horz" lIns="91440" tIns="45720" rIns="91440" bIns="45720" rtlCol="0"/>
          <a:lstStyle>
            <a:lvl1pPr algn="r">
              <a:defRPr sz="1200"/>
            </a:lvl1pPr>
          </a:lstStyle>
          <a:p>
            <a:fld id="{73B23D34-A4B2-442C-AB31-E84FE5989F9C}" type="datetimeFigureOut">
              <a:rPr lang="en-AU" smtClean="0"/>
              <a:t>27/09/2024</a:t>
            </a:fld>
            <a:endParaRPr lang="en-AU"/>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8"/>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8"/>
            <a:ext cx="2949787" cy="498692"/>
          </a:xfrm>
          <a:prstGeom prst="rect">
            <a:avLst/>
          </a:prstGeom>
        </p:spPr>
        <p:txBody>
          <a:bodyPr vert="horz" lIns="91440" tIns="45720" rIns="91440" bIns="45720" rtlCol="0" anchor="b"/>
          <a:lstStyle>
            <a:lvl1pPr algn="r">
              <a:defRPr sz="1200"/>
            </a:lvl1pPr>
          </a:lstStyle>
          <a:p>
            <a:fld id="{03A22CE9-B615-43CE-B700-D82FA8DB7B19}" type="slidenum">
              <a:rPr lang="en-AU" smtClean="0"/>
              <a:t>‹#›</a:t>
            </a:fld>
            <a:endParaRPr lang="en-AU"/>
          </a:p>
        </p:txBody>
      </p:sp>
    </p:spTree>
    <p:extLst>
      <p:ext uri="{BB962C8B-B14F-4D97-AF65-F5344CB8AC3E}">
        <p14:creationId xmlns:p14="http://schemas.microsoft.com/office/powerpoint/2010/main" val="2440527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03A22CE9-B615-43CE-B700-D82FA8DB7B19}" type="slidenum">
              <a:rPr lang="en-AU" smtClean="0"/>
              <a:t>1</a:t>
            </a:fld>
            <a:endParaRPr lang="en-AU"/>
          </a:p>
        </p:txBody>
      </p:sp>
    </p:spTree>
    <p:extLst>
      <p:ext uri="{BB962C8B-B14F-4D97-AF65-F5344CB8AC3E}">
        <p14:creationId xmlns:p14="http://schemas.microsoft.com/office/powerpoint/2010/main" val="799447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chemeClr val="dk1"/>
              </a:buClr>
              <a:buSzPts val="1200"/>
              <a:buFont typeface="Arial"/>
              <a:buNone/>
            </a:pPr>
            <a:r>
              <a:rPr lang="en-AU" sz="1200">
                <a:latin typeface="Arial"/>
                <a:ea typeface="Arial"/>
                <a:cs typeface="Arial"/>
                <a:sym typeface="Arial"/>
              </a:rPr>
              <a:t>DataCo is a telecommunications State-Owned Enterprise (SOE) tasked with building the National Transmission Network (NTN) and providing wholesale, national and international transmission services, Data Centre and Cloud services and cybersecurity. </a:t>
            </a:r>
            <a:endParaRPr/>
          </a:p>
          <a:p>
            <a:pPr marL="0" lvl="0" indent="0" algn="just" rtl="0">
              <a:spcBef>
                <a:spcPts val="900"/>
              </a:spcBef>
              <a:spcAft>
                <a:spcPts val="0"/>
              </a:spcAft>
              <a:buClr>
                <a:schemeClr val="dk1"/>
              </a:buClr>
              <a:buSzPts val="1200"/>
              <a:buFont typeface="Arial"/>
              <a:buNone/>
            </a:pPr>
            <a:r>
              <a:rPr lang="en-AU" sz="1200">
                <a:latin typeface="Arial"/>
                <a:ea typeface="Arial"/>
                <a:cs typeface="Arial"/>
                <a:sym typeface="Arial"/>
              </a:rPr>
              <a:t>DataCo has over 12,000km of terrestrial and submarine fibre optic cables</a:t>
            </a:r>
            <a:endParaRPr/>
          </a:p>
          <a:p>
            <a:pPr marL="0" lvl="0" indent="0" algn="just" rtl="0">
              <a:spcBef>
                <a:spcPts val="900"/>
              </a:spcBef>
              <a:spcAft>
                <a:spcPts val="0"/>
              </a:spcAft>
              <a:buClr>
                <a:schemeClr val="dk1"/>
              </a:buClr>
              <a:buSzPts val="1200"/>
              <a:buFont typeface="Arial"/>
              <a:buNone/>
            </a:pPr>
            <a:r>
              <a:rPr lang="en-AU" sz="1200">
                <a:latin typeface="Arial"/>
                <a:ea typeface="Arial"/>
                <a:cs typeface="Arial"/>
                <a:sym typeface="Arial"/>
              </a:rPr>
              <a:t>DataCo has already provided fibre connectivity to 21 of the 22 Provincial Capitals; and 67 of the 96 Districts are connected (45 on fibre, 23 satellite). </a:t>
            </a:r>
            <a:endParaRPr/>
          </a:p>
          <a:p>
            <a:pPr marL="0" lvl="0" indent="0" algn="just" rtl="0">
              <a:spcBef>
                <a:spcPts val="900"/>
              </a:spcBef>
              <a:spcAft>
                <a:spcPts val="0"/>
              </a:spcAft>
              <a:buClr>
                <a:schemeClr val="dk1"/>
              </a:buClr>
              <a:buSzPts val="1200"/>
              <a:buFont typeface="Arial"/>
              <a:buNone/>
            </a:pPr>
            <a:r>
              <a:rPr lang="en-AU" sz="1200">
                <a:latin typeface="Arial"/>
                <a:ea typeface="Arial"/>
                <a:cs typeface="Arial"/>
                <a:sym typeface="Arial"/>
              </a:rPr>
              <a:t>DataCo also provides international connectivity to Guam in USA, Sydney in Australia and Jayapura in Indonesia. </a:t>
            </a:r>
            <a:endParaRPr/>
          </a:p>
          <a:p>
            <a:pPr marL="0" lvl="0" indent="0" algn="just" rtl="0">
              <a:spcBef>
                <a:spcPts val="900"/>
              </a:spcBef>
              <a:spcAft>
                <a:spcPts val="0"/>
              </a:spcAft>
              <a:buClr>
                <a:schemeClr val="dk1"/>
              </a:buClr>
              <a:buSzPts val="1200"/>
              <a:buFont typeface="Arial"/>
              <a:buNone/>
            </a:pPr>
            <a:r>
              <a:rPr lang="en-AU" sz="1200" b="1">
                <a:latin typeface="Arial"/>
                <a:ea typeface="Arial"/>
                <a:cs typeface="Arial"/>
                <a:sym typeface="Arial"/>
              </a:rPr>
              <a:t>DataCo has an essential role to play in delivering the Government’s ICT policy objectives and the Key Result Areas of the Government’s Medium-Term Development Plan.</a:t>
            </a:r>
            <a:endParaRPr/>
          </a:p>
          <a:p>
            <a:pPr marL="0" lvl="0" indent="0" algn="just" rtl="0">
              <a:spcBef>
                <a:spcPts val="900"/>
              </a:spcBef>
              <a:spcAft>
                <a:spcPts val="0"/>
              </a:spcAft>
              <a:buClr>
                <a:schemeClr val="dk1"/>
              </a:buClr>
              <a:buSzPts val="1200"/>
              <a:buFont typeface="Arial"/>
              <a:buNone/>
            </a:pPr>
            <a:endParaRPr sz="1200" b="1">
              <a:latin typeface="Arial"/>
              <a:ea typeface="Arial"/>
              <a:cs typeface="Arial"/>
              <a:sym typeface="Arial"/>
            </a:endParaRPr>
          </a:p>
          <a:p>
            <a:pPr marL="285750" lvl="1" indent="-285750" algn="l" rtl="0">
              <a:lnSpc>
                <a:spcPct val="110000"/>
              </a:lnSpc>
              <a:spcBef>
                <a:spcPts val="900"/>
              </a:spcBef>
              <a:spcAft>
                <a:spcPts val="0"/>
              </a:spcAft>
              <a:buClr>
                <a:schemeClr val="lt1"/>
              </a:buClr>
              <a:buSzPts val="1200"/>
              <a:buFont typeface="Noto Sans Symbols"/>
              <a:buChar char="❑"/>
            </a:pPr>
            <a:r>
              <a:rPr lang="en-AU" sz="1200" i="0">
                <a:solidFill>
                  <a:schemeClr val="lt1"/>
                </a:solidFill>
                <a:latin typeface="Arial"/>
                <a:ea typeface="Arial"/>
                <a:cs typeface="Arial"/>
                <a:sym typeface="Arial"/>
              </a:rPr>
              <a:t>PNG DataCo Limited is a State-Owned </a:t>
            </a:r>
            <a:r>
              <a:rPr lang="en-AU" sz="1200">
                <a:solidFill>
                  <a:schemeClr val="lt1"/>
                </a:solidFill>
                <a:latin typeface="Arial"/>
                <a:ea typeface="Arial"/>
                <a:cs typeface="Arial"/>
                <a:sym typeface="Arial"/>
              </a:rPr>
              <a:t>E</a:t>
            </a:r>
            <a:r>
              <a:rPr lang="en-AU" sz="1200" i="0">
                <a:solidFill>
                  <a:schemeClr val="lt1"/>
                </a:solidFill>
                <a:latin typeface="Arial"/>
                <a:ea typeface="Arial"/>
                <a:cs typeface="Arial"/>
                <a:sym typeface="Arial"/>
              </a:rPr>
              <a:t>ntity (SOE), created in 2014 and is responsible for building and operating the National Transmission Network (NTN) as part of the Critical Digital Infrastructure Network. The services provided by DataCo on this infrastructure includes:</a:t>
            </a:r>
            <a:endParaRPr sz="1200">
              <a:solidFill>
                <a:schemeClr val="lt1"/>
              </a:solidFill>
              <a:latin typeface="Arial"/>
              <a:ea typeface="Arial"/>
              <a:cs typeface="Arial"/>
              <a:sym typeface="Arial"/>
            </a:endParaRPr>
          </a:p>
          <a:p>
            <a:pPr marL="717550" lvl="1" indent="-298450" algn="l" rtl="0">
              <a:lnSpc>
                <a:spcPct val="110000"/>
              </a:lnSpc>
              <a:spcBef>
                <a:spcPts val="600"/>
              </a:spcBef>
              <a:spcAft>
                <a:spcPts val="0"/>
              </a:spcAft>
              <a:buClr>
                <a:schemeClr val="lt1"/>
              </a:buClr>
              <a:buSzPts val="1200"/>
              <a:buFont typeface="Arial"/>
              <a:buChar char="•"/>
            </a:pPr>
            <a:r>
              <a:rPr lang="en-AU" sz="1200">
                <a:solidFill>
                  <a:schemeClr val="lt1"/>
                </a:solidFill>
                <a:latin typeface="Arial"/>
                <a:ea typeface="Arial"/>
                <a:cs typeface="Arial"/>
                <a:sym typeface="Arial"/>
              </a:rPr>
              <a:t>Wholesale Internet Service (WIS)</a:t>
            </a:r>
            <a:endParaRPr sz="1200">
              <a:solidFill>
                <a:schemeClr val="lt1"/>
              </a:solidFill>
              <a:latin typeface="Arial"/>
              <a:ea typeface="Arial"/>
              <a:cs typeface="Arial"/>
              <a:sym typeface="Arial"/>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Domestic Long Haul and Metro Point to Point Circuits (LH P2P and Metro P2P)</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International Private Leased Circuits (IPLCs) </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Data Centre Colocation, Hosting and Cloud Service</a:t>
            </a:r>
            <a:endParaRPr/>
          </a:p>
          <a:p>
            <a:pPr marL="419100" lvl="1" indent="0" algn="l" rtl="0">
              <a:lnSpc>
                <a:spcPct val="110000"/>
              </a:lnSpc>
              <a:spcBef>
                <a:spcPts val="0"/>
              </a:spcBef>
              <a:spcAft>
                <a:spcPts val="0"/>
              </a:spcAft>
              <a:buNone/>
            </a:pPr>
            <a:endParaRPr sz="1200">
              <a:solidFill>
                <a:schemeClr val="lt1"/>
              </a:solidFill>
              <a:latin typeface="Arial"/>
              <a:ea typeface="Arial"/>
              <a:cs typeface="Arial"/>
              <a:sym typeface="Arial"/>
            </a:endParaRPr>
          </a:p>
          <a:p>
            <a:pPr marL="285750" lvl="1" indent="-285750" algn="l" rtl="0">
              <a:lnSpc>
                <a:spcPct val="110000"/>
              </a:lnSpc>
              <a:spcBef>
                <a:spcPts val="0"/>
              </a:spcBef>
              <a:spcAft>
                <a:spcPts val="0"/>
              </a:spcAft>
              <a:buClr>
                <a:schemeClr val="lt1"/>
              </a:buClr>
              <a:buSzPts val="1200"/>
              <a:buFont typeface="Noto Sans Symbols"/>
              <a:buChar char="❑"/>
            </a:pPr>
            <a:r>
              <a:rPr lang="en-AU" sz="1200">
                <a:solidFill>
                  <a:schemeClr val="lt1"/>
                </a:solidFill>
                <a:latin typeface="Arial"/>
                <a:ea typeface="Arial"/>
                <a:cs typeface="Arial"/>
                <a:sym typeface="Arial"/>
              </a:rPr>
              <a:t>DataCo’s Digital Infrastructure assets now include: </a:t>
            </a:r>
            <a:endParaRPr/>
          </a:p>
          <a:p>
            <a:pPr marL="717550" lvl="1" indent="-298450" algn="l" rtl="0">
              <a:lnSpc>
                <a:spcPct val="110000"/>
              </a:lnSpc>
              <a:spcBef>
                <a:spcPts val="600"/>
              </a:spcBef>
              <a:spcAft>
                <a:spcPts val="0"/>
              </a:spcAft>
              <a:buClr>
                <a:schemeClr val="lt1"/>
              </a:buClr>
              <a:buSzPts val="1200"/>
              <a:buFont typeface="Arial"/>
              <a:buChar char="•"/>
            </a:pPr>
            <a:r>
              <a:rPr lang="en-AU" sz="1200">
                <a:solidFill>
                  <a:schemeClr val="lt1"/>
                </a:solidFill>
                <a:latin typeface="Arial"/>
                <a:ea typeface="Arial"/>
                <a:cs typeface="Arial"/>
                <a:sym typeface="Arial"/>
              </a:rPr>
              <a:t>11,200km of terrestrial and submarine fibre networks </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 3 International POPs</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14 Fibre POPs in country across 20 Provinces </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 5 Internet Gateway Nodes</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15 Submarine Cable landing stations</a:t>
            </a:r>
            <a:endParaRPr/>
          </a:p>
          <a:p>
            <a:pPr marL="717550" lvl="1" indent="-298450" algn="l" rtl="0">
              <a:lnSpc>
                <a:spcPct val="110000"/>
              </a:lnSpc>
              <a:spcBef>
                <a:spcPts val="0"/>
              </a:spcBef>
              <a:spcAft>
                <a:spcPts val="0"/>
              </a:spcAft>
              <a:buClr>
                <a:schemeClr val="lt1"/>
              </a:buClr>
              <a:buSzPts val="1200"/>
              <a:buFont typeface="Arial"/>
              <a:buChar char="•"/>
            </a:pPr>
            <a:r>
              <a:rPr lang="en-AU" sz="1200">
                <a:solidFill>
                  <a:schemeClr val="lt1"/>
                </a:solidFill>
                <a:latin typeface="Arial"/>
                <a:ea typeface="Arial"/>
                <a:cs typeface="Arial"/>
                <a:sym typeface="Arial"/>
              </a:rPr>
              <a:t>Two Datacentres (Port Moresby and Madang)</a:t>
            </a:r>
            <a:endParaRPr/>
          </a:p>
          <a:p>
            <a:pPr marL="0" lvl="0" indent="0" algn="just" rtl="0">
              <a:spcBef>
                <a:spcPts val="0"/>
              </a:spcBef>
              <a:spcAft>
                <a:spcPts val="0"/>
              </a:spcAft>
              <a:buClr>
                <a:schemeClr val="dk1"/>
              </a:buClr>
              <a:buSzPts val="1200"/>
              <a:buFont typeface="Arial"/>
              <a:buNone/>
            </a:pPr>
            <a:endParaRPr sz="1200" b="1">
              <a:latin typeface="Arial"/>
              <a:ea typeface="Arial"/>
              <a:cs typeface="Arial"/>
              <a:sym typeface="Arial"/>
            </a:endParaRPr>
          </a:p>
          <a:p>
            <a:pPr marL="0" lvl="0" indent="0" algn="just" rtl="0">
              <a:spcBef>
                <a:spcPts val="900"/>
              </a:spcBef>
              <a:spcAft>
                <a:spcPts val="0"/>
              </a:spcAft>
              <a:buClr>
                <a:schemeClr val="dk1"/>
              </a:buClr>
              <a:buSzPts val="1200"/>
              <a:buFont typeface="Arial"/>
              <a:buNone/>
            </a:pPr>
            <a:r>
              <a:rPr lang="en-AU" sz="1200" b="1">
                <a:latin typeface="Arial"/>
                <a:ea typeface="Arial"/>
                <a:cs typeface="Arial"/>
                <a:sym typeface="Arial"/>
              </a:rPr>
              <a:t>15 YEAR PLAN </a:t>
            </a:r>
            <a:r>
              <a:rPr lang="en-AU" sz="2000" b="1">
                <a:solidFill>
                  <a:schemeClr val="lt1"/>
                </a:solidFill>
                <a:latin typeface="Arial"/>
                <a:ea typeface="Arial"/>
                <a:cs typeface="Arial"/>
                <a:sym typeface="Arial"/>
              </a:rPr>
              <a:t>Key Objectives </a:t>
            </a:r>
            <a:endParaRPr sz="2000" b="1" i="0" u="none" strike="noStrike" cap="none">
              <a:solidFill>
                <a:schemeClr val="lt1"/>
              </a:solidFill>
              <a:latin typeface="Arial"/>
              <a:ea typeface="Arial"/>
              <a:cs typeface="Arial"/>
              <a:sym typeface="Arial"/>
            </a:endParaRPr>
          </a:p>
          <a:p>
            <a:pPr marL="625475" marR="0" lvl="0" indent="-269875" algn="l" rtl="0">
              <a:spcBef>
                <a:spcPts val="900"/>
              </a:spcBef>
              <a:spcAft>
                <a:spcPts val="0"/>
              </a:spcAft>
              <a:buClr>
                <a:schemeClr val="lt1"/>
              </a:buClr>
              <a:buSzPts val="1600"/>
              <a:buFont typeface="Play"/>
              <a:buAutoNum type="arabicPeriod"/>
            </a:pPr>
            <a:r>
              <a:rPr lang="en-AU" sz="1600" b="1" i="0" u="none" strike="noStrike" cap="none">
                <a:solidFill>
                  <a:schemeClr val="lt1"/>
                </a:solidFill>
                <a:latin typeface="Arial"/>
                <a:ea typeface="Arial"/>
                <a:cs typeface="Arial"/>
                <a:sym typeface="Arial"/>
              </a:rPr>
              <a:t>Expansion of existing terrestrial and submarine networks</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Connect District Capitals</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Increase resilience</a:t>
            </a:r>
            <a:endParaRPr sz="1600">
              <a:solidFill>
                <a:schemeClr val="lt1"/>
              </a:solidFill>
              <a:latin typeface="Arial"/>
              <a:ea typeface="Arial"/>
              <a:cs typeface="Arial"/>
              <a:sym typeface="Arial"/>
            </a:endParaRPr>
          </a:p>
          <a:p>
            <a:pPr marL="625475" marR="0" lvl="0" indent="-269875" algn="l" rtl="0">
              <a:spcBef>
                <a:spcPts val="600"/>
              </a:spcBef>
              <a:spcAft>
                <a:spcPts val="0"/>
              </a:spcAft>
              <a:buClr>
                <a:schemeClr val="lt1"/>
              </a:buClr>
              <a:buSzPts val="1600"/>
              <a:buFont typeface="Play"/>
              <a:buAutoNum type="arabicPeriod"/>
            </a:pPr>
            <a:r>
              <a:rPr lang="en-AU" sz="1600" b="1" i="0" u="none" strike="noStrike" cap="none">
                <a:solidFill>
                  <a:schemeClr val="lt1"/>
                </a:solidFill>
                <a:latin typeface="Arial"/>
                <a:ea typeface="Arial"/>
                <a:cs typeface="Arial"/>
                <a:sym typeface="Arial"/>
              </a:rPr>
              <a:t>Continue Expansion of Data Centre/Cloud Services</a:t>
            </a:r>
            <a:endParaRPr/>
          </a:p>
          <a:p>
            <a:pPr marL="1098550" lvl="1" indent="-285750" algn="l" rtl="0">
              <a:spcBef>
                <a:spcPts val="0"/>
              </a:spcBef>
              <a:spcAft>
                <a:spcPts val="0"/>
              </a:spcAft>
              <a:buClr>
                <a:schemeClr val="lt1"/>
              </a:buClr>
              <a:buSzPts val="1400"/>
              <a:buFont typeface="Arial"/>
              <a:buChar char="•"/>
            </a:pPr>
            <a:r>
              <a:rPr lang="en-AU" sz="1400" b="0" i="0" u="none" strike="noStrike" cap="none">
                <a:solidFill>
                  <a:schemeClr val="lt1"/>
                </a:solidFill>
                <a:latin typeface="Arial"/>
                <a:ea typeface="Arial"/>
                <a:cs typeface="Arial"/>
                <a:sym typeface="Arial"/>
              </a:rPr>
              <a:t>Support increasing demand for cloud and hyperscale services</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Increase resilience and reduce latency</a:t>
            </a:r>
            <a:endParaRPr sz="1400" b="0" i="0" u="none" strike="noStrike" cap="none">
              <a:solidFill>
                <a:schemeClr val="lt1"/>
              </a:solidFill>
              <a:latin typeface="Arial"/>
              <a:ea typeface="Arial"/>
              <a:cs typeface="Arial"/>
              <a:sym typeface="Arial"/>
            </a:endParaRPr>
          </a:p>
          <a:p>
            <a:pPr marL="625475" marR="0" lvl="0" indent="-269875" algn="l" rtl="0">
              <a:spcBef>
                <a:spcPts val="600"/>
              </a:spcBef>
              <a:spcAft>
                <a:spcPts val="0"/>
              </a:spcAft>
              <a:buClr>
                <a:schemeClr val="lt1"/>
              </a:buClr>
              <a:buSzPts val="1600"/>
              <a:buFont typeface="Play"/>
              <a:buAutoNum type="arabicPeriod"/>
            </a:pPr>
            <a:r>
              <a:rPr lang="en-AU" sz="1600" b="1" i="0" u="none" strike="noStrike" cap="none">
                <a:solidFill>
                  <a:schemeClr val="lt1"/>
                </a:solidFill>
                <a:latin typeface="Arial"/>
                <a:ea typeface="Arial"/>
                <a:cs typeface="Arial"/>
                <a:sym typeface="Arial"/>
              </a:rPr>
              <a:t>Develop a new Wholesale Fibre Broadband Access Network</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Provide 100Mbps-1Gbps GPON services to business, commercial and residential premises</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Wholesale-only to promote competition and innovation </a:t>
            </a:r>
            <a:endParaRPr sz="1400" b="0" i="0" u="none" strike="noStrike" cap="none">
              <a:solidFill>
                <a:schemeClr val="lt1"/>
              </a:solidFill>
              <a:latin typeface="Arial"/>
              <a:ea typeface="Arial"/>
              <a:cs typeface="Arial"/>
              <a:sym typeface="Arial"/>
            </a:endParaRPr>
          </a:p>
          <a:p>
            <a:pPr marL="625475" marR="0" lvl="0" indent="-269875" algn="l" rtl="0">
              <a:spcBef>
                <a:spcPts val="600"/>
              </a:spcBef>
              <a:spcAft>
                <a:spcPts val="0"/>
              </a:spcAft>
              <a:buClr>
                <a:schemeClr val="lt1"/>
              </a:buClr>
              <a:buSzPts val="1600"/>
              <a:buFont typeface="Play"/>
              <a:buAutoNum type="arabicPeriod"/>
            </a:pPr>
            <a:r>
              <a:rPr lang="en-AU" sz="1600" b="1" i="0" u="none" strike="noStrike" cap="none">
                <a:solidFill>
                  <a:schemeClr val="lt1"/>
                </a:solidFill>
                <a:latin typeface="Arial"/>
                <a:ea typeface="Arial"/>
                <a:cs typeface="Arial"/>
                <a:sym typeface="Arial"/>
              </a:rPr>
              <a:t>Develop new Neutral Host Passive Communication Tower Infra.</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Reduce the cost of mobile broadband through tower sharing</a:t>
            </a:r>
            <a:endParaRPr/>
          </a:p>
          <a:p>
            <a:pPr marL="1098550" lvl="1" indent="-285750" algn="l" rtl="0">
              <a:spcBef>
                <a:spcPts val="0"/>
              </a:spcBef>
              <a:spcAft>
                <a:spcPts val="0"/>
              </a:spcAft>
              <a:buClr>
                <a:schemeClr val="lt1"/>
              </a:buClr>
              <a:buSzPts val="1400"/>
              <a:buFont typeface="Arial"/>
              <a:buChar char="•"/>
            </a:pPr>
            <a:r>
              <a:rPr lang="en-AU" sz="1400">
                <a:solidFill>
                  <a:schemeClr val="lt1"/>
                </a:solidFill>
                <a:latin typeface="Arial"/>
                <a:ea typeface="Arial"/>
                <a:cs typeface="Arial"/>
                <a:sym typeface="Arial"/>
              </a:rPr>
              <a:t>Extend coverage and increase competition</a:t>
            </a:r>
            <a:endParaRPr/>
          </a:p>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AU"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0" dirty="0"/>
          </a:p>
        </p:txBody>
      </p:sp>
      <p:sp>
        <p:nvSpPr>
          <p:cNvPr id="4" name="Slide Number Placeholder 3"/>
          <p:cNvSpPr>
            <a:spLocks noGrp="1"/>
          </p:cNvSpPr>
          <p:nvPr>
            <p:ph type="sldNum" sz="quarter" idx="5"/>
          </p:nvPr>
        </p:nvSpPr>
        <p:spPr/>
        <p:txBody>
          <a:bodyPr/>
          <a:lstStyle/>
          <a:p>
            <a:fld id="{55247812-3409-784D-BAE7-ABE53735D59F}" type="slidenum">
              <a:rPr lang="en-US" smtClean="0"/>
              <a:t>3</a:t>
            </a:fld>
            <a:endParaRPr lang="en-US"/>
          </a:p>
        </p:txBody>
      </p:sp>
    </p:spTree>
    <p:extLst>
      <p:ext uri="{BB962C8B-B14F-4D97-AF65-F5344CB8AC3E}">
        <p14:creationId xmlns:p14="http://schemas.microsoft.com/office/powerpoint/2010/main" val="2907515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0" dirty="0"/>
          </a:p>
        </p:txBody>
      </p:sp>
      <p:sp>
        <p:nvSpPr>
          <p:cNvPr id="4" name="Slide Number Placeholder 3"/>
          <p:cNvSpPr>
            <a:spLocks noGrp="1"/>
          </p:cNvSpPr>
          <p:nvPr>
            <p:ph type="sldNum" sz="quarter" idx="5"/>
          </p:nvPr>
        </p:nvSpPr>
        <p:spPr/>
        <p:txBody>
          <a:bodyPr/>
          <a:lstStyle/>
          <a:p>
            <a:fld id="{55247812-3409-784D-BAE7-ABE53735D59F}" type="slidenum">
              <a:rPr lang="en-US" smtClean="0"/>
              <a:t>4</a:t>
            </a:fld>
            <a:endParaRPr lang="en-US"/>
          </a:p>
        </p:txBody>
      </p:sp>
    </p:spTree>
    <p:extLst>
      <p:ext uri="{BB962C8B-B14F-4D97-AF65-F5344CB8AC3E}">
        <p14:creationId xmlns:p14="http://schemas.microsoft.com/office/powerpoint/2010/main" val="1318681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0" dirty="0"/>
          </a:p>
        </p:txBody>
      </p:sp>
      <p:sp>
        <p:nvSpPr>
          <p:cNvPr id="4" name="Slide Number Placeholder 3"/>
          <p:cNvSpPr>
            <a:spLocks noGrp="1"/>
          </p:cNvSpPr>
          <p:nvPr>
            <p:ph type="sldNum" sz="quarter" idx="5"/>
          </p:nvPr>
        </p:nvSpPr>
        <p:spPr/>
        <p:txBody>
          <a:bodyPr/>
          <a:lstStyle/>
          <a:p>
            <a:fld id="{55247812-3409-784D-BAE7-ABE53735D59F}" type="slidenum">
              <a:rPr lang="en-US" smtClean="0"/>
              <a:t>5</a:t>
            </a:fld>
            <a:endParaRPr lang="en-US"/>
          </a:p>
        </p:txBody>
      </p:sp>
    </p:spTree>
    <p:extLst>
      <p:ext uri="{BB962C8B-B14F-4D97-AF65-F5344CB8AC3E}">
        <p14:creationId xmlns:p14="http://schemas.microsoft.com/office/powerpoint/2010/main" val="236580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stage 1, agreement and contract signing, MSA MOU</a:t>
            </a:r>
          </a:p>
          <a:p>
            <a:r>
              <a:rPr lang="en-US" dirty="0"/>
              <a:t>End of Stage 2: Workload register, payment plans, credit commitments, commercial agreement, ongoing support, etc.</a:t>
            </a:r>
          </a:p>
          <a:p>
            <a:endParaRPr lang="en-US" dirty="0"/>
          </a:p>
          <a:p>
            <a:endParaRPr lang="en-US" dirty="0"/>
          </a:p>
          <a:p>
            <a:endParaRPr lang="en-PG" dirty="0"/>
          </a:p>
        </p:txBody>
      </p:sp>
      <p:sp>
        <p:nvSpPr>
          <p:cNvPr id="4" name="Slide Number Placeholder 3"/>
          <p:cNvSpPr>
            <a:spLocks noGrp="1"/>
          </p:cNvSpPr>
          <p:nvPr>
            <p:ph type="sldNum" sz="quarter" idx="5"/>
          </p:nvPr>
        </p:nvSpPr>
        <p:spPr/>
        <p:txBody>
          <a:bodyPr/>
          <a:lstStyle/>
          <a:p>
            <a:fld id="{03A22CE9-B615-43CE-B700-D82FA8DB7B19}" type="slidenum">
              <a:rPr lang="en-AU" smtClean="0"/>
              <a:t>7</a:t>
            </a:fld>
            <a:endParaRPr lang="en-AU"/>
          </a:p>
        </p:txBody>
      </p:sp>
    </p:spTree>
    <p:extLst>
      <p:ext uri="{BB962C8B-B14F-4D97-AF65-F5344CB8AC3E}">
        <p14:creationId xmlns:p14="http://schemas.microsoft.com/office/powerpoint/2010/main" val="3816859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 Technical – ensuring compliance to </a:t>
            </a:r>
            <a:r>
              <a:rPr lang="en-US" dirty="0" err="1"/>
              <a:t>GOVstack</a:t>
            </a:r>
            <a:r>
              <a:rPr lang="en-US" dirty="0"/>
              <a:t> </a:t>
            </a:r>
            <a:endParaRPr lang="en-PG" dirty="0"/>
          </a:p>
        </p:txBody>
      </p:sp>
      <p:sp>
        <p:nvSpPr>
          <p:cNvPr id="4" name="Slide Number Placeholder 3"/>
          <p:cNvSpPr>
            <a:spLocks noGrp="1"/>
          </p:cNvSpPr>
          <p:nvPr>
            <p:ph type="sldNum" sz="quarter" idx="5"/>
          </p:nvPr>
        </p:nvSpPr>
        <p:spPr/>
        <p:txBody>
          <a:bodyPr/>
          <a:lstStyle/>
          <a:p>
            <a:fld id="{03A22CE9-B615-43CE-B700-D82FA8DB7B19}" type="slidenum">
              <a:rPr lang="en-AU" smtClean="0"/>
              <a:t>8</a:t>
            </a:fld>
            <a:endParaRPr lang="en-AU"/>
          </a:p>
        </p:txBody>
      </p:sp>
    </p:spTree>
    <p:extLst>
      <p:ext uri="{BB962C8B-B14F-4D97-AF65-F5344CB8AC3E}">
        <p14:creationId xmlns:p14="http://schemas.microsoft.com/office/powerpoint/2010/main" val="2127094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OCI Infrastructure (Servers, racks) will be managed by Oracle, DataCo will be the SPOC.</a:t>
            </a:r>
            <a:endParaRPr lang="en-PG" dirty="0"/>
          </a:p>
        </p:txBody>
      </p:sp>
      <p:sp>
        <p:nvSpPr>
          <p:cNvPr id="4" name="Slide Number Placeholder 3"/>
          <p:cNvSpPr>
            <a:spLocks noGrp="1"/>
          </p:cNvSpPr>
          <p:nvPr>
            <p:ph type="sldNum" sz="quarter" idx="5"/>
          </p:nvPr>
        </p:nvSpPr>
        <p:spPr/>
        <p:txBody>
          <a:bodyPr/>
          <a:lstStyle/>
          <a:p>
            <a:fld id="{03A22CE9-B615-43CE-B700-D82FA8DB7B19}" type="slidenum">
              <a:rPr lang="en-AU" smtClean="0"/>
              <a:t>12</a:t>
            </a:fld>
            <a:endParaRPr lang="en-AU"/>
          </a:p>
        </p:txBody>
      </p:sp>
    </p:spTree>
    <p:extLst>
      <p:ext uri="{BB962C8B-B14F-4D97-AF65-F5344CB8AC3E}">
        <p14:creationId xmlns:p14="http://schemas.microsoft.com/office/powerpoint/2010/main" val="2884223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op Header">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EB35151-9FA3-892D-C740-8E5070E7D496}"/>
              </a:ext>
            </a:extLst>
          </p:cNvPr>
          <p:cNvGrpSpPr/>
          <p:nvPr userDrawn="1"/>
        </p:nvGrpSpPr>
        <p:grpSpPr>
          <a:xfrm>
            <a:off x="10363200" y="1"/>
            <a:ext cx="1828800" cy="573640"/>
            <a:chOff x="8490857" y="0"/>
            <a:chExt cx="3701143" cy="1160939"/>
          </a:xfrm>
        </p:grpSpPr>
        <p:sp>
          <p:nvSpPr>
            <p:cNvPr id="3" name="Rectangle 2">
              <a:extLst>
                <a:ext uri="{FF2B5EF4-FFF2-40B4-BE49-F238E27FC236}">
                  <a16:creationId xmlns:a16="http://schemas.microsoft.com/office/drawing/2014/main" id="{9A70C3C6-7807-E395-1DDF-1DA3E4B0F41A}"/>
                </a:ext>
              </a:extLst>
            </p:cNvPr>
            <p:cNvSpPr/>
            <p:nvPr/>
          </p:nvSpPr>
          <p:spPr>
            <a:xfrm>
              <a:off x="8490857" y="0"/>
              <a:ext cx="3701143" cy="1160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PG" sz="1200">
                <a:solidFill>
                  <a:prstClr val="white"/>
                </a:solidFill>
                <a:latin typeface="Calibri"/>
              </a:endParaRPr>
            </a:p>
          </p:txBody>
        </p:sp>
        <p:pic>
          <p:nvPicPr>
            <p:cNvPr id="4" name="Picture 3">
              <a:extLst>
                <a:ext uri="{FF2B5EF4-FFF2-40B4-BE49-F238E27FC236}">
                  <a16:creationId xmlns:a16="http://schemas.microsoft.com/office/drawing/2014/main" id="{99CD8773-9546-8A00-93E3-A54D021C6BFB}"/>
                </a:ext>
              </a:extLst>
            </p:cNvPr>
            <p:cNvPicPr>
              <a:picLocks noChangeAspect="1"/>
            </p:cNvPicPr>
            <p:nvPr/>
          </p:nvPicPr>
          <p:blipFill rotWithShape="1">
            <a:blip r:embed="rId2">
              <a:extLst>
                <a:ext uri="{28A0092B-C50C-407E-A947-70E740481C1C}">
                  <a14:useLocalDpi xmlns:a14="http://schemas.microsoft.com/office/drawing/2010/main" val="0"/>
                </a:ext>
              </a:extLst>
            </a:blip>
            <a:srcRect l="11683" r="20635" b="4180"/>
            <a:stretch/>
          </p:blipFill>
          <p:spPr>
            <a:xfrm>
              <a:off x="8618608" y="6797"/>
              <a:ext cx="908845" cy="1072608"/>
            </a:xfrm>
            <a:prstGeom prst="rect">
              <a:avLst/>
            </a:prstGeom>
          </p:spPr>
        </p:pic>
        <p:sp>
          <p:nvSpPr>
            <p:cNvPr id="5" name="Freeform 9">
              <a:extLst>
                <a:ext uri="{FF2B5EF4-FFF2-40B4-BE49-F238E27FC236}">
                  <a16:creationId xmlns:a16="http://schemas.microsoft.com/office/drawing/2014/main" id="{94AD5234-BBA5-93FA-394D-83000A24C480}"/>
                </a:ext>
              </a:extLst>
            </p:cNvPr>
            <p:cNvSpPr/>
            <p:nvPr/>
          </p:nvSpPr>
          <p:spPr>
            <a:xfrm>
              <a:off x="9953697" y="182142"/>
              <a:ext cx="1778000" cy="752714"/>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3"/>
              <a:stretch>
                <a:fillRect t="-42378" b="-40148"/>
              </a:stretch>
            </a:blipFill>
          </p:spPr>
          <p:txBody>
            <a:bodyPr/>
            <a:lstStyle/>
            <a:p>
              <a:pPr defTabSz="609630"/>
              <a:endParaRPr lang="en-PG" sz="1200">
                <a:solidFill>
                  <a:prstClr val="black"/>
                </a:solidFill>
                <a:latin typeface="Calibri"/>
              </a:endParaRPr>
            </a:p>
          </p:txBody>
        </p:sp>
        <p:cxnSp>
          <p:nvCxnSpPr>
            <p:cNvPr id="6" name="Straight Connector 5">
              <a:extLst>
                <a:ext uri="{FF2B5EF4-FFF2-40B4-BE49-F238E27FC236}">
                  <a16:creationId xmlns:a16="http://schemas.microsoft.com/office/drawing/2014/main" id="{7FF0400B-08FD-182B-783A-72CD35E72B31}"/>
                </a:ext>
              </a:extLst>
            </p:cNvPr>
            <p:cNvCxnSpPr/>
            <p:nvPr/>
          </p:nvCxnSpPr>
          <p:spPr>
            <a:xfrm>
              <a:off x="9679853" y="182142"/>
              <a:ext cx="0" cy="752714"/>
            </a:xfrm>
            <a:prstGeom prst="line">
              <a:avLst/>
            </a:prstGeom>
            <a:ln w="12700">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8" name="Rectangle 7">
            <a:extLst>
              <a:ext uri="{FF2B5EF4-FFF2-40B4-BE49-F238E27FC236}">
                <a16:creationId xmlns:a16="http://schemas.microsoft.com/office/drawing/2014/main" id="{8B295DFA-CFCF-E449-3AB2-4D36EBB6AFAA}"/>
              </a:ext>
            </a:extLst>
          </p:cNvPr>
          <p:cNvSpPr/>
          <p:nvPr userDrawn="1"/>
        </p:nvSpPr>
        <p:spPr>
          <a:xfrm>
            <a:off x="0" y="505968"/>
            <a:ext cx="12192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PG">
              <a:solidFill>
                <a:prstClr val="white"/>
              </a:solidFill>
              <a:latin typeface="Calibri" panose="020F0502020204030204"/>
            </a:endParaRPr>
          </a:p>
        </p:txBody>
      </p:sp>
    </p:spTree>
    <p:extLst>
      <p:ext uri="{BB962C8B-B14F-4D97-AF65-F5344CB8AC3E}">
        <p14:creationId xmlns:p14="http://schemas.microsoft.com/office/powerpoint/2010/main" val="1903463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40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5EF66B-F25D-8057-C06B-6D167AF38CF4}"/>
              </a:ext>
            </a:extLst>
          </p:cNvPr>
          <p:cNvGrpSpPr/>
          <p:nvPr userDrawn="1"/>
        </p:nvGrpSpPr>
        <p:grpSpPr>
          <a:xfrm>
            <a:off x="10363200" y="1"/>
            <a:ext cx="1828800" cy="573640"/>
            <a:chOff x="8490857" y="0"/>
            <a:chExt cx="3701143" cy="1160939"/>
          </a:xfrm>
        </p:grpSpPr>
        <p:sp>
          <p:nvSpPr>
            <p:cNvPr id="4" name="Rectangle 3">
              <a:extLst>
                <a:ext uri="{FF2B5EF4-FFF2-40B4-BE49-F238E27FC236}">
                  <a16:creationId xmlns:a16="http://schemas.microsoft.com/office/drawing/2014/main" id="{34FE466E-7AB1-CC9E-8D1E-B25B1AB06062}"/>
                </a:ext>
              </a:extLst>
            </p:cNvPr>
            <p:cNvSpPr/>
            <p:nvPr/>
          </p:nvSpPr>
          <p:spPr>
            <a:xfrm>
              <a:off x="8490857" y="0"/>
              <a:ext cx="3701143" cy="1160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PG" sz="1200">
                <a:solidFill>
                  <a:prstClr val="white"/>
                </a:solidFill>
                <a:latin typeface="Calibri"/>
              </a:endParaRPr>
            </a:p>
          </p:txBody>
        </p:sp>
        <p:pic>
          <p:nvPicPr>
            <p:cNvPr id="5" name="Picture 4">
              <a:extLst>
                <a:ext uri="{FF2B5EF4-FFF2-40B4-BE49-F238E27FC236}">
                  <a16:creationId xmlns:a16="http://schemas.microsoft.com/office/drawing/2014/main" id="{0331D0EB-D574-F7F1-8129-E8D538CADE79}"/>
                </a:ext>
              </a:extLst>
            </p:cNvPr>
            <p:cNvPicPr>
              <a:picLocks noChangeAspect="1"/>
            </p:cNvPicPr>
            <p:nvPr/>
          </p:nvPicPr>
          <p:blipFill rotWithShape="1">
            <a:blip r:embed="rId2">
              <a:extLst>
                <a:ext uri="{28A0092B-C50C-407E-A947-70E740481C1C}">
                  <a14:useLocalDpi xmlns:a14="http://schemas.microsoft.com/office/drawing/2010/main" val="0"/>
                </a:ext>
              </a:extLst>
            </a:blip>
            <a:srcRect l="11683" r="20635" b="4180"/>
            <a:stretch/>
          </p:blipFill>
          <p:spPr>
            <a:xfrm>
              <a:off x="8618608" y="6797"/>
              <a:ext cx="908845" cy="1072608"/>
            </a:xfrm>
            <a:prstGeom prst="rect">
              <a:avLst/>
            </a:prstGeom>
          </p:spPr>
        </p:pic>
        <p:sp>
          <p:nvSpPr>
            <p:cNvPr id="6" name="Freeform 9">
              <a:extLst>
                <a:ext uri="{FF2B5EF4-FFF2-40B4-BE49-F238E27FC236}">
                  <a16:creationId xmlns:a16="http://schemas.microsoft.com/office/drawing/2014/main" id="{46B177FE-DBC4-7FB0-7E97-82DF93491433}"/>
                </a:ext>
              </a:extLst>
            </p:cNvPr>
            <p:cNvSpPr/>
            <p:nvPr/>
          </p:nvSpPr>
          <p:spPr>
            <a:xfrm>
              <a:off x="9953697" y="182142"/>
              <a:ext cx="1778000" cy="752714"/>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3"/>
              <a:stretch>
                <a:fillRect t="-42378" b="-40148"/>
              </a:stretch>
            </a:blipFill>
          </p:spPr>
          <p:txBody>
            <a:bodyPr/>
            <a:lstStyle/>
            <a:p>
              <a:pPr defTabSz="609630"/>
              <a:endParaRPr lang="en-PG" sz="1200">
                <a:solidFill>
                  <a:prstClr val="black"/>
                </a:solidFill>
                <a:latin typeface="Calibri"/>
              </a:endParaRPr>
            </a:p>
          </p:txBody>
        </p:sp>
        <p:cxnSp>
          <p:nvCxnSpPr>
            <p:cNvPr id="7" name="Straight Connector 6">
              <a:extLst>
                <a:ext uri="{FF2B5EF4-FFF2-40B4-BE49-F238E27FC236}">
                  <a16:creationId xmlns:a16="http://schemas.microsoft.com/office/drawing/2014/main" id="{F96343D4-6049-AD02-8598-14454F9C653D}"/>
                </a:ext>
              </a:extLst>
            </p:cNvPr>
            <p:cNvCxnSpPr/>
            <p:nvPr/>
          </p:nvCxnSpPr>
          <p:spPr>
            <a:xfrm>
              <a:off x="9679853" y="182142"/>
              <a:ext cx="0" cy="752714"/>
            </a:xfrm>
            <a:prstGeom prst="line">
              <a:avLst/>
            </a:prstGeom>
            <a:ln w="12700">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9" name="Rectangle 8">
            <a:extLst>
              <a:ext uri="{FF2B5EF4-FFF2-40B4-BE49-F238E27FC236}">
                <a16:creationId xmlns:a16="http://schemas.microsoft.com/office/drawing/2014/main" id="{4D26764D-1070-44F5-7B27-D805A49BB62E}"/>
              </a:ext>
            </a:extLst>
          </p:cNvPr>
          <p:cNvSpPr/>
          <p:nvPr userDrawn="1"/>
        </p:nvSpPr>
        <p:spPr>
          <a:xfrm>
            <a:off x="0" y="505968"/>
            <a:ext cx="12192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PG">
              <a:solidFill>
                <a:prstClr val="white"/>
              </a:solidFill>
              <a:latin typeface="Calibri" panose="020F0502020204030204"/>
            </a:endParaRPr>
          </a:p>
        </p:txBody>
      </p:sp>
    </p:spTree>
    <p:extLst>
      <p:ext uri="{BB962C8B-B14F-4D97-AF65-F5344CB8AC3E}">
        <p14:creationId xmlns:p14="http://schemas.microsoft.com/office/powerpoint/2010/main" val="1693510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op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305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pngdataco.com/" TargetMode="External"/><Relationship Id="rId3" Type="http://schemas.openxmlformats.org/officeDocument/2006/relationships/slideLayout" Target="../slideLayouts/slideLayout3.xml"/><Relationship Id="rId7" Type="http://schemas.openxmlformats.org/officeDocument/2006/relationships/hyperlink" Target="mailto:cloudsolutions@pngdataco.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mailto:cloudsolutions@pngdataco.com" TargetMode="External"/><Relationship Id="rId2"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hyperlink" Target="http://www.pngdataco.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BE6CCEA-1370-A36A-7E7F-DB1C75795A29}"/>
              </a:ext>
            </a:extLst>
          </p:cNvPr>
          <p:cNvGrpSpPr/>
          <p:nvPr userDrawn="1"/>
        </p:nvGrpSpPr>
        <p:grpSpPr>
          <a:xfrm>
            <a:off x="10363200" y="1"/>
            <a:ext cx="1828800" cy="573640"/>
            <a:chOff x="8490857" y="0"/>
            <a:chExt cx="3701143" cy="1160939"/>
          </a:xfrm>
        </p:grpSpPr>
        <p:sp>
          <p:nvSpPr>
            <p:cNvPr id="8" name="Rectangle 7">
              <a:extLst>
                <a:ext uri="{FF2B5EF4-FFF2-40B4-BE49-F238E27FC236}">
                  <a16:creationId xmlns:a16="http://schemas.microsoft.com/office/drawing/2014/main" id="{204EB810-DAE7-FB2D-6031-BC6FDCE920A9}"/>
                </a:ext>
              </a:extLst>
            </p:cNvPr>
            <p:cNvSpPr/>
            <p:nvPr/>
          </p:nvSpPr>
          <p:spPr>
            <a:xfrm>
              <a:off x="8490857" y="0"/>
              <a:ext cx="3701143" cy="1160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PG" sz="1200">
                <a:solidFill>
                  <a:prstClr val="white"/>
                </a:solidFill>
                <a:latin typeface="Calibri"/>
              </a:endParaRPr>
            </a:p>
          </p:txBody>
        </p:sp>
        <p:pic>
          <p:nvPicPr>
            <p:cNvPr id="9" name="Picture 8">
              <a:extLst>
                <a:ext uri="{FF2B5EF4-FFF2-40B4-BE49-F238E27FC236}">
                  <a16:creationId xmlns:a16="http://schemas.microsoft.com/office/drawing/2014/main" id="{115F564E-9F18-AED8-5847-2911809EF4CF}"/>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8618608" y="6797"/>
              <a:ext cx="908845" cy="1072608"/>
            </a:xfrm>
            <a:prstGeom prst="rect">
              <a:avLst/>
            </a:prstGeom>
          </p:spPr>
        </p:pic>
        <p:sp>
          <p:nvSpPr>
            <p:cNvPr id="10" name="Freeform 9">
              <a:extLst>
                <a:ext uri="{FF2B5EF4-FFF2-40B4-BE49-F238E27FC236}">
                  <a16:creationId xmlns:a16="http://schemas.microsoft.com/office/drawing/2014/main" id="{9D24BD32-D200-3C65-DA3C-BB9A64628E60}"/>
                </a:ext>
              </a:extLst>
            </p:cNvPr>
            <p:cNvSpPr/>
            <p:nvPr/>
          </p:nvSpPr>
          <p:spPr>
            <a:xfrm>
              <a:off x="9953697" y="182142"/>
              <a:ext cx="1778000" cy="752714"/>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6"/>
              <a:stretch>
                <a:fillRect t="-42378" b="-40148"/>
              </a:stretch>
            </a:blipFill>
          </p:spPr>
          <p:txBody>
            <a:bodyPr/>
            <a:lstStyle/>
            <a:p>
              <a:pPr defTabSz="609630"/>
              <a:endParaRPr lang="en-PG" sz="1200">
                <a:solidFill>
                  <a:prstClr val="black"/>
                </a:solidFill>
                <a:latin typeface="Calibri"/>
              </a:endParaRPr>
            </a:p>
          </p:txBody>
        </p:sp>
        <p:cxnSp>
          <p:nvCxnSpPr>
            <p:cNvPr id="11" name="Straight Connector 10">
              <a:extLst>
                <a:ext uri="{FF2B5EF4-FFF2-40B4-BE49-F238E27FC236}">
                  <a16:creationId xmlns:a16="http://schemas.microsoft.com/office/drawing/2014/main" id="{DF7F9DB2-7B6B-C8A6-8262-CE698E4304A0}"/>
                </a:ext>
              </a:extLst>
            </p:cNvPr>
            <p:cNvCxnSpPr/>
            <p:nvPr/>
          </p:nvCxnSpPr>
          <p:spPr>
            <a:xfrm>
              <a:off x="9679853" y="182142"/>
              <a:ext cx="0" cy="752714"/>
            </a:xfrm>
            <a:prstGeom prst="line">
              <a:avLst/>
            </a:prstGeom>
            <a:ln w="12700">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977DB2E9-A3A7-6D12-2550-5DDF62436BC5}"/>
              </a:ext>
            </a:extLst>
          </p:cNvPr>
          <p:cNvSpPr txBox="1"/>
          <p:nvPr userDrawn="1"/>
        </p:nvSpPr>
        <p:spPr>
          <a:xfrm>
            <a:off x="0" y="6627168"/>
            <a:ext cx="12192000" cy="230832"/>
          </a:xfrm>
          <a:prstGeom prst="rect">
            <a:avLst/>
          </a:prstGeom>
          <a:solidFill>
            <a:schemeClr val="tx1"/>
          </a:solidFill>
        </p:spPr>
        <p:txBody>
          <a:bodyPr wrap="square">
            <a:spAutoFit/>
          </a:bodyPr>
          <a:lstStyle/>
          <a:p>
            <a:pPr algn="r" defTabSz="609630"/>
            <a:r>
              <a:rPr lang="en-US" sz="900" dirty="0">
                <a:solidFill>
                  <a:schemeClr val="bg1"/>
                </a:solidFill>
                <a:latin typeface="Calibri"/>
              </a:rPr>
              <a:t>PNG DataCo Cloud Team | </a:t>
            </a:r>
            <a:r>
              <a:rPr lang="en-US" sz="900" dirty="0">
                <a:solidFill>
                  <a:schemeClr val="bg1"/>
                </a:solidFill>
                <a:latin typeface="Calibri"/>
                <a:hlinkClick r:id="rId7">
                  <a:extLst>
                    <a:ext uri="{A12FA001-AC4F-418D-AE19-62706E023703}">
                      <ahyp:hlinkClr xmlns:ahyp="http://schemas.microsoft.com/office/drawing/2018/hyperlinkcolor" val="tx"/>
                    </a:ext>
                  </a:extLst>
                </a:hlinkClick>
              </a:rPr>
              <a:t>cloudsolutions@pngdataco.com</a:t>
            </a:r>
            <a:r>
              <a:rPr lang="en-US" sz="900" dirty="0">
                <a:solidFill>
                  <a:schemeClr val="bg1"/>
                </a:solidFill>
                <a:latin typeface="Calibri"/>
              </a:rPr>
              <a:t> | </a:t>
            </a:r>
            <a:r>
              <a:rPr lang="en-US" sz="900" dirty="0">
                <a:solidFill>
                  <a:schemeClr val="bg1"/>
                </a:solidFill>
                <a:latin typeface="Calibri"/>
                <a:hlinkClick r:id="rId8">
                  <a:extLst>
                    <a:ext uri="{A12FA001-AC4F-418D-AE19-62706E023703}">
                      <ahyp:hlinkClr xmlns:ahyp="http://schemas.microsoft.com/office/drawing/2018/hyperlinkcolor" val="tx"/>
                    </a:ext>
                  </a:extLst>
                </a:hlinkClick>
              </a:rPr>
              <a:t>www.pngdataco.com</a:t>
            </a:r>
            <a:r>
              <a:rPr lang="en-US" sz="900" dirty="0">
                <a:solidFill>
                  <a:schemeClr val="bg1"/>
                </a:solidFill>
                <a:latin typeface="Calibri"/>
              </a:rPr>
              <a:t> | October 2024</a:t>
            </a:r>
          </a:p>
        </p:txBody>
      </p:sp>
      <p:sp>
        <p:nvSpPr>
          <p:cNvPr id="13" name="Rectangle 12">
            <a:extLst>
              <a:ext uri="{FF2B5EF4-FFF2-40B4-BE49-F238E27FC236}">
                <a16:creationId xmlns:a16="http://schemas.microsoft.com/office/drawing/2014/main" id="{823EA045-0D19-D5DA-EEAD-386D715AE098}"/>
              </a:ext>
            </a:extLst>
          </p:cNvPr>
          <p:cNvSpPr/>
          <p:nvPr userDrawn="1"/>
        </p:nvSpPr>
        <p:spPr>
          <a:xfrm>
            <a:off x="0" y="505968"/>
            <a:ext cx="12192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PG">
              <a:solidFill>
                <a:prstClr val="white"/>
              </a:solidFill>
              <a:latin typeface="Calibri" panose="020F0502020204030204"/>
            </a:endParaRPr>
          </a:p>
        </p:txBody>
      </p:sp>
    </p:spTree>
    <p:extLst>
      <p:ext uri="{BB962C8B-B14F-4D97-AF65-F5344CB8AC3E}">
        <p14:creationId xmlns:p14="http://schemas.microsoft.com/office/powerpoint/2010/main" val="1718075889"/>
      </p:ext>
    </p:extLst>
  </p:cSld>
  <p:clrMap bg1="lt1" tx1="dk1" bg2="lt2" tx2="dk2" accent1="accent1" accent2="accent2" accent3="accent3" accent4="accent4" accent5="accent5" accent6="accent6" hlink="hlink" folHlink="folHlink"/>
  <p:sldLayoutIdLst>
    <p:sldLayoutId id="2147483820" r:id="rId1"/>
    <p:sldLayoutId id="2147483819" r:id="rId2"/>
    <p:sldLayoutId id="2147483839" r:id="rId3"/>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2A8F2C-22C5-B75F-DA69-5F4CD6A44C90}"/>
              </a:ext>
            </a:extLst>
          </p:cNvPr>
          <p:cNvSpPr/>
          <p:nvPr userDrawn="1"/>
        </p:nvSpPr>
        <p:spPr>
          <a:xfrm>
            <a:off x="0" y="0"/>
            <a:ext cx="10351020" cy="5731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12" name="TextBox 11">
            <a:extLst>
              <a:ext uri="{FF2B5EF4-FFF2-40B4-BE49-F238E27FC236}">
                <a16:creationId xmlns:a16="http://schemas.microsoft.com/office/drawing/2014/main" id="{977DB2E9-A3A7-6D12-2550-5DDF62436BC5}"/>
              </a:ext>
            </a:extLst>
          </p:cNvPr>
          <p:cNvSpPr txBox="1"/>
          <p:nvPr userDrawn="1"/>
        </p:nvSpPr>
        <p:spPr>
          <a:xfrm>
            <a:off x="0" y="6627168"/>
            <a:ext cx="12192000" cy="230832"/>
          </a:xfrm>
          <a:prstGeom prst="rect">
            <a:avLst/>
          </a:prstGeom>
          <a:solidFill>
            <a:schemeClr val="tx1"/>
          </a:solidFill>
        </p:spPr>
        <p:txBody>
          <a:bodyPr wrap="square">
            <a:spAutoFit/>
          </a:bodyPr>
          <a:lstStyle/>
          <a:p>
            <a:pPr algn="r" defTabSz="609630"/>
            <a:r>
              <a:rPr lang="en-US" sz="900" dirty="0">
                <a:solidFill>
                  <a:schemeClr val="bg1"/>
                </a:solidFill>
                <a:latin typeface="Calibri"/>
              </a:rPr>
              <a:t>PNG DataCo Cloud Team | </a:t>
            </a:r>
            <a:r>
              <a:rPr lang="en-US" sz="900" dirty="0">
                <a:solidFill>
                  <a:schemeClr val="bg1"/>
                </a:solidFill>
                <a:latin typeface="Calibri"/>
                <a:hlinkClick r:id="rId3">
                  <a:extLst>
                    <a:ext uri="{A12FA001-AC4F-418D-AE19-62706E023703}">
                      <ahyp:hlinkClr xmlns:ahyp="http://schemas.microsoft.com/office/drawing/2018/hyperlinkcolor" val="tx"/>
                    </a:ext>
                  </a:extLst>
                </a:hlinkClick>
              </a:rPr>
              <a:t>cloudsolutions@pngdataco.com</a:t>
            </a:r>
            <a:r>
              <a:rPr lang="en-US" sz="900" dirty="0">
                <a:solidFill>
                  <a:schemeClr val="bg1"/>
                </a:solidFill>
                <a:latin typeface="Calibri"/>
              </a:rPr>
              <a:t> | </a:t>
            </a:r>
            <a:r>
              <a:rPr lang="en-US" sz="900" dirty="0">
                <a:solidFill>
                  <a:schemeClr val="bg1"/>
                </a:solidFill>
                <a:latin typeface="Calibri"/>
                <a:hlinkClick r:id="rId4">
                  <a:extLst>
                    <a:ext uri="{A12FA001-AC4F-418D-AE19-62706E023703}">
                      <ahyp:hlinkClr xmlns:ahyp="http://schemas.microsoft.com/office/drawing/2018/hyperlinkcolor" val="tx"/>
                    </a:ext>
                  </a:extLst>
                </a:hlinkClick>
              </a:rPr>
              <a:t>www.pngdataco.com</a:t>
            </a:r>
            <a:r>
              <a:rPr lang="en-US" sz="900" dirty="0">
                <a:solidFill>
                  <a:schemeClr val="bg1"/>
                </a:solidFill>
                <a:latin typeface="Calibri"/>
              </a:rPr>
              <a:t> | October 2024</a:t>
            </a:r>
          </a:p>
        </p:txBody>
      </p:sp>
      <p:sp>
        <p:nvSpPr>
          <p:cNvPr id="13" name="Rectangle 12">
            <a:extLst>
              <a:ext uri="{FF2B5EF4-FFF2-40B4-BE49-F238E27FC236}">
                <a16:creationId xmlns:a16="http://schemas.microsoft.com/office/drawing/2014/main" id="{823EA045-0D19-D5DA-EEAD-386D715AE098}"/>
              </a:ext>
            </a:extLst>
          </p:cNvPr>
          <p:cNvSpPr/>
          <p:nvPr userDrawn="1"/>
        </p:nvSpPr>
        <p:spPr>
          <a:xfrm>
            <a:off x="0" y="573108"/>
            <a:ext cx="12192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PG">
              <a:solidFill>
                <a:prstClr val="white"/>
              </a:solidFill>
              <a:latin typeface="Calibri" panose="020F0502020204030204"/>
            </a:endParaRPr>
          </a:p>
        </p:txBody>
      </p:sp>
      <p:grpSp>
        <p:nvGrpSpPr>
          <p:cNvPr id="3" name="Group 2">
            <a:extLst>
              <a:ext uri="{FF2B5EF4-FFF2-40B4-BE49-F238E27FC236}">
                <a16:creationId xmlns:a16="http://schemas.microsoft.com/office/drawing/2014/main" id="{5A1C1452-7317-15FA-484B-48AF29CC0B14}"/>
              </a:ext>
            </a:extLst>
          </p:cNvPr>
          <p:cNvGrpSpPr/>
          <p:nvPr userDrawn="1"/>
        </p:nvGrpSpPr>
        <p:grpSpPr>
          <a:xfrm>
            <a:off x="10363200" y="1"/>
            <a:ext cx="1828800" cy="573640"/>
            <a:chOff x="8490857" y="0"/>
            <a:chExt cx="3701143" cy="1160939"/>
          </a:xfrm>
        </p:grpSpPr>
        <p:sp>
          <p:nvSpPr>
            <p:cNvPr id="4" name="Rectangle 3">
              <a:extLst>
                <a:ext uri="{FF2B5EF4-FFF2-40B4-BE49-F238E27FC236}">
                  <a16:creationId xmlns:a16="http://schemas.microsoft.com/office/drawing/2014/main" id="{51567C9E-2F74-BCF7-0349-631FA6C70E04}"/>
                </a:ext>
              </a:extLst>
            </p:cNvPr>
            <p:cNvSpPr/>
            <p:nvPr/>
          </p:nvSpPr>
          <p:spPr>
            <a:xfrm>
              <a:off x="8490857" y="0"/>
              <a:ext cx="3701143" cy="1160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PG" sz="1200">
                <a:solidFill>
                  <a:prstClr val="white"/>
                </a:solidFill>
                <a:latin typeface="Calibri"/>
              </a:endParaRPr>
            </a:p>
          </p:txBody>
        </p:sp>
        <p:pic>
          <p:nvPicPr>
            <p:cNvPr id="5" name="Picture 4">
              <a:extLst>
                <a:ext uri="{FF2B5EF4-FFF2-40B4-BE49-F238E27FC236}">
                  <a16:creationId xmlns:a16="http://schemas.microsoft.com/office/drawing/2014/main" id="{9DDED7F7-933B-8F8E-94FF-A475E9676E52}"/>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8618608" y="6797"/>
              <a:ext cx="908845" cy="1072608"/>
            </a:xfrm>
            <a:prstGeom prst="rect">
              <a:avLst/>
            </a:prstGeom>
          </p:spPr>
        </p:pic>
        <p:sp>
          <p:nvSpPr>
            <p:cNvPr id="6" name="Freeform 9">
              <a:extLst>
                <a:ext uri="{FF2B5EF4-FFF2-40B4-BE49-F238E27FC236}">
                  <a16:creationId xmlns:a16="http://schemas.microsoft.com/office/drawing/2014/main" id="{0D7CE733-2F93-EE57-A73F-8E9AE1624820}"/>
                </a:ext>
              </a:extLst>
            </p:cNvPr>
            <p:cNvSpPr/>
            <p:nvPr/>
          </p:nvSpPr>
          <p:spPr>
            <a:xfrm>
              <a:off x="9953697" y="182142"/>
              <a:ext cx="1778000" cy="752714"/>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6"/>
              <a:stretch>
                <a:fillRect t="-42378" b="-40148"/>
              </a:stretch>
            </a:blipFill>
          </p:spPr>
          <p:txBody>
            <a:bodyPr/>
            <a:lstStyle/>
            <a:p>
              <a:pPr defTabSz="609630"/>
              <a:endParaRPr lang="en-PG" sz="1200">
                <a:solidFill>
                  <a:prstClr val="black"/>
                </a:solidFill>
                <a:latin typeface="Calibri"/>
              </a:endParaRPr>
            </a:p>
          </p:txBody>
        </p:sp>
        <p:cxnSp>
          <p:nvCxnSpPr>
            <p:cNvPr id="7" name="Straight Connector 6">
              <a:extLst>
                <a:ext uri="{FF2B5EF4-FFF2-40B4-BE49-F238E27FC236}">
                  <a16:creationId xmlns:a16="http://schemas.microsoft.com/office/drawing/2014/main" id="{ADB7BC43-C0B0-450F-9D25-0060A4905355}"/>
                </a:ext>
              </a:extLst>
            </p:cNvPr>
            <p:cNvCxnSpPr/>
            <p:nvPr/>
          </p:nvCxnSpPr>
          <p:spPr>
            <a:xfrm>
              <a:off x="9679853" y="182142"/>
              <a:ext cx="0" cy="752714"/>
            </a:xfrm>
            <a:prstGeom prst="line">
              <a:avLst/>
            </a:prstGeom>
            <a:ln w="12700">
              <a:solidFill>
                <a:schemeClr val="bg1">
                  <a:lumMod val="6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96789872"/>
      </p:ext>
    </p:extLst>
  </p:cSld>
  <p:clrMap bg1="lt1" tx1="dk1" bg2="lt2" tx2="dk2" accent1="accent1" accent2="accent2" accent3="accent3" accent4="accent4" accent5="accent5" accent6="accent6" hlink="hlink" folHlink="folHlink"/>
  <p:sldLayoutIdLst>
    <p:sldLayoutId id="2147483841" r:id="rId1"/>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jpeg"/><Relationship Id="rId7"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notesSlide" Target="../notesSlides/notesSlide6.xml"/><Relationship Id="rId16" Type="http://schemas.openxmlformats.org/officeDocument/2006/relationships/image" Target="../media/image32.svg"/><Relationship Id="rId1" Type="http://schemas.openxmlformats.org/officeDocument/2006/relationships/slideLayout" Target="../slideLayouts/slideLayout1.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sv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3.png"/><Relationship Id="rId7" Type="http://schemas.openxmlformats.org/officeDocument/2006/relationships/diagramLayout" Target="../diagrams/layout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35.png"/><Relationship Id="rId10" Type="http://schemas.microsoft.com/office/2007/relationships/diagramDrawing" Target="../diagrams/drawing1.xml"/><Relationship Id="rId4" Type="http://schemas.openxmlformats.org/officeDocument/2006/relationships/image" Target="../media/image34.png"/><Relationship Id="rId9" Type="http://schemas.openxmlformats.org/officeDocument/2006/relationships/diagramColors" Target="../diagrams/colors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1.pn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6.png"/><Relationship Id="rId4" Type="http://schemas.openxmlformats.org/officeDocument/2006/relationships/image" Target="../media/image35.png"/><Relationship Id="rId9" Type="http://schemas.microsoft.com/office/2007/relationships/diagramDrawing" Target="../diagrams/drawing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A323"/>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38394" y="0"/>
            <a:ext cx="12330394" cy="6935847"/>
          </a:xfrm>
          <a:custGeom>
            <a:avLst/>
            <a:gdLst/>
            <a:ahLst/>
            <a:cxnLst/>
            <a:rect l="l" t="t" r="r" b="b"/>
            <a:pathLst>
              <a:path w="18495591" h="10403770">
                <a:moveTo>
                  <a:pt x="0" y="0"/>
                </a:moveTo>
                <a:lnTo>
                  <a:pt x="18495590" y="0"/>
                </a:lnTo>
                <a:lnTo>
                  <a:pt x="18495590" y="10403770"/>
                </a:lnTo>
                <a:lnTo>
                  <a:pt x="0" y="10403770"/>
                </a:lnTo>
                <a:lnTo>
                  <a:pt x="0" y="0"/>
                </a:lnTo>
                <a:close/>
              </a:path>
            </a:pathLst>
          </a:custGeom>
          <a:blipFill>
            <a:blip r:embed="rId3"/>
            <a:stretch>
              <a:fillRect/>
            </a:stretch>
          </a:blipFill>
        </p:spPr>
        <p:txBody>
          <a:bodyPr/>
          <a:lstStyle/>
          <a:p>
            <a:pPr defTabSz="609630"/>
            <a:endParaRPr lang="en-PG" sz="1200">
              <a:solidFill>
                <a:prstClr val="black"/>
              </a:solidFill>
              <a:latin typeface="Calibri"/>
            </a:endParaRPr>
          </a:p>
        </p:txBody>
      </p:sp>
      <p:pic>
        <p:nvPicPr>
          <p:cNvPr id="4" name="Picture 2">
            <a:extLst>
              <a:ext uri="{FF2B5EF4-FFF2-40B4-BE49-F238E27FC236}">
                <a16:creationId xmlns:a16="http://schemas.microsoft.com/office/drawing/2014/main" id="{B4B8638A-3203-C18D-D77B-8934463DB869}"/>
              </a:ext>
            </a:extLst>
          </p:cNvPr>
          <p:cNvPicPr>
            <a:picLocks noChangeAspect="1"/>
          </p:cNvPicPr>
          <p:nvPr/>
        </p:nvPicPr>
        <p:blipFill>
          <a:blip r:embed="rId4">
            <a:alphaModFix amt="15000"/>
            <a:duotone>
              <a:schemeClr val="bg2">
                <a:shade val="45000"/>
                <a:satMod val="135000"/>
              </a:schemeClr>
              <a:prstClr val="white"/>
            </a:duotone>
          </a:blip>
          <a:srcRect/>
          <a:stretch>
            <a:fillRect/>
          </a:stretch>
        </p:blipFill>
        <p:spPr>
          <a:xfrm>
            <a:off x="-138394" y="0"/>
            <a:ext cx="12415045" cy="7883557"/>
          </a:xfrm>
          <a:prstGeom prst="rect">
            <a:avLst/>
          </a:prstGeom>
        </p:spPr>
      </p:pic>
      <p:sp>
        <p:nvSpPr>
          <p:cNvPr id="3" name="Freeform 3"/>
          <p:cNvSpPr/>
          <p:nvPr/>
        </p:nvSpPr>
        <p:spPr>
          <a:xfrm>
            <a:off x="8483600" y="5613400"/>
            <a:ext cx="3708400" cy="1322447"/>
          </a:xfrm>
          <a:custGeom>
            <a:avLst/>
            <a:gdLst/>
            <a:ahLst/>
            <a:cxnLst/>
            <a:rect l="l" t="t" r="r" b="b"/>
            <a:pathLst>
              <a:path w="7085456" h="7085456">
                <a:moveTo>
                  <a:pt x="0" y="0"/>
                </a:moveTo>
                <a:lnTo>
                  <a:pt x="7085457" y="0"/>
                </a:lnTo>
                <a:lnTo>
                  <a:pt x="7085457" y="7085457"/>
                </a:lnTo>
                <a:lnTo>
                  <a:pt x="0" y="7085457"/>
                </a:lnTo>
                <a:lnTo>
                  <a:pt x="0" y="0"/>
                </a:lnTo>
                <a:close/>
              </a:path>
            </a:pathLst>
          </a:custGeom>
          <a:blipFill>
            <a:blip r:embed="rId5">
              <a:extLst>
                <a:ext uri="{96DAC541-7B7A-43D3-8B79-37D633B846F1}">
                  <asvg:svgBlip xmlns:asvg="http://schemas.microsoft.com/office/drawing/2016/SVG/main" r:embed="rId6"/>
                </a:ext>
              </a:extLst>
            </a:blip>
            <a:stretch>
              <a:fillRect l="1" t="-2" r="-3274" b="-135364"/>
            </a:stretch>
          </a:blipFill>
        </p:spPr>
        <p:txBody>
          <a:bodyPr/>
          <a:lstStyle/>
          <a:p>
            <a:pPr defTabSz="609630"/>
            <a:endParaRPr lang="en-PG" sz="1200">
              <a:solidFill>
                <a:prstClr val="black"/>
              </a:solidFill>
              <a:latin typeface="Calibri"/>
            </a:endParaRPr>
          </a:p>
        </p:txBody>
      </p:sp>
      <p:grpSp>
        <p:nvGrpSpPr>
          <p:cNvPr id="5" name="Group 5"/>
          <p:cNvGrpSpPr/>
          <p:nvPr/>
        </p:nvGrpSpPr>
        <p:grpSpPr>
          <a:xfrm>
            <a:off x="268955" y="4633751"/>
            <a:ext cx="6497929" cy="486455"/>
            <a:chOff x="-23018" y="-5670"/>
            <a:chExt cx="1361889" cy="142016"/>
          </a:xfrm>
        </p:grpSpPr>
        <p:sp>
          <p:nvSpPr>
            <p:cNvPr id="6" name="Freeform 6"/>
            <p:cNvSpPr/>
            <p:nvPr/>
          </p:nvSpPr>
          <p:spPr>
            <a:xfrm>
              <a:off x="-23018" y="-5670"/>
              <a:ext cx="1221644" cy="136764"/>
            </a:xfrm>
            <a:custGeom>
              <a:avLst/>
              <a:gdLst/>
              <a:ahLst/>
              <a:cxnLst/>
              <a:rect l="l" t="t" r="r" b="b"/>
              <a:pathLst>
                <a:path w="1937684" h="136764">
                  <a:moveTo>
                    <a:pt x="13997" y="0"/>
                  </a:moveTo>
                  <a:lnTo>
                    <a:pt x="1923687" y="0"/>
                  </a:lnTo>
                  <a:cubicBezTo>
                    <a:pt x="1931417" y="0"/>
                    <a:pt x="1937684" y="6267"/>
                    <a:pt x="1937684" y="13997"/>
                  </a:cubicBezTo>
                  <a:lnTo>
                    <a:pt x="1937684" y="122766"/>
                  </a:lnTo>
                  <a:cubicBezTo>
                    <a:pt x="1937684" y="130497"/>
                    <a:pt x="1931417" y="136764"/>
                    <a:pt x="1923687" y="136764"/>
                  </a:cubicBezTo>
                  <a:lnTo>
                    <a:pt x="13997" y="136764"/>
                  </a:lnTo>
                  <a:cubicBezTo>
                    <a:pt x="10285" y="136764"/>
                    <a:pt x="6725" y="135289"/>
                    <a:pt x="4100" y="132664"/>
                  </a:cubicBezTo>
                  <a:cubicBezTo>
                    <a:pt x="1475" y="130039"/>
                    <a:pt x="0" y="126479"/>
                    <a:pt x="0" y="122766"/>
                  </a:cubicBezTo>
                  <a:lnTo>
                    <a:pt x="0" y="13997"/>
                  </a:lnTo>
                  <a:cubicBezTo>
                    <a:pt x="0" y="6267"/>
                    <a:pt x="6267" y="0"/>
                    <a:pt x="13997" y="0"/>
                  </a:cubicBezTo>
                  <a:close/>
                </a:path>
              </a:pathLst>
            </a:custGeom>
            <a:solidFill>
              <a:srgbClr val="FFFFFF"/>
            </a:solidFill>
            <a:ln w="9525">
              <a:solidFill>
                <a:srgbClr val="000000"/>
              </a:solidFill>
            </a:ln>
          </p:spPr>
          <p:txBody>
            <a:bodyPr/>
            <a:lstStyle/>
            <a:p>
              <a:pPr defTabSz="609630"/>
              <a:endParaRPr lang="en-PG" sz="1200" dirty="0">
                <a:solidFill>
                  <a:prstClr val="black"/>
                </a:solidFill>
                <a:latin typeface="Calibri"/>
              </a:endParaRPr>
            </a:p>
          </p:txBody>
        </p:sp>
        <p:sp>
          <p:nvSpPr>
            <p:cNvPr id="7" name="TextBox 7"/>
            <p:cNvSpPr txBox="1"/>
            <p:nvPr/>
          </p:nvSpPr>
          <p:spPr>
            <a:xfrm>
              <a:off x="4292" y="-418"/>
              <a:ext cx="1334579" cy="136764"/>
            </a:xfrm>
            <a:prstGeom prst="rect">
              <a:avLst/>
            </a:prstGeom>
          </p:spPr>
          <p:txBody>
            <a:bodyPr lIns="45829" tIns="45829" rIns="45829" bIns="45829" rtlCol="0" anchor="ctr"/>
            <a:lstStyle/>
            <a:p>
              <a:pPr algn="just" defTabSz="609630"/>
              <a:r>
                <a:rPr lang="en-US" sz="2400" b="1" dirty="0">
                  <a:solidFill>
                    <a:srgbClr val="050708"/>
                  </a:solidFill>
                  <a:latin typeface="DIN Next Devanagari Medium"/>
                </a:rPr>
                <a:t>Under DICT Partnership and Supervision</a:t>
              </a:r>
            </a:p>
          </p:txBody>
        </p:sp>
      </p:grpSp>
      <p:sp>
        <p:nvSpPr>
          <p:cNvPr id="13" name="TextBox 13"/>
          <p:cNvSpPr txBox="1"/>
          <p:nvPr/>
        </p:nvSpPr>
        <p:spPr>
          <a:xfrm>
            <a:off x="286104" y="3087662"/>
            <a:ext cx="11608523" cy="1513235"/>
          </a:xfrm>
          <a:prstGeom prst="rect">
            <a:avLst/>
          </a:prstGeom>
        </p:spPr>
        <p:txBody>
          <a:bodyPr wrap="square" lIns="0" tIns="0" rIns="0" bIns="0" rtlCol="0" anchor="ctr">
            <a:spAutoFit/>
          </a:bodyPr>
          <a:lstStyle/>
          <a:p>
            <a:pPr defTabSz="609630">
              <a:lnSpc>
                <a:spcPts val="5934"/>
              </a:lnSpc>
            </a:pPr>
            <a:r>
              <a:rPr lang="en-US" sz="4800" b="1" dirty="0">
                <a:solidFill>
                  <a:prstClr val="white"/>
                </a:solidFill>
                <a:latin typeface="Aharoni" panose="02010803020104030203" pitchFamily="2" charset="-79"/>
                <a:cs typeface="Aharoni" panose="02010803020104030203" pitchFamily="2" charset="-79"/>
              </a:rPr>
              <a:t>DataCo's Cloud Onboarding Process for Government Departments and Agencies</a:t>
            </a:r>
          </a:p>
        </p:txBody>
      </p:sp>
      <p:grpSp>
        <p:nvGrpSpPr>
          <p:cNvPr id="9" name="Group 8">
            <a:extLst>
              <a:ext uri="{FF2B5EF4-FFF2-40B4-BE49-F238E27FC236}">
                <a16:creationId xmlns:a16="http://schemas.microsoft.com/office/drawing/2014/main" id="{90AE8CB7-58FE-0F41-F7D4-1ABF1C424E14}"/>
              </a:ext>
            </a:extLst>
          </p:cNvPr>
          <p:cNvGrpSpPr/>
          <p:nvPr/>
        </p:nvGrpSpPr>
        <p:grpSpPr>
          <a:xfrm>
            <a:off x="-138394" y="1893869"/>
            <a:ext cx="4998245" cy="1160939"/>
            <a:chOff x="-138394" y="260547"/>
            <a:chExt cx="4998245" cy="1160939"/>
          </a:xfrm>
        </p:grpSpPr>
        <p:sp>
          <p:nvSpPr>
            <p:cNvPr id="419" name="Rectangle 418">
              <a:extLst>
                <a:ext uri="{FF2B5EF4-FFF2-40B4-BE49-F238E27FC236}">
                  <a16:creationId xmlns:a16="http://schemas.microsoft.com/office/drawing/2014/main" id="{D477329E-0C44-D8E9-E29E-4B375A87A396}"/>
                </a:ext>
              </a:extLst>
            </p:cNvPr>
            <p:cNvSpPr/>
            <p:nvPr/>
          </p:nvSpPr>
          <p:spPr>
            <a:xfrm>
              <a:off x="-138394" y="260547"/>
              <a:ext cx="4998245" cy="1160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PG" sz="1200">
                <a:solidFill>
                  <a:prstClr val="white"/>
                </a:solidFill>
                <a:latin typeface="Calibri"/>
              </a:endParaRPr>
            </a:p>
          </p:txBody>
        </p:sp>
        <p:pic>
          <p:nvPicPr>
            <p:cNvPr id="417" name="Picture 416">
              <a:extLst>
                <a:ext uri="{FF2B5EF4-FFF2-40B4-BE49-F238E27FC236}">
                  <a16:creationId xmlns:a16="http://schemas.microsoft.com/office/drawing/2014/main" id="{91928B6E-A0E5-AF0A-4FCE-35758B5D292C}"/>
                </a:ext>
              </a:extLst>
            </p:cNvPr>
            <p:cNvPicPr>
              <a:picLocks noChangeAspect="1"/>
            </p:cNvPicPr>
            <p:nvPr/>
          </p:nvPicPr>
          <p:blipFill rotWithShape="1">
            <a:blip r:embed="rId7">
              <a:extLst>
                <a:ext uri="{28A0092B-C50C-407E-A947-70E740481C1C}">
                  <a14:useLocalDpi xmlns:a14="http://schemas.microsoft.com/office/drawing/2010/main" val="0"/>
                </a:ext>
              </a:extLst>
            </a:blip>
            <a:srcRect l="11683" r="20635" b="4180"/>
            <a:stretch/>
          </p:blipFill>
          <p:spPr>
            <a:xfrm>
              <a:off x="1286459" y="267344"/>
              <a:ext cx="908845" cy="1072608"/>
            </a:xfrm>
            <a:prstGeom prst="rect">
              <a:avLst/>
            </a:prstGeom>
          </p:spPr>
        </p:pic>
        <p:sp>
          <p:nvSpPr>
            <p:cNvPr id="418" name="Freeform 9">
              <a:extLst>
                <a:ext uri="{FF2B5EF4-FFF2-40B4-BE49-F238E27FC236}">
                  <a16:creationId xmlns:a16="http://schemas.microsoft.com/office/drawing/2014/main" id="{71C2BC79-6BA5-85F6-8946-27852FED2BB1}"/>
                </a:ext>
              </a:extLst>
            </p:cNvPr>
            <p:cNvSpPr/>
            <p:nvPr/>
          </p:nvSpPr>
          <p:spPr>
            <a:xfrm>
              <a:off x="2621548" y="442689"/>
              <a:ext cx="1778000" cy="752714"/>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8"/>
              <a:stretch>
                <a:fillRect t="-42378" b="-40148"/>
              </a:stretch>
            </a:blipFill>
          </p:spPr>
          <p:txBody>
            <a:bodyPr/>
            <a:lstStyle/>
            <a:p>
              <a:pPr defTabSz="609630"/>
              <a:endParaRPr lang="en-PG" sz="1200">
                <a:solidFill>
                  <a:prstClr val="black"/>
                </a:solidFill>
                <a:latin typeface="Calibri"/>
              </a:endParaRPr>
            </a:p>
          </p:txBody>
        </p:sp>
        <p:cxnSp>
          <p:nvCxnSpPr>
            <p:cNvPr id="421" name="Straight Connector 420">
              <a:extLst>
                <a:ext uri="{FF2B5EF4-FFF2-40B4-BE49-F238E27FC236}">
                  <a16:creationId xmlns:a16="http://schemas.microsoft.com/office/drawing/2014/main" id="{A0D48C74-E8AB-EB64-B4B8-81A8D0691F80}"/>
                </a:ext>
              </a:extLst>
            </p:cNvPr>
            <p:cNvCxnSpPr/>
            <p:nvPr/>
          </p:nvCxnSpPr>
          <p:spPr>
            <a:xfrm>
              <a:off x="2347704" y="442689"/>
              <a:ext cx="0" cy="752714"/>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422" name="TextBox 421">
            <a:extLst>
              <a:ext uri="{FF2B5EF4-FFF2-40B4-BE49-F238E27FC236}">
                <a16:creationId xmlns:a16="http://schemas.microsoft.com/office/drawing/2014/main" id="{22FF03EF-3CB8-AD34-4917-637F3805B417}"/>
              </a:ext>
            </a:extLst>
          </p:cNvPr>
          <p:cNvSpPr txBox="1"/>
          <p:nvPr/>
        </p:nvSpPr>
        <p:spPr>
          <a:xfrm>
            <a:off x="9499600" y="5874514"/>
            <a:ext cx="2540000" cy="830997"/>
          </a:xfrm>
          <a:prstGeom prst="rect">
            <a:avLst/>
          </a:prstGeom>
          <a:noFill/>
        </p:spPr>
        <p:txBody>
          <a:bodyPr wrap="square" rtlCol="0">
            <a:spAutoFit/>
          </a:bodyPr>
          <a:lstStyle/>
          <a:p>
            <a:pPr algn="r" defTabSz="609630"/>
            <a:r>
              <a:rPr lang="en-US" sz="1200" b="1" dirty="0">
                <a:solidFill>
                  <a:prstClr val="black"/>
                </a:solidFill>
                <a:latin typeface="Calibri"/>
              </a:rPr>
              <a:t>Presentation By</a:t>
            </a:r>
          </a:p>
          <a:p>
            <a:pPr algn="r" defTabSz="609630"/>
            <a:r>
              <a:rPr lang="en-US" sz="1200" dirty="0">
                <a:solidFill>
                  <a:prstClr val="black"/>
                </a:solidFill>
                <a:latin typeface="Calibri"/>
              </a:rPr>
              <a:t>PNG DataCo Limited</a:t>
            </a:r>
          </a:p>
          <a:p>
            <a:pPr algn="r" defTabSz="609630"/>
            <a:endParaRPr lang="en-US" sz="1200" dirty="0">
              <a:solidFill>
                <a:prstClr val="black"/>
              </a:solidFill>
              <a:latin typeface="Calibri"/>
            </a:endParaRPr>
          </a:p>
          <a:p>
            <a:pPr algn="r" defTabSz="609630"/>
            <a:r>
              <a:rPr lang="en-US" sz="1200" dirty="0">
                <a:solidFill>
                  <a:prstClr val="black"/>
                </a:solidFill>
                <a:latin typeface="Calibri"/>
              </a:rPr>
              <a:t>September 2024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6" descr="Image result for clip art schools using interne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152;p16"/>
          <p:cNvSpPr txBox="1"/>
          <p:nvPr/>
        </p:nvSpPr>
        <p:spPr>
          <a:xfrm>
            <a:off x="242137" y="236225"/>
            <a:ext cx="3819525" cy="559329"/>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800"/>
              <a:buFont typeface="Play"/>
              <a:buNone/>
              <a:tabLst/>
              <a:defRPr/>
            </a:pPr>
            <a:endParaRPr kumimoji="0" sz="1800" b="1" i="0" u="none" strike="noStrike" kern="0" cap="none" spc="0" normalizeH="0" baseline="0" noProof="0">
              <a:ln>
                <a:noFill/>
              </a:ln>
              <a:solidFill>
                <a:srgbClr val="FFC000"/>
              </a:solidFill>
              <a:effectLst/>
              <a:uLnTx/>
              <a:uFillTx/>
              <a:latin typeface="Arial"/>
              <a:ea typeface="Arial"/>
              <a:cs typeface="Arial"/>
              <a:sym typeface="Arial"/>
            </a:endParaRPr>
          </a:p>
        </p:txBody>
      </p:sp>
      <p:sp>
        <p:nvSpPr>
          <p:cNvPr id="153" name="Google Shape;153;p16"/>
          <p:cNvSpPr txBox="1">
            <a:spLocks noGrp="1"/>
          </p:cNvSpPr>
          <p:nvPr>
            <p:ph type="body" idx="4294967295"/>
          </p:nvPr>
        </p:nvSpPr>
        <p:spPr>
          <a:xfrm>
            <a:off x="0" y="577949"/>
            <a:ext cx="12192000" cy="665781"/>
          </a:xfrm>
          <a:prstGeom prst="rect">
            <a:avLst/>
          </a:prstGeom>
          <a:solidFill>
            <a:srgbClr val="1F5C99"/>
          </a:solidFill>
          <a:ln>
            <a:noFill/>
          </a:ln>
        </p:spPr>
        <p:txBody>
          <a:bodyPr spcFirstLastPara="1" wrap="square" lIns="91425" tIns="45700" rIns="91425" bIns="45700" anchor="ctr" anchorCtr="0">
            <a:normAutofit/>
          </a:bodyPr>
          <a:lstStyle/>
          <a:p>
            <a:pPr marL="720000" lvl="0" indent="0" algn="ctr" rtl="0">
              <a:lnSpc>
                <a:spcPct val="90000"/>
              </a:lnSpc>
              <a:spcBef>
                <a:spcPts val="0"/>
              </a:spcBef>
              <a:spcAft>
                <a:spcPts val="0"/>
              </a:spcAft>
              <a:buClr>
                <a:schemeClr val="lt1"/>
              </a:buClr>
              <a:buSzPts val="1700"/>
              <a:buNone/>
            </a:pPr>
            <a:r>
              <a:rPr lang="en-AU" sz="1700" dirty="0">
                <a:solidFill>
                  <a:schemeClr val="lt1"/>
                </a:solidFill>
                <a:latin typeface="Arial"/>
                <a:ea typeface="Arial"/>
                <a:cs typeface="Arial"/>
                <a:sym typeface="Arial"/>
              </a:rPr>
              <a:t>DataCo is PNG’s State-Owned Enterprise responsible for building and managing the National Telecommunications Network and Critical Digital Infrastructure in PNG</a:t>
            </a:r>
            <a:endParaRPr dirty="0"/>
          </a:p>
        </p:txBody>
      </p:sp>
      <p:sp>
        <p:nvSpPr>
          <p:cNvPr id="154" name="Google Shape;154;p16"/>
          <p:cNvSpPr txBox="1">
            <a:spLocks noGrp="1"/>
          </p:cNvSpPr>
          <p:nvPr>
            <p:ph type="title" idx="4294967295"/>
          </p:nvPr>
        </p:nvSpPr>
        <p:spPr>
          <a:xfrm>
            <a:off x="242137" y="0"/>
            <a:ext cx="8333538" cy="61790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Arial"/>
              <a:buNone/>
            </a:pPr>
            <a:r>
              <a:rPr lang="en-AU" sz="3200" dirty="0">
                <a:solidFill>
                  <a:schemeClr val="tx1"/>
                </a:solidFill>
                <a:latin typeface="Arial"/>
                <a:ea typeface="Arial"/>
                <a:cs typeface="Arial"/>
                <a:sym typeface="Arial"/>
              </a:rPr>
              <a:t>WHY PNG DataCo Limited?</a:t>
            </a:r>
            <a:endParaRPr dirty="0">
              <a:solidFill>
                <a:schemeClr val="tx1"/>
              </a:solidFill>
            </a:endParaRPr>
          </a:p>
        </p:txBody>
      </p:sp>
      <p:sp>
        <p:nvSpPr>
          <p:cNvPr id="155" name="Google Shape;155;p16"/>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AU"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pic>
        <p:nvPicPr>
          <p:cNvPr id="156" name="Google Shape;156;p16"/>
          <p:cNvPicPr preferRelativeResize="0"/>
          <p:nvPr/>
        </p:nvPicPr>
        <p:blipFill rotWithShape="1">
          <a:blip r:embed="rId3">
            <a:alphaModFix/>
          </a:blip>
          <a:srcRect/>
          <a:stretch/>
        </p:blipFill>
        <p:spPr>
          <a:xfrm>
            <a:off x="3920572" y="1243730"/>
            <a:ext cx="8271427" cy="5023122"/>
          </a:xfrm>
          <a:prstGeom prst="rect">
            <a:avLst/>
          </a:prstGeom>
          <a:noFill/>
          <a:ln>
            <a:noFill/>
          </a:ln>
        </p:spPr>
      </p:pic>
      <p:sp>
        <p:nvSpPr>
          <p:cNvPr id="157" name="Google Shape;157;p16"/>
          <p:cNvSpPr txBox="1"/>
          <p:nvPr/>
        </p:nvSpPr>
        <p:spPr>
          <a:xfrm>
            <a:off x="4682899" y="6343500"/>
            <a:ext cx="7343425" cy="21544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1400" b="0" i="0" u="none" strike="noStrike" kern="0" cap="none" spc="0" normalizeH="0" baseline="0" noProof="0">
                <a:ln>
                  <a:noFill/>
                </a:ln>
                <a:solidFill>
                  <a:srgbClr val="002060"/>
                </a:solidFill>
                <a:effectLst/>
                <a:uLnTx/>
                <a:uFillTx/>
                <a:latin typeface="Arial"/>
                <a:ea typeface="Arial"/>
                <a:cs typeface="Arial"/>
                <a:sym typeface="Arial"/>
              </a:rPr>
              <a:t>DataCo’s Masterplan indicative Terrestrial and Submarine Fibre Network plus Data Centres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58" name="Google Shape;158;p16"/>
          <p:cNvPicPr preferRelativeResize="0"/>
          <p:nvPr/>
        </p:nvPicPr>
        <p:blipFill rotWithShape="1">
          <a:blip r:embed="rId4">
            <a:alphaModFix/>
          </a:blip>
          <a:srcRect/>
          <a:stretch/>
        </p:blipFill>
        <p:spPr>
          <a:xfrm>
            <a:off x="155575" y="1243730"/>
            <a:ext cx="3784661" cy="4426104"/>
          </a:xfrm>
          <a:prstGeom prst="rect">
            <a:avLst/>
          </a:prstGeom>
          <a:noFill/>
          <a:ln>
            <a:noFill/>
          </a:ln>
        </p:spPr>
      </p:pic>
      <p:grpSp>
        <p:nvGrpSpPr>
          <p:cNvPr id="159" name="Google Shape;159;p16"/>
          <p:cNvGrpSpPr/>
          <p:nvPr/>
        </p:nvGrpSpPr>
        <p:grpSpPr>
          <a:xfrm>
            <a:off x="165676" y="3138225"/>
            <a:ext cx="4628041" cy="3344071"/>
            <a:chOff x="320802" y="2173985"/>
            <a:chExt cx="4363593" cy="3679063"/>
          </a:xfrm>
        </p:grpSpPr>
        <p:grpSp>
          <p:nvGrpSpPr>
            <p:cNvPr id="160" name="Google Shape;160;p16"/>
            <p:cNvGrpSpPr/>
            <p:nvPr/>
          </p:nvGrpSpPr>
          <p:grpSpPr>
            <a:xfrm>
              <a:off x="320802" y="2173985"/>
              <a:ext cx="2182495" cy="1839595"/>
              <a:chOff x="320802" y="2173985"/>
              <a:chExt cx="2182495" cy="1839595"/>
            </a:xfrm>
          </p:grpSpPr>
          <p:sp>
            <p:nvSpPr>
              <p:cNvPr id="161" name="Google Shape;161;p16"/>
              <p:cNvSpPr/>
              <p:nvPr/>
            </p:nvSpPr>
            <p:spPr>
              <a:xfrm>
                <a:off x="320802" y="2173985"/>
                <a:ext cx="2182495" cy="1839595"/>
              </a:xfrm>
              <a:custGeom>
                <a:avLst/>
                <a:gdLst/>
                <a:ahLst/>
                <a:cxnLst/>
                <a:rect l="l" t="t" r="r" b="b"/>
                <a:pathLst>
                  <a:path w="2182495" h="1839595" extrusionOk="0">
                    <a:moveTo>
                      <a:pt x="2182368" y="0"/>
                    </a:moveTo>
                    <a:lnTo>
                      <a:pt x="306578" y="0"/>
                    </a:lnTo>
                    <a:lnTo>
                      <a:pt x="256849" y="4012"/>
                    </a:lnTo>
                    <a:lnTo>
                      <a:pt x="209676" y="15629"/>
                    </a:lnTo>
                    <a:lnTo>
                      <a:pt x="165688" y="34220"/>
                    </a:lnTo>
                    <a:lnTo>
                      <a:pt x="125517" y="59153"/>
                    </a:lnTo>
                    <a:lnTo>
                      <a:pt x="89795" y="89796"/>
                    </a:lnTo>
                    <a:lnTo>
                      <a:pt x="59152" y="125520"/>
                    </a:lnTo>
                    <a:lnTo>
                      <a:pt x="34220" y="165692"/>
                    </a:lnTo>
                    <a:lnTo>
                      <a:pt x="15629" y="209682"/>
                    </a:lnTo>
                    <a:lnTo>
                      <a:pt x="4012" y="256859"/>
                    </a:lnTo>
                    <a:lnTo>
                      <a:pt x="0" y="306590"/>
                    </a:lnTo>
                    <a:lnTo>
                      <a:pt x="0" y="1839468"/>
                    </a:lnTo>
                    <a:lnTo>
                      <a:pt x="2182368" y="1839468"/>
                    </a:lnTo>
                    <a:lnTo>
                      <a:pt x="2182368" y="0"/>
                    </a:lnTo>
                    <a:close/>
                  </a:path>
                </a:pathLst>
              </a:custGeom>
              <a:solidFill>
                <a:srgbClr val="C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162;p16"/>
              <p:cNvSpPr/>
              <p:nvPr/>
            </p:nvSpPr>
            <p:spPr>
              <a:xfrm>
                <a:off x="320802" y="2173985"/>
                <a:ext cx="2182495" cy="1839595"/>
              </a:xfrm>
              <a:custGeom>
                <a:avLst/>
                <a:gdLst/>
                <a:ahLst/>
                <a:cxnLst/>
                <a:rect l="l" t="t" r="r" b="b"/>
                <a:pathLst>
                  <a:path w="2182495" h="1839595" extrusionOk="0">
                    <a:moveTo>
                      <a:pt x="0" y="1839468"/>
                    </a:moveTo>
                    <a:lnTo>
                      <a:pt x="0" y="306578"/>
                    </a:lnTo>
                    <a:lnTo>
                      <a:pt x="4012" y="256849"/>
                    </a:lnTo>
                    <a:lnTo>
                      <a:pt x="15629" y="209676"/>
                    </a:lnTo>
                    <a:lnTo>
                      <a:pt x="34220" y="165688"/>
                    </a:lnTo>
                    <a:lnTo>
                      <a:pt x="59152" y="125517"/>
                    </a:lnTo>
                    <a:lnTo>
                      <a:pt x="89795" y="89795"/>
                    </a:lnTo>
                    <a:lnTo>
                      <a:pt x="125517" y="59152"/>
                    </a:lnTo>
                    <a:lnTo>
                      <a:pt x="165688" y="34220"/>
                    </a:lnTo>
                    <a:lnTo>
                      <a:pt x="209676" y="15629"/>
                    </a:lnTo>
                    <a:lnTo>
                      <a:pt x="256849" y="4012"/>
                    </a:lnTo>
                    <a:lnTo>
                      <a:pt x="306578" y="0"/>
                    </a:lnTo>
                    <a:lnTo>
                      <a:pt x="2182368" y="0"/>
                    </a:lnTo>
                    <a:lnTo>
                      <a:pt x="2182368" y="1839468"/>
                    </a:lnTo>
                    <a:lnTo>
                      <a:pt x="0" y="1839468"/>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63" name="Google Shape;163;p16"/>
            <p:cNvSpPr txBox="1"/>
            <p:nvPr/>
          </p:nvSpPr>
          <p:spPr>
            <a:xfrm>
              <a:off x="441547" y="2366686"/>
              <a:ext cx="1939289" cy="917584"/>
            </a:xfrm>
            <a:prstGeom prst="rect">
              <a:avLst/>
            </a:prstGeom>
            <a:noFill/>
            <a:ln>
              <a:noFill/>
            </a:ln>
          </p:spPr>
          <p:txBody>
            <a:bodyPr spcFirstLastPara="1" wrap="square" lIns="0" tIns="26025" rIns="0" bIns="0" anchor="t" anchorCtr="0">
              <a:spAutoFit/>
            </a:bodyPr>
            <a:lstStyle/>
            <a:p>
              <a:pPr marL="269875" marR="5080" lvl="0" indent="-12700" algn="l" defTabSz="914400" rtl="0" eaLnBrk="1" fontAlgn="auto" latinLnBrk="0" hangingPunct="1">
                <a:lnSpc>
                  <a:spcPct val="132857"/>
                </a:lnSpc>
                <a:spcBef>
                  <a:spcPts val="0"/>
                </a:spcBef>
                <a:spcAft>
                  <a:spcPts val="0"/>
                </a:spcAft>
                <a:buClr>
                  <a:srgbClr val="FFFFFF"/>
                </a:buClr>
                <a:buSzPts val="1400"/>
                <a:buFont typeface="Trebuchet MS"/>
                <a:buNone/>
                <a:tabLst/>
                <a:defRPr/>
              </a:pPr>
              <a:r>
                <a:rPr kumimoji="0" lang="en-AU" sz="1400" b="0" i="0" u="none" strike="noStrike" kern="0" cap="none" spc="0" normalizeH="0" baseline="0" noProof="0">
                  <a:ln>
                    <a:noFill/>
                  </a:ln>
                  <a:solidFill>
                    <a:srgbClr val="FFFFFF"/>
                  </a:solidFill>
                  <a:effectLst/>
                  <a:uLnTx/>
                  <a:uFillTx/>
                  <a:latin typeface="Trebuchet MS"/>
                  <a:ea typeface="Trebuchet MS"/>
                  <a:cs typeface="Trebuchet MS"/>
                  <a:sym typeface="Trebuchet MS"/>
                </a:rPr>
                <a:t>1) Expansion of existing terrestrial and submarine networks</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grpSp>
          <p:nvGrpSpPr>
            <p:cNvPr id="164" name="Google Shape;164;p16"/>
            <p:cNvGrpSpPr/>
            <p:nvPr/>
          </p:nvGrpSpPr>
          <p:grpSpPr>
            <a:xfrm>
              <a:off x="2503170" y="2183129"/>
              <a:ext cx="2181225" cy="1839595"/>
              <a:chOff x="2503170" y="2183129"/>
              <a:chExt cx="2181225" cy="1839595"/>
            </a:xfrm>
          </p:grpSpPr>
          <p:sp>
            <p:nvSpPr>
              <p:cNvPr id="165" name="Google Shape;165;p16"/>
              <p:cNvSpPr/>
              <p:nvPr/>
            </p:nvSpPr>
            <p:spPr>
              <a:xfrm>
                <a:off x="2503170" y="2183129"/>
                <a:ext cx="2181225" cy="1839595"/>
              </a:xfrm>
              <a:custGeom>
                <a:avLst/>
                <a:gdLst/>
                <a:ahLst/>
                <a:cxnLst/>
                <a:rect l="l" t="t" r="r" b="b"/>
                <a:pathLst>
                  <a:path w="2181225" h="1839595" extrusionOk="0">
                    <a:moveTo>
                      <a:pt x="1874253" y="0"/>
                    </a:moveTo>
                    <a:lnTo>
                      <a:pt x="0" y="0"/>
                    </a:lnTo>
                    <a:lnTo>
                      <a:pt x="0" y="1839468"/>
                    </a:lnTo>
                    <a:lnTo>
                      <a:pt x="2180844" y="1839468"/>
                    </a:lnTo>
                    <a:lnTo>
                      <a:pt x="2180844" y="306590"/>
                    </a:lnTo>
                    <a:lnTo>
                      <a:pt x="2176831" y="256859"/>
                    </a:lnTo>
                    <a:lnTo>
                      <a:pt x="2165214" y="209682"/>
                    </a:lnTo>
                    <a:lnTo>
                      <a:pt x="2146623" y="165692"/>
                    </a:lnTo>
                    <a:lnTo>
                      <a:pt x="2121690" y="125520"/>
                    </a:lnTo>
                    <a:lnTo>
                      <a:pt x="2091047" y="89796"/>
                    </a:lnTo>
                    <a:lnTo>
                      <a:pt x="2055323" y="59153"/>
                    </a:lnTo>
                    <a:lnTo>
                      <a:pt x="2015151" y="34220"/>
                    </a:lnTo>
                    <a:lnTo>
                      <a:pt x="1971161" y="15629"/>
                    </a:lnTo>
                    <a:lnTo>
                      <a:pt x="1923984" y="4012"/>
                    </a:lnTo>
                    <a:lnTo>
                      <a:pt x="1874253" y="0"/>
                    </a:lnTo>
                    <a:close/>
                  </a:path>
                </a:pathLst>
              </a:custGeom>
              <a:solidFill>
                <a:srgbClr val="CE1F06"/>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166;p16"/>
              <p:cNvSpPr/>
              <p:nvPr/>
            </p:nvSpPr>
            <p:spPr>
              <a:xfrm>
                <a:off x="2503170" y="2183129"/>
                <a:ext cx="2181225" cy="1839595"/>
              </a:xfrm>
              <a:custGeom>
                <a:avLst/>
                <a:gdLst/>
                <a:ahLst/>
                <a:cxnLst/>
                <a:rect l="l" t="t" r="r" b="b"/>
                <a:pathLst>
                  <a:path w="2181225" h="1839595" extrusionOk="0">
                    <a:moveTo>
                      <a:pt x="0" y="0"/>
                    </a:moveTo>
                    <a:lnTo>
                      <a:pt x="1874253" y="0"/>
                    </a:lnTo>
                    <a:lnTo>
                      <a:pt x="1923984" y="4012"/>
                    </a:lnTo>
                    <a:lnTo>
                      <a:pt x="1971161" y="15629"/>
                    </a:lnTo>
                    <a:lnTo>
                      <a:pt x="2015151" y="34220"/>
                    </a:lnTo>
                    <a:lnTo>
                      <a:pt x="2055323" y="59153"/>
                    </a:lnTo>
                    <a:lnTo>
                      <a:pt x="2091047" y="89796"/>
                    </a:lnTo>
                    <a:lnTo>
                      <a:pt x="2121690" y="125520"/>
                    </a:lnTo>
                    <a:lnTo>
                      <a:pt x="2146623" y="165692"/>
                    </a:lnTo>
                    <a:lnTo>
                      <a:pt x="2165214" y="209682"/>
                    </a:lnTo>
                    <a:lnTo>
                      <a:pt x="2176831" y="256859"/>
                    </a:lnTo>
                    <a:lnTo>
                      <a:pt x="2180844" y="306590"/>
                    </a:lnTo>
                    <a:lnTo>
                      <a:pt x="2180844" y="1839468"/>
                    </a:lnTo>
                    <a:lnTo>
                      <a:pt x="0" y="1839468"/>
                    </a:lnTo>
                    <a:lnTo>
                      <a:pt x="0" y="0"/>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67" name="Google Shape;167;p16"/>
            <p:cNvSpPr txBox="1"/>
            <p:nvPr/>
          </p:nvSpPr>
          <p:spPr>
            <a:xfrm>
              <a:off x="2765848" y="2375273"/>
              <a:ext cx="1652905" cy="917584"/>
            </a:xfrm>
            <a:prstGeom prst="rect">
              <a:avLst/>
            </a:prstGeom>
            <a:noFill/>
            <a:ln>
              <a:noFill/>
            </a:ln>
          </p:spPr>
          <p:txBody>
            <a:bodyPr spcFirstLastPara="1" wrap="square" lIns="0" tIns="26025" rIns="0" bIns="0" anchor="t" anchorCtr="0">
              <a:spAutoFit/>
            </a:bodyPr>
            <a:lstStyle/>
            <a:p>
              <a:pPr marL="85725" marR="5080" lvl="0" indent="-12700" algn="l" defTabSz="914400" rtl="0" eaLnBrk="1" fontAlgn="auto" latinLnBrk="0" hangingPunct="1">
                <a:lnSpc>
                  <a:spcPct val="132857"/>
                </a:lnSpc>
                <a:spcBef>
                  <a:spcPts val="0"/>
                </a:spcBef>
                <a:spcAft>
                  <a:spcPts val="0"/>
                </a:spcAft>
                <a:buClr>
                  <a:srgbClr val="FFFFFF"/>
                </a:buClr>
                <a:buSzPts val="1400"/>
                <a:buFont typeface="Trebuchet MS"/>
                <a:buNone/>
                <a:tabLst/>
                <a:defRPr/>
              </a:pPr>
              <a:r>
                <a:rPr kumimoji="0" lang="en-AU" sz="1400" b="0" i="0" u="none" strike="noStrike" kern="0" cap="none" spc="0" normalizeH="0" baseline="0" noProof="0">
                  <a:ln>
                    <a:noFill/>
                  </a:ln>
                  <a:solidFill>
                    <a:srgbClr val="FFFFFF"/>
                  </a:solidFill>
                  <a:effectLst/>
                  <a:uLnTx/>
                  <a:uFillTx/>
                  <a:latin typeface="Trebuchet MS"/>
                  <a:ea typeface="Trebuchet MS"/>
                  <a:cs typeface="Trebuchet MS"/>
                  <a:sym typeface="Trebuchet MS"/>
                </a:rPr>
                <a:t>2) Continue Expansion of Data Centre/ Cloud Services</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grpSp>
          <p:nvGrpSpPr>
            <p:cNvPr id="168" name="Google Shape;168;p16"/>
            <p:cNvGrpSpPr/>
            <p:nvPr/>
          </p:nvGrpSpPr>
          <p:grpSpPr>
            <a:xfrm>
              <a:off x="320802" y="4013453"/>
              <a:ext cx="2182495" cy="1839595"/>
              <a:chOff x="320802" y="4013453"/>
              <a:chExt cx="2182495" cy="1839595"/>
            </a:xfrm>
          </p:grpSpPr>
          <p:sp>
            <p:nvSpPr>
              <p:cNvPr id="169" name="Google Shape;169;p16"/>
              <p:cNvSpPr/>
              <p:nvPr/>
            </p:nvSpPr>
            <p:spPr>
              <a:xfrm>
                <a:off x="320802" y="4013453"/>
                <a:ext cx="2182495" cy="1839595"/>
              </a:xfrm>
              <a:custGeom>
                <a:avLst/>
                <a:gdLst/>
                <a:ahLst/>
                <a:cxnLst/>
                <a:rect l="l" t="t" r="r" b="b"/>
                <a:pathLst>
                  <a:path w="2182495" h="1839595" extrusionOk="0">
                    <a:moveTo>
                      <a:pt x="2182368" y="0"/>
                    </a:moveTo>
                    <a:lnTo>
                      <a:pt x="0" y="0"/>
                    </a:lnTo>
                    <a:lnTo>
                      <a:pt x="0" y="1532877"/>
                    </a:lnTo>
                    <a:lnTo>
                      <a:pt x="4012" y="1582608"/>
                    </a:lnTo>
                    <a:lnTo>
                      <a:pt x="15629" y="1629785"/>
                    </a:lnTo>
                    <a:lnTo>
                      <a:pt x="34220" y="1673775"/>
                    </a:lnTo>
                    <a:lnTo>
                      <a:pt x="59152" y="1713947"/>
                    </a:lnTo>
                    <a:lnTo>
                      <a:pt x="89795" y="1749671"/>
                    </a:lnTo>
                    <a:lnTo>
                      <a:pt x="125517" y="1780314"/>
                    </a:lnTo>
                    <a:lnTo>
                      <a:pt x="165688" y="1805247"/>
                    </a:lnTo>
                    <a:lnTo>
                      <a:pt x="209676" y="1823838"/>
                    </a:lnTo>
                    <a:lnTo>
                      <a:pt x="256849" y="1835455"/>
                    </a:lnTo>
                    <a:lnTo>
                      <a:pt x="306578" y="1839468"/>
                    </a:lnTo>
                    <a:lnTo>
                      <a:pt x="2182368" y="1839468"/>
                    </a:lnTo>
                    <a:lnTo>
                      <a:pt x="2182368" y="0"/>
                    </a:lnTo>
                    <a:close/>
                  </a:path>
                </a:pathLst>
              </a:custGeom>
              <a:solidFill>
                <a:srgbClr val="DB420F"/>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170;p16"/>
              <p:cNvSpPr/>
              <p:nvPr/>
            </p:nvSpPr>
            <p:spPr>
              <a:xfrm>
                <a:off x="320802" y="4013453"/>
                <a:ext cx="2182495" cy="1839595"/>
              </a:xfrm>
              <a:custGeom>
                <a:avLst/>
                <a:gdLst/>
                <a:ahLst/>
                <a:cxnLst/>
                <a:rect l="l" t="t" r="r" b="b"/>
                <a:pathLst>
                  <a:path w="2182495" h="1839595" extrusionOk="0">
                    <a:moveTo>
                      <a:pt x="2182368" y="1839468"/>
                    </a:moveTo>
                    <a:lnTo>
                      <a:pt x="306578" y="1839468"/>
                    </a:lnTo>
                    <a:lnTo>
                      <a:pt x="256849" y="1835455"/>
                    </a:lnTo>
                    <a:lnTo>
                      <a:pt x="209676" y="1823838"/>
                    </a:lnTo>
                    <a:lnTo>
                      <a:pt x="165688" y="1805247"/>
                    </a:lnTo>
                    <a:lnTo>
                      <a:pt x="125517" y="1780314"/>
                    </a:lnTo>
                    <a:lnTo>
                      <a:pt x="89795" y="1749671"/>
                    </a:lnTo>
                    <a:lnTo>
                      <a:pt x="59152" y="1713947"/>
                    </a:lnTo>
                    <a:lnTo>
                      <a:pt x="34220" y="1673775"/>
                    </a:lnTo>
                    <a:lnTo>
                      <a:pt x="15629" y="1629785"/>
                    </a:lnTo>
                    <a:lnTo>
                      <a:pt x="4012" y="1582608"/>
                    </a:lnTo>
                    <a:lnTo>
                      <a:pt x="0" y="1532877"/>
                    </a:lnTo>
                    <a:lnTo>
                      <a:pt x="0" y="0"/>
                    </a:lnTo>
                    <a:lnTo>
                      <a:pt x="2182368" y="0"/>
                    </a:lnTo>
                    <a:lnTo>
                      <a:pt x="2182368" y="1839468"/>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1" name="Google Shape;171;p16"/>
            <p:cNvSpPr txBox="1"/>
            <p:nvPr/>
          </p:nvSpPr>
          <p:spPr>
            <a:xfrm>
              <a:off x="612279" y="4547652"/>
              <a:ext cx="1598930" cy="929576"/>
            </a:xfrm>
            <a:prstGeom prst="rect">
              <a:avLst/>
            </a:prstGeom>
            <a:noFill/>
            <a:ln>
              <a:noFill/>
            </a:ln>
          </p:spPr>
          <p:txBody>
            <a:bodyPr spcFirstLastPara="1" wrap="square" lIns="0" tIns="26025" rIns="0" bIns="0" anchor="t" anchorCtr="0">
              <a:spAutoFit/>
            </a:bodyPr>
            <a:lstStyle/>
            <a:p>
              <a:pPr marL="85725" marR="5080" lvl="0" indent="0" algn="l" defTabSz="914400" rtl="0" eaLnBrk="1" fontAlgn="auto" latinLnBrk="0" hangingPunct="1">
                <a:lnSpc>
                  <a:spcPct val="132857"/>
                </a:lnSpc>
                <a:spcBef>
                  <a:spcPts val="0"/>
                </a:spcBef>
                <a:spcAft>
                  <a:spcPts val="0"/>
                </a:spcAft>
                <a:buClr>
                  <a:srgbClr val="FFFFFF"/>
                </a:buClr>
                <a:buSzPts val="1400"/>
                <a:buFont typeface="Trebuchet MS"/>
                <a:buNone/>
                <a:tabLst/>
                <a:defRPr/>
              </a:pPr>
              <a:r>
                <a:rPr kumimoji="0" lang="en-AU" sz="1400" b="0" i="0" u="none" strike="noStrike" kern="0" cap="none" spc="0" normalizeH="0" baseline="0" noProof="0">
                  <a:ln>
                    <a:noFill/>
                  </a:ln>
                  <a:solidFill>
                    <a:srgbClr val="FFFFFF"/>
                  </a:solidFill>
                  <a:effectLst/>
                  <a:uLnTx/>
                  <a:uFillTx/>
                  <a:latin typeface="Trebuchet MS"/>
                  <a:ea typeface="Trebuchet MS"/>
                  <a:cs typeface="Trebuchet MS"/>
                  <a:sym typeface="Trebuchet MS"/>
                </a:rPr>
                <a:t>3) Develop a new Wholesale Fibre Broadband</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a:p>
              <a:pPr marL="85725" marR="25400" lvl="0" indent="0" algn="l" defTabSz="914400" rtl="0" eaLnBrk="1" fontAlgn="auto" latinLnBrk="0" hangingPunct="1">
                <a:lnSpc>
                  <a:spcPct val="132857"/>
                </a:lnSpc>
                <a:spcBef>
                  <a:spcPts val="85"/>
                </a:spcBef>
                <a:spcAft>
                  <a:spcPts val="0"/>
                </a:spcAft>
                <a:buClr>
                  <a:srgbClr val="FFFFFF"/>
                </a:buClr>
                <a:buSzPts val="1400"/>
                <a:buFont typeface="Trebuchet MS"/>
                <a:buNone/>
                <a:tabLst/>
                <a:defRPr/>
              </a:pPr>
              <a:r>
                <a:rPr kumimoji="0" lang="en-AU" sz="1400" b="0" i="0" u="none" strike="noStrike" kern="0" cap="none" spc="0" normalizeH="0" baseline="0" noProof="0">
                  <a:ln>
                    <a:noFill/>
                  </a:ln>
                  <a:solidFill>
                    <a:srgbClr val="FFFFFF"/>
                  </a:solidFill>
                  <a:effectLst/>
                  <a:uLnTx/>
                  <a:uFillTx/>
                  <a:latin typeface="Trebuchet MS"/>
                  <a:ea typeface="Trebuchet MS"/>
                  <a:cs typeface="Trebuchet MS"/>
                  <a:sym typeface="Trebuchet MS"/>
                </a:rPr>
                <a:t>Access Network</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grpSp>
          <p:nvGrpSpPr>
            <p:cNvPr id="172" name="Google Shape;172;p16"/>
            <p:cNvGrpSpPr/>
            <p:nvPr/>
          </p:nvGrpSpPr>
          <p:grpSpPr>
            <a:xfrm>
              <a:off x="2503170" y="4013453"/>
              <a:ext cx="2181225" cy="1839595"/>
              <a:chOff x="2503170" y="4013453"/>
              <a:chExt cx="2181225" cy="1839595"/>
            </a:xfrm>
          </p:grpSpPr>
          <p:sp>
            <p:nvSpPr>
              <p:cNvPr id="173" name="Google Shape;173;p16"/>
              <p:cNvSpPr/>
              <p:nvPr/>
            </p:nvSpPr>
            <p:spPr>
              <a:xfrm>
                <a:off x="2503170" y="4013453"/>
                <a:ext cx="2181225" cy="1839595"/>
              </a:xfrm>
              <a:custGeom>
                <a:avLst/>
                <a:gdLst/>
                <a:ahLst/>
                <a:cxnLst/>
                <a:rect l="l" t="t" r="r" b="b"/>
                <a:pathLst>
                  <a:path w="2181225" h="1839595" extrusionOk="0">
                    <a:moveTo>
                      <a:pt x="2180844" y="0"/>
                    </a:moveTo>
                    <a:lnTo>
                      <a:pt x="0" y="0"/>
                    </a:lnTo>
                    <a:lnTo>
                      <a:pt x="0" y="1839468"/>
                    </a:lnTo>
                    <a:lnTo>
                      <a:pt x="1874253" y="1839468"/>
                    </a:lnTo>
                    <a:lnTo>
                      <a:pt x="1923984" y="1835455"/>
                    </a:lnTo>
                    <a:lnTo>
                      <a:pt x="1971161" y="1823838"/>
                    </a:lnTo>
                    <a:lnTo>
                      <a:pt x="2015151" y="1805247"/>
                    </a:lnTo>
                    <a:lnTo>
                      <a:pt x="2055323" y="1780314"/>
                    </a:lnTo>
                    <a:lnTo>
                      <a:pt x="2091047" y="1749671"/>
                    </a:lnTo>
                    <a:lnTo>
                      <a:pt x="2121690" y="1713947"/>
                    </a:lnTo>
                    <a:lnTo>
                      <a:pt x="2146623" y="1673775"/>
                    </a:lnTo>
                    <a:lnTo>
                      <a:pt x="2165214" y="1629785"/>
                    </a:lnTo>
                    <a:lnTo>
                      <a:pt x="2176831" y="1582608"/>
                    </a:lnTo>
                    <a:lnTo>
                      <a:pt x="2180844" y="1532877"/>
                    </a:lnTo>
                    <a:lnTo>
                      <a:pt x="2180844" y="0"/>
                    </a:lnTo>
                    <a:close/>
                  </a:path>
                </a:pathLst>
              </a:custGeom>
              <a:solidFill>
                <a:srgbClr val="E76617"/>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174;p16"/>
              <p:cNvSpPr/>
              <p:nvPr/>
            </p:nvSpPr>
            <p:spPr>
              <a:xfrm>
                <a:off x="2503170" y="4013453"/>
                <a:ext cx="2181225" cy="1839595"/>
              </a:xfrm>
              <a:custGeom>
                <a:avLst/>
                <a:gdLst/>
                <a:ahLst/>
                <a:cxnLst/>
                <a:rect l="l" t="t" r="r" b="b"/>
                <a:pathLst>
                  <a:path w="2181225" h="1839595" extrusionOk="0">
                    <a:moveTo>
                      <a:pt x="2180844" y="0"/>
                    </a:moveTo>
                    <a:lnTo>
                      <a:pt x="2180844" y="1532877"/>
                    </a:lnTo>
                    <a:lnTo>
                      <a:pt x="2176831" y="1582608"/>
                    </a:lnTo>
                    <a:lnTo>
                      <a:pt x="2165214" y="1629785"/>
                    </a:lnTo>
                    <a:lnTo>
                      <a:pt x="2146623" y="1673775"/>
                    </a:lnTo>
                    <a:lnTo>
                      <a:pt x="2121690" y="1713947"/>
                    </a:lnTo>
                    <a:lnTo>
                      <a:pt x="2091047" y="1749671"/>
                    </a:lnTo>
                    <a:lnTo>
                      <a:pt x="2055323" y="1780314"/>
                    </a:lnTo>
                    <a:lnTo>
                      <a:pt x="2015151" y="1805247"/>
                    </a:lnTo>
                    <a:lnTo>
                      <a:pt x="1971161" y="1823838"/>
                    </a:lnTo>
                    <a:lnTo>
                      <a:pt x="1923984" y="1835455"/>
                    </a:lnTo>
                    <a:lnTo>
                      <a:pt x="1874253" y="1839468"/>
                    </a:lnTo>
                    <a:lnTo>
                      <a:pt x="0" y="1839468"/>
                    </a:lnTo>
                    <a:lnTo>
                      <a:pt x="0" y="0"/>
                    </a:lnTo>
                    <a:lnTo>
                      <a:pt x="2180844" y="0"/>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175;p16"/>
            <p:cNvSpPr txBox="1"/>
            <p:nvPr/>
          </p:nvSpPr>
          <p:spPr>
            <a:xfrm>
              <a:off x="2651036" y="4482168"/>
              <a:ext cx="1953629" cy="948234"/>
            </a:xfrm>
            <a:prstGeom prst="rect">
              <a:avLst/>
            </a:prstGeom>
            <a:noFill/>
            <a:ln>
              <a:noFill/>
            </a:ln>
          </p:spPr>
          <p:txBody>
            <a:bodyPr spcFirstLastPara="1" wrap="square" lIns="0" tIns="26025" rIns="0" bIns="0" anchor="t" anchorCtr="0">
              <a:spAutoFit/>
            </a:bodyPr>
            <a:lstStyle/>
            <a:p>
              <a:pPr marL="177800" marR="5080" lvl="0" indent="0" algn="l" defTabSz="914400" rtl="0" eaLnBrk="1" fontAlgn="auto" latinLnBrk="0" hangingPunct="1">
                <a:lnSpc>
                  <a:spcPct val="132857"/>
                </a:lnSpc>
                <a:spcBef>
                  <a:spcPts val="0"/>
                </a:spcBef>
                <a:spcAft>
                  <a:spcPts val="0"/>
                </a:spcAft>
                <a:buClr>
                  <a:srgbClr val="FFFFFF"/>
                </a:buClr>
                <a:buSzPts val="1400"/>
                <a:buFont typeface="Trebuchet MS"/>
                <a:buNone/>
                <a:tabLst/>
                <a:defRPr/>
              </a:pPr>
              <a:r>
                <a:rPr kumimoji="0" lang="en-AU" sz="1400" b="0" i="0" u="none" strike="noStrike" kern="0" cap="none" spc="0" normalizeH="0" baseline="0" noProof="0">
                  <a:ln>
                    <a:noFill/>
                  </a:ln>
                  <a:solidFill>
                    <a:srgbClr val="FFFFFF"/>
                  </a:solidFill>
                  <a:effectLst/>
                  <a:uLnTx/>
                  <a:uFillTx/>
                  <a:latin typeface="Trebuchet MS"/>
                  <a:ea typeface="Trebuchet MS"/>
                  <a:cs typeface="Trebuchet MS"/>
                  <a:sym typeface="Trebuchet MS"/>
                </a:rPr>
                <a:t>4) Develop new Neutral Host Passive Communication Tower Infrastructure.</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grpSp>
          <p:nvGrpSpPr>
            <p:cNvPr id="176" name="Google Shape;176;p16"/>
            <p:cNvGrpSpPr/>
            <p:nvPr/>
          </p:nvGrpSpPr>
          <p:grpSpPr>
            <a:xfrm>
              <a:off x="1847850" y="3553208"/>
              <a:ext cx="1309370" cy="920750"/>
              <a:chOff x="1847850" y="3553208"/>
              <a:chExt cx="1309370" cy="920750"/>
            </a:xfrm>
          </p:grpSpPr>
          <p:sp>
            <p:nvSpPr>
              <p:cNvPr id="177" name="Google Shape;177;p16"/>
              <p:cNvSpPr/>
              <p:nvPr/>
            </p:nvSpPr>
            <p:spPr>
              <a:xfrm>
                <a:off x="1847850" y="3553208"/>
                <a:ext cx="1309370" cy="920750"/>
              </a:xfrm>
              <a:custGeom>
                <a:avLst/>
                <a:gdLst/>
                <a:ahLst/>
                <a:cxnLst/>
                <a:rect l="l" t="t" r="r" b="b"/>
                <a:pathLst>
                  <a:path w="1309370" h="920750" extrusionOk="0">
                    <a:moveTo>
                      <a:pt x="1155700" y="0"/>
                    </a:moveTo>
                    <a:lnTo>
                      <a:pt x="153416" y="0"/>
                    </a:lnTo>
                    <a:lnTo>
                      <a:pt x="104922" y="7820"/>
                    </a:lnTo>
                    <a:lnTo>
                      <a:pt x="62808" y="29598"/>
                    </a:lnTo>
                    <a:lnTo>
                      <a:pt x="29598" y="62808"/>
                    </a:lnTo>
                    <a:lnTo>
                      <a:pt x="7820" y="104922"/>
                    </a:lnTo>
                    <a:lnTo>
                      <a:pt x="0" y="153416"/>
                    </a:lnTo>
                    <a:lnTo>
                      <a:pt x="0" y="767080"/>
                    </a:lnTo>
                    <a:lnTo>
                      <a:pt x="7820" y="815568"/>
                    </a:lnTo>
                    <a:lnTo>
                      <a:pt x="29598" y="857682"/>
                    </a:lnTo>
                    <a:lnTo>
                      <a:pt x="62808" y="890893"/>
                    </a:lnTo>
                    <a:lnTo>
                      <a:pt x="104922" y="912674"/>
                    </a:lnTo>
                    <a:lnTo>
                      <a:pt x="153416" y="920496"/>
                    </a:lnTo>
                    <a:lnTo>
                      <a:pt x="1155700" y="920496"/>
                    </a:lnTo>
                    <a:lnTo>
                      <a:pt x="1204193" y="912674"/>
                    </a:lnTo>
                    <a:lnTo>
                      <a:pt x="1246307" y="890893"/>
                    </a:lnTo>
                    <a:lnTo>
                      <a:pt x="1279517" y="857682"/>
                    </a:lnTo>
                    <a:lnTo>
                      <a:pt x="1301295" y="815568"/>
                    </a:lnTo>
                    <a:lnTo>
                      <a:pt x="1309116" y="767080"/>
                    </a:lnTo>
                    <a:lnTo>
                      <a:pt x="1309116" y="153416"/>
                    </a:lnTo>
                    <a:lnTo>
                      <a:pt x="1301295" y="104922"/>
                    </a:lnTo>
                    <a:lnTo>
                      <a:pt x="1279517" y="62808"/>
                    </a:lnTo>
                    <a:lnTo>
                      <a:pt x="1246307" y="29598"/>
                    </a:lnTo>
                    <a:lnTo>
                      <a:pt x="1204193" y="7820"/>
                    </a:lnTo>
                    <a:lnTo>
                      <a:pt x="1155700" y="0"/>
                    </a:lnTo>
                    <a:close/>
                  </a:path>
                </a:pathLst>
              </a:custGeom>
              <a:solidFill>
                <a:srgbClr val="E8CACA"/>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8" name="Google Shape;178;p16"/>
              <p:cNvSpPr/>
              <p:nvPr/>
            </p:nvSpPr>
            <p:spPr>
              <a:xfrm>
                <a:off x="1847850" y="3553208"/>
                <a:ext cx="1309370" cy="920750"/>
              </a:xfrm>
              <a:custGeom>
                <a:avLst/>
                <a:gdLst/>
                <a:ahLst/>
                <a:cxnLst/>
                <a:rect l="l" t="t" r="r" b="b"/>
                <a:pathLst>
                  <a:path w="1309370" h="920750" extrusionOk="0">
                    <a:moveTo>
                      <a:pt x="0" y="153416"/>
                    </a:moveTo>
                    <a:lnTo>
                      <a:pt x="7820" y="104922"/>
                    </a:lnTo>
                    <a:lnTo>
                      <a:pt x="29598" y="62808"/>
                    </a:lnTo>
                    <a:lnTo>
                      <a:pt x="62808" y="29598"/>
                    </a:lnTo>
                    <a:lnTo>
                      <a:pt x="104922" y="7820"/>
                    </a:lnTo>
                    <a:lnTo>
                      <a:pt x="153416" y="0"/>
                    </a:lnTo>
                    <a:lnTo>
                      <a:pt x="1155700" y="0"/>
                    </a:lnTo>
                    <a:lnTo>
                      <a:pt x="1204193" y="7820"/>
                    </a:lnTo>
                    <a:lnTo>
                      <a:pt x="1246307" y="29598"/>
                    </a:lnTo>
                    <a:lnTo>
                      <a:pt x="1279517" y="62808"/>
                    </a:lnTo>
                    <a:lnTo>
                      <a:pt x="1301295" y="104922"/>
                    </a:lnTo>
                    <a:lnTo>
                      <a:pt x="1309116" y="153416"/>
                    </a:lnTo>
                    <a:lnTo>
                      <a:pt x="1309116" y="767080"/>
                    </a:lnTo>
                    <a:lnTo>
                      <a:pt x="1301295" y="815568"/>
                    </a:lnTo>
                    <a:lnTo>
                      <a:pt x="1279517" y="857682"/>
                    </a:lnTo>
                    <a:lnTo>
                      <a:pt x="1246307" y="890893"/>
                    </a:lnTo>
                    <a:lnTo>
                      <a:pt x="1204193" y="912674"/>
                    </a:lnTo>
                    <a:lnTo>
                      <a:pt x="1155700" y="920496"/>
                    </a:lnTo>
                    <a:lnTo>
                      <a:pt x="153416" y="920496"/>
                    </a:lnTo>
                    <a:lnTo>
                      <a:pt x="104922" y="912674"/>
                    </a:lnTo>
                    <a:lnTo>
                      <a:pt x="62808" y="890893"/>
                    </a:lnTo>
                    <a:lnTo>
                      <a:pt x="29598" y="857682"/>
                    </a:lnTo>
                    <a:lnTo>
                      <a:pt x="7820" y="815568"/>
                    </a:lnTo>
                    <a:lnTo>
                      <a:pt x="0" y="767080"/>
                    </a:lnTo>
                    <a:lnTo>
                      <a:pt x="0" y="153416"/>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9" name="Google Shape;179;p16"/>
            <p:cNvSpPr txBox="1"/>
            <p:nvPr/>
          </p:nvSpPr>
          <p:spPr>
            <a:xfrm>
              <a:off x="1832579" y="3674457"/>
              <a:ext cx="1341184" cy="677989"/>
            </a:xfrm>
            <a:prstGeom prst="rect">
              <a:avLst/>
            </a:prstGeom>
            <a:noFill/>
            <a:ln>
              <a:noFill/>
            </a:ln>
          </p:spPr>
          <p:txBody>
            <a:bodyPr spcFirstLastPara="1" wrap="square" lIns="0" tIns="28575" rIns="0" bIns="0" anchor="t" anchorCtr="0">
              <a:spAutoFit/>
            </a:bodyPr>
            <a:lstStyle/>
            <a:p>
              <a:pPr marL="12065" marR="5080" lvl="0" indent="-1904" algn="ctr" defTabSz="914400" rtl="0" eaLnBrk="1" fontAlgn="auto" latinLnBrk="0" hangingPunct="1">
                <a:lnSpc>
                  <a:spcPct val="116111"/>
                </a:lnSpc>
                <a:spcBef>
                  <a:spcPts val="0"/>
                </a:spcBef>
                <a:spcAft>
                  <a:spcPts val="0"/>
                </a:spcAft>
                <a:buClr>
                  <a:srgbClr val="000000"/>
                </a:buClr>
                <a:buSzPts val="1800"/>
                <a:buFont typeface="Trebuchet MS"/>
                <a:buNone/>
                <a:tabLst/>
                <a:defRPr/>
              </a:pPr>
              <a:r>
                <a:rPr kumimoji="0" lang="en-AU" sz="1800" b="0" i="0" u="none" strike="noStrike" kern="0" cap="none" spc="0" normalizeH="0" baseline="0" noProof="0">
                  <a:ln>
                    <a:noFill/>
                  </a:ln>
                  <a:solidFill>
                    <a:srgbClr val="000000"/>
                  </a:solidFill>
                  <a:effectLst/>
                  <a:uLnTx/>
                  <a:uFillTx/>
                  <a:latin typeface="Trebuchet MS"/>
                  <a:ea typeface="Trebuchet MS"/>
                  <a:cs typeface="Trebuchet MS"/>
                  <a:sym typeface="Trebuchet MS"/>
                </a:rPr>
                <a:t>DataCo 15 Year Plan</a:t>
              </a:r>
              <a:endParaRPr kumimoji="0" sz="18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E211C39-7857-1180-312E-0C7E37145DE4}"/>
              </a:ext>
            </a:extLst>
          </p:cNvPr>
          <p:cNvSpPr txBox="1"/>
          <p:nvPr/>
        </p:nvSpPr>
        <p:spPr>
          <a:xfrm>
            <a:off x="231606" y="84995"/>
            <a:ext cx="8914487" cy="461665"/>
          </a:xfrm>
          <a:prstGeom prst="rect">
            <a:avLst/>
          </a:prstGeom>
          <a:noFill/>
        </p:spPr>
        <p:txBody>
          <a:bodyPr wrap="square">
            <a:spAutoFit/>
          </a:bodyPr>
          <a:lstStyle/>
          <a:p>
            <a:r>
              <a:rPr lang="en-AU" sz="2400" b="1" cap="none" dirty="0">
                <a:latin typeface="Tahoma" panose="020B0604030504040204" pitchFamily="34" charset="0"/>
                <a:ea typeface="Tahoma" panose="020B0604030504040204" pitchFamily="34" charset="0"/>
                <a:cs typeface="Tahoma" panose="020B0604030504040204" pitchFamily="34" charset="0"/>
              </a:rPr>
              <a:t>DATACO COVERAGE</a:t>
            </a:r>
            <a:endParaRPr lang="en-PG" sz="2400" dirty="0">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8B2F8346-9BD5-C3A5-08F8-0C74BB741F31}"/>
              </a:ext>
            </a:extLst>
          </p:cNvPr>
          <p:cNvSpPr/>
          <p:nvPr/>
        </p:nvSpPr>
        <p:spPr>
          <a:xfrm>
            <a:off x="0" y="546660"/>
            <a:ext cx="12192000" cy="6080563"/>
          </a:xfrm>
          <a:prstGeom prst="rect">
            <a:avLst/>
          </a:prstGeom>
          <a:solidFill>
            <a:srgbClr val="2021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5" name="Picture 4">
            <a:extLst>
              <a:ext uri="{FF2B5EF4-FFF2-40B4-BE49-F238E27FC236}">
                <a16:creationId xmlns:a16="http://schemas.microsoft.com/office/drawing/2014/main" id="{3EFA6521-FF5A-54C6-50A8-10EE9B60C837}"/>
              </a:ext>
            </a:extLst>
          </p:cNvPr>
          <p:cNvPicPr>
            <a:picLocks noChangeAspect="1"/>
          </p:cNvPicPr>
          <p:nvPr/>
        </p:nvPicPr>
        <p:blipFill>
          <a:blip r:embed="rId3"/>
          <a:stretch>
            <a:fillRect/>
          </a:stretch>
        </p:blipFill>
        <p:spPr>
          <a:xfrm>
            <a:off x="539932" y="770540"/>
            <a:ext cx="10920549" cy="5625910"/>
          </a:xfrm>
          <a:prstGeom prst="rect">
            <a:avLst/>
          </a:prstGeom>
        </p:spPr>
      </p:pic>
    </p:spTree>
    <p:extLst>
      <p:ext uri="{BB962C8B-B14F-4D97-AF65-F5344CB8AC3E}">
        <p14:creationId xmlns:p14="http://schemas.microsoft.com/office/powerpoint/2010/main" val="3027811706"/>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atellite dish in a field&#10;&#10;Description automatically generated with medium confidence">
            <a:extLst>
              <a:ext uri="{FF2B5EF4-FFF2-40B4-BE49-F238E27FC236}">
                <a16:creationId xmlns:a16="http://schemas.microsoft.com/office/drawing/2014/main" id="{C1920D6E-7C57-A9B9-F126-CE402E57D589}"/>
              </a:ext>
            </a:extLst>
          </p:cNvPr>
          <p:cNvPicPr>
            <a:picLocks noChangeAspect="1"/>
          </p:cNvPicPr>
          <p:nvPr/>
        </p:nvPicPr>
        <p:blipFill>
          <a:blip r:embed="rId3">
            <a:extLst>
              <a:ext uri="{28A0092B-C50C-407E-A947-70E740481C1C}">
                <a14:useLocalDpi xmlns:a14="http://schemas.microsoft.com/office/drawing/2010/main" val="0"/>
              </a:ext>
            </a:extLst>
          </a:blip>
          <a:srcRect l="24803" t="36402" r="28687" b="22458"/>
          <a:stretch/>
        </p:blipFill>
        <p:spPr>
          <a:xfrm>
            <a:off x="1" y="546658"/>
            <a:ext cx="12192000" cy="6093942"/>
          </a:xfrm>
          <a:prstGeom prst="rect">
            <a:avLst/>
          </a:prstGeom>
        </p:spPr>
      </p:pic>
      <p:sp>
        <p:nvSpPr>
          <p:cNvPr id="16" name="Rectangle 15">
            <a:extLst>
              <a:ext uri="{FF2B5EF4-FFF2-40B4-BE49-F238E27FC236}">
                <a16:creationId xmlns:a16="http://schemas.microsoft.com/office/drawing/2014/main" id="{648D95F4-6344-928A-0F69-06D7953C7E05}"/>
              </a:ext>
            </a:extLst>
          </p:cNvPr>
          <p:cNvSpPr/>
          <p:nvPr/>
        </p:nvSpPr>
        <p:spPr>
          <a:xfrm>
            <a:off x="0" y="546660"/>
            <a:ext cx="4094465" cy="6093940"/>
          </a:xfrm>
          <a:prstGeom prst="rect">
            <a:avLst/>
          </a:prstGeom>
          <a:solidFill>
            <a:srgbClr val="FFC0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dirty="0"/>
          </a:p>
        </p:txBody>
      </p:sp>
      <p:grpSp>
        <p:nvGrpSpPr>
          <p:cNvPr id="24" name="Group 23">
            <a:extLst>
              <a:ext uri="{FF2B5EF4-FFF2-40B4-BE49-F238E27FC236}">
                <a16:creationId xmlns:a16="http://schemas.microsoft.com/office/drawing/2014/main" id="{E920D0DC-AAB3-2E86-2200-F17B0B78B3F2}"/>
              </a:ext>
            </a:extLst>
          </p:cNvPr>
          <p:cNvGrpSpPr/>
          <p:nvPr/>
        </p:nvGrpSpPr>
        <p:grpSpPr>
          <a:xfrm>
            <a:off x="52551" y="863227"/>
            <a:ext cx="4041914" cy="2176670"/>
            <a:chOff x="122662" y="821434"/>
            <a:chExt cx="4041914" cy="2176670"/>
          </a:xfrm>
        </p:grpSpPr>
        <p:pic>
          <p:nvPicPr>
            <p:cNvPr id="10" name="Graphic 9" descr="Cloud outline">
              <a:extLst>
                <a:ext uri="{FF2B5EF4-FFF2-40B4-BE49-F238E27FC236}">
                  <a16:creationId xmlns:a16="http://schemas.microsoft.com/office/drawing/2014/main" id="{562F56FA-3134-4BFE-562E-6D5530CC7EEC}"/>
                </a:ext>
              </a:extLst>
            </p:cNvPr>
            <p:cNvPicPr>
              <a:picLocks noChangeAspect="1"/>
            </p:cNvPicPr>
            <p:nvPr/>
          </p:nvPicPr>
          <p:blipFill>
            <a:blip r:embed="rId4">
              <a:extLst>
                <a:ext uri="{96DAC541-7B7A-43D3-8B79-37D633B846F1}">
                  <asvg:svgBlip xmlns:asvg="http://schemas.microsoft.com/office/drawing/2016/SVG/main" r:embed="rId5"/>
                </a:ext>
              </a:extLst>
            </a:blip>
            <a:srcRect t="23073" b="23074"/>
            <a:stretch/>
          </p:blipFill>
          <p:spPr>
            <a:xfrm>
              <a:off x="122662" y="821434"/>
              <a:ext cx="4041914" cy="2176670"/>
            </a:xfrm>
            <a:prstGeom prst="rect">
              <a:avLst/>
            </a:prstGeom>
          </p:spPr>
        </p:pic>
        <p:pic>
          <p:nvPicPr>
            <p:cNvPr id="23" name="Picture 22" descr="A white cloud with black background&#10;&#10;Description automatically generated">
              <a:extLst>
                <a:ext uri="{FF2B5EF4-FFF2-40B4-BE49-F238E27FC236}">
                  <a16:creationId xmlns:a16="http://schemas.microsoft.com/office/drawing/2014/main" id="{E5C679C1-39FA-9BFE-7478-DDE3941C51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855" y="968569"/>
              <a:ext cx="3411367" cy="1909936"/>
            </a:xfrm>
            <a:prstGeom prst="rect">
              <a:avLst/>
            </a:prstGeom>
          </p:spPr>
        </p:pic>
      </p:grpSp>
      <p:sp>
        <p:nvSpPr>
          <p:cNvPr id="17" name="Rectangle 16">
            <a:extLst>
              <a:ext uri="{FF2B5EF4-FFF2-40B4-BE49-F238E27FC236}">
                <a16:creationId xmlns:a16="http://schemas.microsoft.com/office/drawing/2014/main" id="{5BB1ACCC-743D-B312-F9FF-28CDAABA878A}"/>
              </a:ext>
            </a:extLst>
          </p:cNvPr>
          <p:cNvSpPr/>
          <p:nvPr/>
        </p:nvSpPr>
        <p:spPr>
          <a:xfrm>
            <a:off x="4094465" y="546660"/>
            <a:ext cx="3982283" cy="6093940"/>
          </a:xfrm>
          <a:prstGeom prst="rect">
            <a:avLst/>
          </a:prstGeom>
          <a:solidFill>
            <a:schemeClr val="tx2">
              <a:lumMod val="60000"/>
              <a:lumOff val="40000"/>
              <a:alpha val="4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dirty="0"/>
          </a:p>
        </p:txBody>
      </p:sp>
      <p:sp>
        <p:nvSpPr>
          <p:cNvPr id="18" name="Rectangle 17">
            <a:extLst>
              <a:ext uri="{FF2B5EF4-FFF2-40B4-BE49-F238E27FC236}">
                <a16:creationId xmlns:a16="http://schemas.microsoft.com/office/drawing/2014/main" id="{0D5AEFF6-5FE8-09C4-9F13-0061877AA0D1}"/>
              </a:ext>
            </a:extLst>
          </p:cNvPr>
          <p:cNvSpPr/>
          <p:nvPr/>
        </p:nvSpPr>
        <p:spPr>
          <a:xfrm>
            <a:off x="8076748" y="546659"/>
            <a:ext cx="4115252" cy="6100618"/>
          </a:xfrm>
          <a:prstGeom prst="rect">
            <a:avLst/>
          </a:prstGeom>
          <a:solidFill>
            <a:srgbClr val="FF00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dirty="0"/>
          </a:p>
        </p:txBody>
      </p:sp>
      <p:sp>
        <p:nvSpPr>
          <p:cNvPr id="6" name="TextBox 5">
            <a:extLst>
              <a:ext uri="{FF2B5EF4-FFF2-40B4-BE49-F238E27FC236}">
                <a16:creationId xmlns:a16="http://schemas.microsoft.com/office/drawing/2014/main" id="{AE211C39-7857-1180-312E-0C7E37145DE4}"/>
              </a:ext>
            </a:extLst>
          </p:cNvPr>
          <p:cNvSpPr txBox="1"/>
          <p:nvPr/>
        </p:nvSpPr>
        <p:spPr>
          <a:xfrm>
            <a:off x="231606" y="84995"/>
            <a:ext cx="10580937" cy="461665"/>
          </a:xfrm>
          <a:prstGeom prst="rect">
            <a:avLst/>
          </a:prstGeom>
          <a:noFill/>
        </p:spPr>
        <p:txBody>
          <a:bodyPr wrap="square">
            <a:spAutoFit/>
          </a:bodyPr>
          <a:lstStyle/>
          <a:p>
            <a:r>
              <a:rPr lang="en-AU" sz="2400" b="1" cap="none" dirty="0">
                <a:latin typeface="Tahoma" panose="020B0604030504040204" pitchFamily="34" charset="0"/>
                <a:ea typeface="Tahoma" panose="020B0604030504040204" pitchFamily="34" charset="0"/>
                <a:cs typeface="Tahoma" panose="020B0604030504040204" pitchFamily="34" charset="0"/>
              </a:rPr>
              <a:t>DataCo Multi-Cloud and Multi-Data Centre Infrastructure</a:t>
            </a:r>
            <a:endParaRPr lang="en-PG" sz="2400"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9">
            <a:extLst>
              <a:ext uri="{FF2B5EF4-FFF2-40B4-BE49-F238E27FC236}">
                <a16:creationId xmlns:a16="http://schemas.microsoft.com/office/drawing/2014/main" id="{907E79C5-3DF4-B221-B0A9-C6DD9C15B282}"/>
              </a:ext>
            </a:extLst>
          </p:cNvPr>
          <p:cNvSpPr/>
          <p:nvPr/>
        </p:nvSpPr>
        <p:spPr>
          <a:xfrm>
            <a:off x="974322" y="1837746"/>
            <a:ext cx="2371568" cy="1004000"/>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7"/>
            <a:stretch>
              <a:fillRect t="-42378" b="-40148"/>
            </a:stretch>
          </a:blipFill>
        </p:spPr>
        <p:txBody>
          <a:bodyPr/>
          <a:lstStyle/>
          <a:p>
            <a:pPr defTabSz="609630"/>
            <a:endParaRPr lang="en-PG" sz="1200">
              <a:solidFill>
                <a:prstClr val="black"/>
              </a:solidFill>
              <a:latin typeface="Calibri"/>
            </a:endParaRPr>
          </a:p>
        </p:txBody>
      </p:sp>
      <p:grpSp>
        <p:nvGrpSpPr>
          <p:cNvPr id="26" name="Group 25">
            <a:extLst>
              <a:ext uri="{FF2B5EF4-FFF2-40B4-BE49-F238E27FC236}">
                <a16:creationId xmlns:a16="http://schemas.microsoft.com/office/drawing/2014/main" id="{CFFE1340-63E2-036B-6171-F93F3F89EEDA}"/>
              </a:ext>
            </a:extLst>
          </p:cNvPr>
          <p:cNvGrpSpPr/>
          <p:nvPr/>
        </p:nvGrpSpPr>
        <p:grpSpPr>
          <a:xfrm>
            <a:off x="4114570" y="920701"/>
            <a:ext cx="4041914" cy="2176670"/>
            <a:chOff x="122662" y="821434"/>
            <a:chExt cx="4041914" cy="2176670"/>
          </a:xfrm>
        </p:grpSpPr>
        <p:pic>
          <p:nvPicPr>
            <p:cNvPr id="27" name="Graphic 26" descr="Cloud outline">
              <a:extLst>
                <a:ext uri="{FF2B5EF4-FFF2-40B4-BE49-F238E27FC236}">
                  <a16:creationId xmlns:a16="http://schemas.microsoft.com/office/drawing/2014/main" id="{BF8A9C72-17F8-6B68-122A-413286329809}"/>
                </a:ext>
              </a:extLst>
            </p:cNvPr>
            <p:cNvPicPr>
              <a:picLocks noChangeAspect="1"/>
            </p:cNvPicPr>
            <p:nvPr/>
          </p:nvPicPr>
          <p:blipFill>
            <a:blip r:embed="rId4">
              <a:extLst>
                <a:ext uri="{96DAC541-7B7A-43D3-8B79-37D633B846F1}">
                  <asvg:svgBlip xmlns:asvg="http://schemas.microsoft.com/office/drawing/2016/SVG/main" r:embed="rId5"/>
                </a:ext>
              </a:extLst>
            </a:blip>
            <a:srcRect t="23073" b="23074"/>
            <a:stretch/>
          </p:blipFill>
          <p:spPr>
            <a:xfrm>
              <a:off x="122662" y="821434"/>
              <a:ext cx="4041914" cy="2176670"/>
            </a:xfrm>
            <a:prstGeom prst="rect">
              <a:avLst/>
            </a:prstGeom>
          </p:spPr>
        </p:pic>
        <p:pic>
          <p:nvPicPr>
            <p:cNvPr id="28" name="Picture 27" descr="A white cloud with black background&#10;&#10;Description automatically generated">
              <a:extLst>
                <a:ext uri="{FF2B5EF4-FFF2-40B4-BE49-F238E27FC236}">
                  <a16:creationId xmlns:a16="http://schemas.microsoft.com/office/drawing/2014/main" id="{FB61AC9E-B26B-D282-6CA1-0ACF192B41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855" y="968569"/>
              <a:ext cx="3411367" cy="1909936"/>
            </a:xfrm>
            <a:prstGeom prst="rect">
              <a:avLst/>
            </a:prstGeom>
          </p:spPr>
        </p:pic>
      </p:grpSp>
      <p:grpSp>
        <p:nvGrpSpPr>
          <p:cNvPr id="29" name="Group 28">
            <a:extLst>
              <a:ext uri="{FF2B5EF4-FFF2-40B4-BE49-F238E27FC236}">
                <a16:creationId xmlns:a16="http://schemas.microsoft.com/office/drawing/2014/main" id="{170017A6-CA49-BBA4-19B7-05C9543A0A30}"/>
              </a:ext>
            </a:extLst>
          </p:cNvPr>
          <p:cNvGrpSpPr/>
          <p:nvPr/>
        </p:nvGrpSpPr>
        <p:grpSpPr>
          <a:xfrm>
            <a:off x="8205577" y="934469"/>
            <a:ext cx="4041914" cy="2176670"/>
            <a:chOff x="122662" y="821434"/>
            <a:chExt cx="4041914" cy="2176670"/>
          </a:xfrm>
        </p:grpSpPr>
        <p:pic>
          <p:nvPicPr>
            <p:cNvPr id="30" name="Graphic 29" descr="Cloud outline">
              <a:extLst>
                <a:ext uri="{FF2B5EF4-FFF2-40B4-BE49-F238E27FC236}">
                  <a16:creationId xmlns:a16="http://schemas.microsoft.com/office/drawing/2014/main" id="{9319E642-D188-6C0E-067F-373466A685A9}"/>
                </a:ext>
              </a:extLst>
            </p:cNvPr>
            <p:cNvPicPr>
              <a:picLocks noChangeAspect="1"/>
            </p:cNvPicPr>
            <p:nvPr/>
          </p:nvPicPr>
          <p:blipFill>
            <a:blip r:embed="rId4">
              <a:extLst>
                <a:ext uri="{96DAC541-7B7A-43D3-8B79-37D633B846F1}">
                  <asvg:svgBlip xmlns:asvg="http://schemas.microsoft.com/office/drawing/2016/SVG/main" r:embed="rId5"/>
                </a:ext>
              </a:extLst>
            </a:blip>
            <a:srcRect t="23073" b="23074"/>
            <a:stretch/>
          </p:blipFill>
          <p:spPr>
            <a:xfrm>
              <a:off x="122662" y="821434"/>
              <a:ext cx="4041914" cy="2176670"/>
            </a:xfrm>
            <a:prstGeom prst="rect">
              <a:avLst/>
            </a:prstGeom>
          </p:spPr>
        </p:pic>
        <p:pic>
          <p:nvPicPr>
            <p:cNvPr id="31" name="Picture 30" descr="A white cloud with black background&#10;&#10;Description automatically generated">
              <a:extLst>
                <a:ext uri="{FF2B5EF4-FFF2-40B4-BE49-F238E27FC236}">
                  <a16:creationId xmlns:a16="http://schemas.microsoft.com/office/drawing/2014/main" id="{F8EB719B-E2CB-8A50-387B-4C58FD02B0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855" y="968569"/>
              <a:ext cx="3411367" cy="1909936"/>
            </a:xfrm>
            <a:prstGeom prst="rect">
              <a:avLst/>
            </a:prstGeom>
          </p:spPr>
        </p:pic>
      </p:grpSp>
      <p:pic>
        <p:nvPicPr>
          <p:cNvPr id="1026" name="Picture 2" descr="VMware announces new capabilities across VMware Tanzu and VMware Aria to  underpin a cloud-smart approach - UK Tech News">
            <a:extLst>
              <a:ext uri="{FF2B5EF4-FFF2-40B4-BE49-F238E27FC236}">
                <a16:creationId xmlns:a16="http://schemas.microsoft.com/office/drawing/2014/main" id="{FC87EA5C-5C14-FBB6-ABFD-D401BB30C9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9141" y="1522323"/>
            <a:ext cx="2724744" cy="16348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racle Corporation">
            <a:extLst>
              <a:ext uri="{FF2B5EF4-FFF2-40B4-BE49-F238E27FC236}">
                <a16:creationId xmlns:a16="http://schemas.microsoft.com/office/drawing/2014/main" id="{97B4D67F-DBED-0C43-901E-532E4C5CAE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58547" y="2009036"/>
            <a:ext cx="3267114" cy="840601"/>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B6BCD8EC-DDBE-E82D-AB61-97932EF73771}"/>
              </a:ext>
            </a:extLst>
          </p:cNvPr>
          <p:cNvSpPr txBox="1"/>
          <p:nvPr/>
        </p:nvSpPr>
        <p:spPr>
          <a:xfrm>
            <a:off x="1060022" y="3977437"/>
            <a:ext cx="9042400" cy="1815882"/>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endParaRPr lang="en-US" sz="2800" b="1" dirty="0"/>
          </a:p>
          <a:p>
            <a:pPr algn="ctr"/>
            <a:r>
              <a:rPr lang="en-US" sz="2800" b="1" dirty="0"/>
              <a:t>Choose the flexibility to host your data on your preferred Platform – tailored to meet Government Digital needs.</a:t>
            </a:r>
          </a:p>
          <a:p>
            <a:pPr algn="ctr"/>
            <a:endParaRPr lang="en-PG" sz="2800" b="1" dirty="0"/>
          </a:p>
        </p:txBody>
      </p:sp>
      <p:sp>
        <p:nvSpPr>
          <p:cNvPr id="2" name="Rectangle 1">
            <a:extLst>
              <a:ext uri="{FF2B5EF4-FFF2-40B4-BE49-F238E27FC236}">
                <a16:creationId xmlns:a16="http://schemas.microsoft.com/office/drawing/2014/main" id="{72A10CE4-DF6B-E0F4-C0AC-8D3020E7E3C6}"/>
              </a:ext>
            </a:extLst>
          </p:cNvPr>
          <p:cNvSpPr/>
          <p:nvPr/>
        </p:nvSpPr>
        <p:spPr>
          <a:xfrm>
            <a:off x="5293513" y="1328319"/>
            <a:ext cx="1380698" cy="830997"/>
          </a:xfrm>
          <a:prstGeom prst="rect">
            <a:avLst/>
          </a:prstGeom>
          <a:noFill/>
        </p:spPr>
        <p:txBody>
          <a:bodyPr wrap="none" lIns="91440" tIns="45720" rIns="91440" bIns="45720">
            <a:spAutoFit/>
          </a:bodyPr>
          <a:lstStyle/>
          <a:p>
            <a:pPr algn="ctr"/>
            <a:r>
              <a:rPr lang="en-US"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AWS</a:t>
            </a:r>
          </a:p>
        </p:txBody>
      </p:sp>
    </p:spTree>
    <p:extLst>
      <p:ext uri="{BB962C8B-B14F-4D97-AF65-F5344CB8AC3E}">
        <p14:creationId xmlns:p14="http://schemas.microsoft.com/office/powerpoint/2010/main" val="2518234434"/>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E211C39-7857-1180-312E-0C7E37145DE4}"/>
              </a:ext>
            </a:extLst>
          </p:cNvPr>
          <p:cNvSpPr txBox="1"/>
          <p:nvPr/>
        </p:nvSpPr>
        <p:spPr>
          <a:xfrm>
            <a:off x="-17248" y="84995"/>
            <a:ext cx="10386204" cy="461665"/>
          </a:xfrm>
          <a:prstGeom prst="rect">
            <a:avLst/>
          </a:prstGeom>
          <a:noFill/>
        </p:spPr>
        <p:txBody>
          <a:bodyPr wrap="square">
            <a:spAutoFit/>
          </a:bodyPr>
          <a:lstStyle/>
          <a:p>
            <a:r>
              <a:rPr lang="en-AU" sz="2400" b="1" dirty="0">
                <a:latin typeface="Tahoma" panose="020B0604030504040204" pitchFamily="34" charset="0"/>
                <a:ea typeface="Tahoma" panose="020B0604030504040204" pitchFamily="34" charset="0"/>
                <a:cs typeface="Tahoma" panose="020B0604030504040204" pitchFamily="34" charset="0"/>
              </a:rPr>
              <a:t>DATACO/DICT MANAGE SERVICE – GPN AND HOSTING PLATFORM</a:t>
            </a:r>
            <a:endParaRPr lang="en-PG" sz="2400" dirty="0">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No alt text provided for this image">
            <a:extLst>
              <a:ext uri="{FF2B5EF4-FFF2-40B4-BE49-F238E27FC236}">
                <a16:creationId xmlns:a16="http://schemas.microsoft.com/office/drawing/2014/main" id="{7777F7B6-CCC1-AEE9-F1E3-A92AA200D8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994" y="729853"/>
            <a:ext cx="4497975" cy="5397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2" descr="No alt text provided for this image">
            <a:extLst>
              <a:ext uri="{FF2B5EF4-FFF2-40B4-BE49-F238E27FC236}">
                <a16:creationId xmlns:a16="http://schemas.microsoft.com/office/drawing/2014/main" id="{9968689B-E794-C800-3C8D-07E4E47110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09" t="58201" r="4287" b="17018"/>
          <a:stretch/>
        </p:blipFill>
        <p:spPr bwMode="auto">
          <a:xfrm>
            <a:off x="389641" y="3571075"/>
            <a:ext cx="5354426" cy="1743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12A8B16-4A42-5F59-F5FE-ACDE69B8E3D0}"/>
              </a:ext>
            </a:extLst>
          </p:cNvPr>
          <p:cNvPicPr>
            <a:picLocks noChangeAspect="1"/>
          </p:cNvPicPr>
          <p:nvPr/>
        </p:nvPicPr>
        <p:blipFill>
          <a:blip r:embed="rId4"/>
          <a:stretch>
            <a:fillRect/>
          </a:stretch>
        </p:blipFill>
        <p:spPr>
          <a:xfrm>
            <a:off x="6447934" y="736607"/>
            <a:ext cx="4949072" cy="56689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9E3C3EBB-42AF-46DD-DEE0-F39785F99024}"/>
              </a:ext>
            </a:extLst>
          </p:cNvPr>
          <p:cNvSpPr txBox="1"/>
          <p:nvPr/>
        </p:nvSpPr>
        <p:spPr>
          <a:xfrm>
            <a:off x="357297" y="6221693"/>
            <a:ext cx="5613013" cy="369332"/>
          </a:xfrm>
          <a:prstGeom prst="rect">
            <a:avLst/>
          </a:prstGeom>
          <a:noFill/>
        </p:spPr>
        <p:txBody>
          <a:bodyPr wrap="square">
            <a:spAutoFit/>
          </a:bodyPr>
          <a:lstStyle/>
          <a:p>
            <a:r>
              <a:rPr lang="en-PG" sz="900" dirty="0"/>
              <a:t>https://www.linkedin.com/posts/steven-matainaho-57134640_digitalgovernment-digitaltransformation-cybersecurity-activity-7222459587474382849-_5Kc?utm_source=share&amp;utm_medium=member_desktop</a:t>
            </a:r>
          </a:p>
        </p:txBody>
      </p:sp>
    </p:spTree>
    <p:extLst>
      <p:ext uri="{BB962C8B-B14F-4D97-AF65-F5344CB8AC3E}">
        <p14:creationId xmlns:p14="http://schemas.microsoft.com/office/powerpoint/2010/main" val="994034775"/>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E4D9DA-0C08-941D-A693-320A2F9482F6}"/>
              </a:ext>
            </a:extLst>
          </p:cNvPr>
          <p:cNvPicPr>
            <a:picLocks noChangeAspect="1"/>
          </p:cNvPicPr>
          <p:nvPr/>
        </p:nvPicPr>
        <p:blipFill>
          <a:blip r:embed="rId2"/>
          <a:stretch>
            <a:fillRect/>
          </a:stretch>
        </p:blipFill>
        <p:spPr>
          <a:xfrm>
            <a:off x="1375704" y="639123"/>
            <a:ext cx="9440592" cy="5906324"/>
          </a:xfrm>
          <a:prstGeom prst="rect">
            <a:avLst/>
          </a:prstGeom>
        </p:spPr>
      </p:pic>
      <p:sp>
        <p:nvSpPr>
          <p:cNvPr id="4" name="TextBox 3">
            <a:extLst>
              <a:ext uri="{FF2B5EF4-FFF2-40B4-BE49-F238E27FC236}">
                <a16:creationId xmlns:a16="http://schemas.microsoft.com/office/drawing/2014/main" id="{966064C0-DD0B-CFE3-D9FF-80948BB9C32B}"/>
              </a:ext>
            </a:extLst>
          </p:cNvPr>
          <p:cNvSpPr txBox="1"/>
          <p:nvPr/>
        </p:nvSpPr>
        <p:spPr>
          <a:xfrm>
            <a:off x="257615" y="24492"/>
            <a:ext cx="5969012" cy="461665"/>
          </a:xfrm>
          <a:prstGeom prst="rect">
            <a:avLst/>
          </a:prstGeom>
          <a:noFill/>
        </p:spPr>
        <p:txBody>
          <a:bodyPr wrap="square" anchor="ctr">
            <a:spAutoFit/>
          </a:bodyPr>
          <a:lstStyle/>
          <a:p>
            <a:r>
              <a:rPr lang="en-AU" sz="2400" b="1" dirty="0">
                <a:latin typeface="Tahoma" panose="020B0604030504040204" pitchFamily="34" charset="0"/>
                <a:ea typeface="Tahoma" panose="020B0604030504040204" pitchFamily="34" charset="0"/>
                <a:cs typeface="Tahoma" panose="020B0604030504040204" pitchFamily="34" charset="0"/>
              </a:rPr>
              <a:t>DICT – DataCo Phase - Migration</a:t>
            </a:r>
            <a:endParaRPr lang="en-PG"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91288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CDAF70-5083-4E78-B727-409A97A73C74}"/>
              </a:ext>
            </a:extLst>
          </p:cNvPr>
          <p:cNvSpPr/>
          <p:nvPr/>
        </p:nvSpPr>
        <p:spPr>
          <a:xfrm>
            <a:off x="171743" y="34886"/>
            <a:ext cx="6977994"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Overview of the Cloud Onboarding Process</a:t>
            </a:r>
          </a:p>
        </p:txBody>
      </p:sp>
      <p:sp>
        <p:nvSpPr>
          <p:cNvPr id="4" name="TextBox 3">
            <a:extLst>
              <a:ext uri="{FF2B5EF4-FFF2-40B4-BE49-F238E27FC236}">
                <a16:creationId xmlns:a16="http://schemas.microsoft.com/office/drawing/2014/main" id="{65B6ED8A-E2ED-3DA3-7BD3-43F572FAD229}"/>
              </a:ext>
            </a:extLst>
          </p:cNvPr>
          <p:cNvSpPr txBox="1"/>
          <p:nvPr/>
        </p:nvSpPr>
        <p:spPr>
          <a:xfrm>
            <a:off x="201364" y="726824"/>
            <a:ext cx="5465621" cy="707886"/>
          </a:xfrm>
          <a:prstGeom prst="rect">
            <a:avLst/>
          </a:prstGeom>
          <a:noFill/>
        </p:spPr>
        <p:txBody>
          <a:bodyPr wrap="square">
            <a:spAutoFit/>
          </a:bodyPr>
          <a:lstStyle/>
          <a:p>
            <a:pPr marL="0" marR="0">
              <a:spcBef>
                <a:spcPts val="0"/>
              </a:spcBef>
              <a:spcAft>
                <a:spcPts val="0"/>
              </a:spcAft>
            </a:pPr>
            <a:r>
              <a:rPr lang="en-US" sz="4000" b="1" dirty="0">
                <a:solidFill>
                  <a:schemeClr val="accent2">
                    <a:lumMod val="75000"/>
                  </a:schemeClr>
                </a:solidFill>
                <a:latin typeface="Calibri" panose="020F0502020204030204" pitchFamily="34" charset="0"/>
              </a:rPr>
              <a:t>PROCESS</a:t>
            </a:r>
            <a:r>
              <a:rPr lang="en-US" sz="3200" dirty="0">
                <a:effectLst/>
                <a:latin typeface="Calibri" panose="020F0502020204030204" pitchFamily="34" charset="0"/>
              </a:rPr>
              <a:t> </a:t>
            </a:r>
            <a:r>
              <a:rPr lang="en-US" sz="4000" b="1" dirty="0">
                <a:solidFill>
                  <a:schemeClr val="accent2">
                    <a:lumMod val="75000"/>
                  </a:schemeClr>
                </a:solidFill>
                <a:latin typeface="Calibri" panose="020F0502020204030204" pitchFamily="34" charset="0"/>
              </a:rPr>
              <a:t>STAGES</a:t>
            </a:r>
            <a:endParaRPr lang="en-US" sz="3200" dirty="0">
              <a:effectLst/>
              <a:latin typeface="Calibri" panose="020F0502020204030204" pitchFamily="34" charset="0"/>
            </a:endParaRPr>
          </a:p>
        </p:txBody>
      </p:sp>
      <p:grpSp>
        <p:nvGrpSpPr>
          <p:cNvPr id="15" name="Group 14">
            <a:extLst>
              <a:ext uri="{FF2B5EF4-FFF2-40B4-BE49-F238E27FC236}">
                <a16:creationId xmlns:a16="http://schemas.microsoft.com/office/drawing/2014/main" id="{F4F5F203-1674-A6CE-7663-1387BFB20DD3}"/>
              </a:ext>
            </a:extLst>
          </p:cNvPr>
          <p:cNvGrpSpPr/>
          <p:nvPr/>
        </p:nvGrpSpPr>
        <p:grpSpPr>
          <a:xfrm>
            <a:off x="194532" y="1434710"/>
            <a:ext cx="11974821" cy="2571750"/>
            <a:chOff x="725904" y="2084996"/>
            <a:chExt cx="7871667" cy="1690544"/>
          </a:xfrm>
        </p:grpSpPr>
        <p:sp>
          <p:nvSpPr>
            <p:cNvPr id="7" name="Freeform 3">
              <a:extLst>
                <a:ext uri="{FF2B5EF4-FFF2-40B4-BE49-F238E27FC236}">
                  <a16:creationId xmlns:a16="http://schemas.microsoft.com/office/drawing/2014/main" id="{D7A67516-2900-7E58-2810-D97AC0010BD1}"/>
                </a:ext>
              </a:extLst>
            </p:cNvPr>
            <p:cNvSpPr/>
            <p:nvPr/>
          </p:nvSpPr>
          <p:spPr>
            <a:xfrm>
              <a:off x="725904" y="2084996"/>
              <a:ext cx="3196860" cy="1690544"/>
            </a:xfrm>
            <a:custGeom>
              <a:avLst/>
              <a:gdLst/>
              <a:ahLst/>
              <a:cxnLst/>
              <a:rect l="l" t="t" r="r" b="b"/>
              <a:pathLst>
                <a:path w="9745468" h="3484005">
                  <a:moveTo>
                    <a:pt x="0" y="0"/>
                  </a:moveTo>
                  <a:lnTo>
                    <a:pt x="9745468" y="0"/>
                  </a:lnTo>
                  <a:lnTo>
                    <a:pt x="9745468" y="3484005"/>
                  </a:lnTo>
                  <a:lnTo>
                    <a:pt x="0" y="3484005"/>
                  </a:lnTo>
                  <a:lnTo>
                    <a:pt x="0" y="0"/>
                  </a:lnTo>
                  <a:close/>
                </a:path>
              </a:pathLst>
            </a:custGeom>
            <a:blipFill>
              <a:blip r:embed="rId3">
                <a:extLst>
                  <a:ext uri="{96DAC541-7B7A-43D3-8B79-37D633B846F1}">
                    <asvg:svgBlip xmlns:asvg="http://schemas.microsoft.com/office/drawing/2016/SVG/main" r:embed="rId4"/>
                  </a:ext>
                </a:extLst>
              </a:blip>
              <a:stretch>
                <a:fillRect r="-47920"/>
              </a:stretch>
            </a:blipFill>
          </p:spPr>
          <p:txBody>
            <a:bodyPr/>
            <a:lstStyle/>
            <a:p>
              <a:endParaRPr lang="en-PG"/>
            </a:p>
          </p:txBody>
        </p:sp>
        <p:sp>
          <p:nvSpPr>
            <p:cNvPr id="9" name="Freeform 4">
              <a:extLst>
                <a:ext uri="{FF2B5EF4-FFF2-40B4-BE49-F238E27FC236}">
                  <a16:creationId xmlns:a16="http://schemas.microsoft.com/office/drawing/2014/main" id="{D2667480-5A22-D950-11C5-D08C414FA6B2}"/>
                </a:ext>
              </a:extLst>
            </p:cNvPr>
            <p:cNvSpPr/>
            <p:nvPr/>
          </p:nvSpPr>
          <p:spPr>
            <a:xfrm>
              <a:off x="3868777" y="2084996"/>
              <a:ext cx="4728794" cy="1690544"/>
            </a:xfrm>
            <a:custGeom>
              <a:avLst/>
              <a:gdLst/>
              <a:ahLst/>
              <a:cxnLst/>
              <a:rect l="l" t="t" r="r" b="b"/>
              <a:pathLst>
                <a:path w="9745468" h="3484005">
                  <a:moveTo>
                    <a:pt x="0" y="0"/>
                  </a:moveTo>
                  <a:lnTo>
                    <a:pt x="9745468" y="0"/>
                  </a:lnTo>
                  <a:lnTo>
                    <a:pt x="9745468" y="3484005"/>
                  </a:lnTo>
                  <a:lnTo>
                    <a:pt x="0" y="34840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PG"/>
            </a:p>
          </p:txBody>
        </p:sp>
      </p:grpSp>
      <p:sp>
        <p:nvSpPr>
          <p:cNvPr id="17" name="Freeform 2">
            <a:extLst>
              <a:ext uri="{FF2B5EF4-FFF2-40B4-BE49-F238E27FC236}">
                <a16:creationId xmlns:a16="http://schemas.microsoft.com/office/drawing/2014/main" id="{E092D214-913C-4012-C9C7-AD424A0E113F}"/>
              </a:ext>
            </a:extLst>
          </p:cNvPr>
          <p:cNvSpPr/>
          <p:nvPr/>
        </p:nvSpPr>
        <p:spPr>
          <a:xfrm>
            <a:off x="916232" y="1649507"/>
            <a:ext cx="1106222" cy="1036912"/>
          </a:xfrm>
          <a:custGeom>
            <a:avLst/>
            <a:gdLst/>
            <a:ahLst/>
            <a:cxnLst/>
            <a:rect l="l" t="t" r="r" b="b"/>
            <a:pathLst>
              <a:path w="4784651" h="4114800">
                <a:moveTo>
                  <a:pt x="0" y="0"/>
                </a:moveTo>
                <a:lnTo>
                  <a:pt x="4784651" y="0"/>
                </a:lnTo>
                <a:lnTo>
                  <a:pt x="4784651"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PG"/>
          </a:p>
        </p:txBody>
      </p:sp>
      <p:sp>
        <p:nvSpPr>
          <p:cNvPr id="23" name="Freeform 4">
            <a:extLst>
              <a:ext uri="{FF2B5EF4-FFF2-40B4-BE49-F238E27FC236}">
                <a16:creationId xmlns:a16="http://schemas.microsoft.com/office/drawing/2014/main" id="{D298E7C2-FFCE-4592-58C1-3E35E864414B}"/>
              </a:ext>
            </a:extLst>
          </p:cNvPr>
          <p:cNvSpPr/>
          <p:nvPr/>
        </p:nvSpPr>
        <p:spPr>
          <a:xfrm>
            <a:off x="3427767" y="1663551"/>
            <a:ext cx="1078019" cy="103691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dirty="0"/>
          </a:p>
        </p:txBody>
      </p:sp>
      <p:sp>
        <p:nvSpPr>
          <p:cNvPr id="25" name="Freeform 6">
            <a:extLst>
              <a:ext uri="{FF2B5EF4-FFF2-40B4-BE49-F238E27FC236}">
                <a16:creationId xmlns:a16="http://schemas.microsoft.com/office/drawing/2014/main" id="{1FB5F67C-E6DB-D876-B356-174BCB71E36B}"/>
              </a:ext>
            </a:extLst>
          </p:cNvPr>
          <p:cNvSpPr/>
          <p:nvPr/>
        </p:nvSpPr>
        <p:spPr>
          <a:xfrm>
            <a:off x="5762625" y="1739510"/>
            <a:ext cx="1021894" cy="946909"/>
          </a:xfrm>
          <a:custGeom>
            <a:avLst/>
            <a:gdLst/>
            <a:ahLst/>
            <a:cxnLst/>
            <a:rect l="l" t="t" r="r" b="b"/>
            <a:pathLst>
              <a:path w="3099153" h="3099153">
                <a:moveTo>
                  <a:pt x="0" y="0"/>
                </a:moveTo>
                <a:lnTo>
                  <a:pt x="3099152" y="0"/>
                </a:lnTo>
                <a:lnTo>
                  <a:pt x="3099152" y="3099153"/>
                </a:lnTo>
                <a:lnTo>
                  <a:pt x="0" y="30991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G"/>
          </a:p>
        </p:txBody>
      </p:sp>
      <p:sp>
        <p:nvSpPr>
          <p:cNvPr id="31" name="Freeform 3">
            <a:extLst>
              <a:ext uri="{FF2B5EF4-FFF2-40B4-BE49-F238E27FC236}">
                <a16:creationId xmlns:a16="http://schemas.microsoft.com/office/drawing/2014/main" id="{522DD949-CF35-EAF3-B894-6EC0EB5961BF}"/>
              </a:ext>
            </a:extLst>
          </p:cNvPr>
          <p:cNvSpPr/>
          <p:nvPr/>
        </p:nvSpPr>
        <p:spPr>
          <a:xfrm>
            <a:off x="8194266" y="1649507"/>
            <a:ext cx="987833" cy="1050956"/>
          </a:xfrm>
          <a:custGeom>
            <a:avLst/>
            <a:gdLst/>
            <a:ahLst/>
            <a:cxnLst/>
            <a:rect l="l" t="t" r="r" b="b"/>
            <a:pathLst>
              <a:path w="2997588" h="2997588">
                <a:moveTo>
                  <a:pt x="0" y="0"/>
                </a:moveTo>
                <a:lnTo>
                  <a:pt x="2997588" y="0"/>
                </a:lnTo>
                <a:lnTo>
                  <a:pt x="2997588" y="2997588"/>
                </a:lnTo>
                <a:lnTo>
                  <a:pt x="0" y="29975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PG"/>
          </a:p>
        </p:txBody>
      </p:sp>
      <p:sp>
        <p:nvSpPr>
          <p:cNvPr id="33" name="Freeform 5">
            <a:extLst>
              <a:ext uri="{FF2B5EF4-FFF2-40B4-BE49-F238E27FC236}">
                <a16:creationId xmlns:a16="http://schemas.microsoft.com/office/drawing/2014/main" id="{CA4C51DA-8287-9EBC-3F7B-7F8A8B72229E}"/>
              </a:ext>
            </a:extLst>
          </p:cNvPr>
          <p:cNvSpPr/>
          <p:nvPr/>
        </p:nvSpPr>
        <p:spPr>
          <a:xfrm>
            <a:off x="10545273" y="1669629"/>
            <a:ext cx="1080033" cy="1050956"/>
          </a:xfrm>
          <a:custGeom>
            <a:avLst/>
            <a:gdLst/>
            <a:ahLst/>
            <a:cxnLst/>
            <a:rect l="l" t="t" r="r" b="b"/>
            <a:pathLst>
              <a:path w="3862768" h="4114800">
                <a:moveTo>
                  <a:pt x="0" y="0"/>
                </a:moveTo>
                <a:lnTo>
                  <a:pt x="3862768" y="0"/>
                </a:lnTo>
                <a:lnTo>
                  <a:pt x="3862768"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PG"/>
          </a:p>
        </p:txBody>
      </p:sp>
      <p:sp>
        <p:nvSpPr>
          <p:cNvPr id="39" name="TextBox 38">
            <a:extLst>
              <a:ext uri="{FF2B5EF4-FFF2-40B4-BE49-F238E27FC236}">
                <a16:creationId xmlns:a16="http://schemas.microsoft.com/office/drawing/2014/main" id="{E8566AE8-124F-5376-AE4B-3CCFF39E0424}"/>
              </a:ext>
            </a:extLst>
          </p:cNvPr>
          <p:cNvSpPr txBox="1"/>
          <p:nvPr/>
        </p:nvSpPr>
        <p:spPr>
          <a:xfrm>
            <a:off x="171743" y="4188923"/>
            <a:ext cx="1990432" cy="1477328"/>
          </a:xfrm>
          <a:prstGeom prst="rect">
            <a:avLst/>
          </a:prstGeom>
          <a:noFill/>
        </p:spPr>
        <p:txBody>
          <a:bodyPr wrap="square">
            <a:spAutoFit/>
          </a:bodyPr>
          <a:lstStyle/>
          <a:p>
            <a:pPr>
              <a:lnSpc>
                <a:spcPts val="3640"/>
              </a:lnSpc>
              <a:spcBef>
                <a:spcPct val="0"/>
              </a:spcBef>
            </a:pPr>
            <a:r>
              <a:rPr lang="en-US" sz="2600" b="1" dirty="0">
                <a:solidFill>
                  <a:srgbClr val="2A66BA"/>
                </a:solidFill>
                <a:latin typeface="Inter Bold"/>
                <a:ea typeface="Inter Bold"/>
              </a:rPr>
              <a:t>*STAGE 1: </a:t>
            </a:r>
          </a:p>
          <a:p>
            <a:r>
              <a:rPr lang="en-US" sz="2000" dirty="0">
                <a:effectLst/>
                <a:latin typeface="Calibri" panose="020F0502020204030204" pitchFamily="34" charset="0"/>
              </a:rPr>
              <a:t>Initial Consultation and Assessment</a:t>
            </a:r>
            <a:endParaRPr lang="en-US" sz="2000" b="1" dirty="0"/>
          </a:p>
        </p:txBody>
      </p:sp>
      <p:sp>
        <p:nvSpPr>
          <p:cNvPr id="41" name="TextBox 40">
            <a:extLst>
              <a:ext uri="{FF2B5EF4-FFF2-40B4-BE49-F238E27FC236}">
                <a16:creationId xmlns:a16="http://schemas.microsoft.com/office/drawing/2014/main" id="{8F25CC8C-D01B-438A-BDE5-773D3C80A8C9}"/>
              </a:ext>
            </a:extLst>
          </p:cNvPr>
          <p:cNvSpPr txBox="1"/>
          <p:nvPr/>
        </p:nvSpPr>
        <p:spPr>
          <a:xfrm>
            <a:off x="2488673" y="4180884"/>
            <a:ext cx="2017113" cy="1477328"/>
          </a:xfrm>
          <a:prstGeom prst="rect">
            <a:avLst/>
          </a:prstGeom>
          <a:noFill/>
        </p:spPr>
        <p:txBody>
          <a:bodyPr wrap="square">
            <a:spAutoFit/>
          </a:bodyPr>
          <a:lstStyle/>
          <a:p>
            <a:pPr>
              <a:lnSpc>
                <a:spcPts val="3640"/>
              </a:lnSpc>
              <a:spcBef>
                <a:spcPct val="0"/>
              </a:spcBef>
            </a:pPr>
            <a:r>
              <a:rPr lang="en-US" sz="2600" b="1" dirty="0">
                <a:solidFill>
                  <a:srgbClr val="2F9CB5"/>
                </a:solidFill>
                <a:latin typeface="Inter Bold"/>
                <a:ea typeface="Inter Bold"/>
              </a:rPr>
              <a:t>*STAGE 2:</a:t>
            </a:r>
          </a:p>
          <a:p>
            <a:r>
              <a:rPr lang="en-US" sz="2000" dirty="0">
                <a:latin typeface="Calibri" panose="020F0502020204030204" pitchFamily="34" charset="0"/>
              </a:rPr>
              <a:t>System Discovery </a:t>
            </a:r>
            <a:r>
              <a:rPr lang="en-US" sz="2000" dirty="0">
                <a:effectLst/>
                <a:latin typeface="Calibri" panose="020F0502020204030204" pitchFamily="34" charset="0"/>
              </a:rPr>
              <a:t>Scoping, Planning and Design</a:t>
            </a:r>
          </a:p>
        </p:txBody>
      </p:sp>
      <p:sp>
        <p:nvSpPr>
          <p:cNvPr id="49" name="TextBox 48">
            <a:extLst>
              <a:ext uri="{FF2B5EF4-FFF2-40B4-BE49-F238E27FC236}">
                <a16:creationId xmlns:a16="http://schemas.microsoft.com/office/drawing/2014/main" id="{AFCA7542-5446-8CF0-7DF7-72E15E22B444}"/>
              </a:ext>
            </a:extLst>
          </p:cNvPr>
          <p:cNvSpPr txBox="1"/>
          <p:nvPr/>
        </p:nvSpPr>
        <p:spPr>
          <a:xfrm>
            <a:off x="4852159" y="4188922"/>
            <a:ext cx="1901403" cy="1107996"/>
          </a:xfrm>
          <a:prstGeom prst="rect">
            <a:avLst/>
          </a:prstGeom>
          <a:noFill/>
        </p:spPr>
        <p:txBody>
          <a:bodyPr wrap="square">
            <a:spAutoFit/>
          </a:bodyPr>
          <a:lstStyle/>
          <a:p>
            <a:r>
              <a:rPr lang="en-US" sz="2600" b="1" dirty="0">
                <a:solidFill>
                  <a:srgbClr val="46C3C5"/>
                </a:solidFill>
                <a:latin typeface="Inter Bold"/>
                <a:ea typeface="Inter Bold"/>
              </a:rPr>
              <a:t>*STAGE 3: </a:t>
            </a:r>
          </a:p>
          <a:p>
            <a:r>
              <a:rPr lang="en-US" sz="2000" dirty="0">
                <a:effectLst/>
                <a:latin typeface="Calibri" panose="020F0502020204030204" pitchFamily="34" charset="0"/>
              </a:rPr>
              <a:t>Implementation and Migration</a:t>
            </a:r>
            <a:endParaRPr lang="en-US" sz="1600" dirty="0">
              <a:solidFill>
                <a:schemeClr val="bg1">
                  <a:lumMod val="65000"/>
                </a:schemeClr>
              </a:solidFill>
            </a:endParaRPr>
          </a:p>
        </p:txBody>
      </p:sp>
      <p:sp>
        <p:nvSpPr>
          <p:cNvPr id="50" name="TextBox 49">
            <a:extLst>
              <a:ext uri="{FF2B5EF4-FFF2-40B4-BE49-F238E27FC236}">
                <a16:creationId xmlns:a16="http://schemas.microsoft.com/office/drawing/2014/main" id="{B23D5ABE-DA41-664A-BD12-3A23422D739E}"/>
              </a:ext>
            </a:extLst>
          </p:cNvPr>
          <p:cNvSpPr txBox="1"/>
          <p:nvPr/>
        </p:nvSpPr>
        <p:spPr>
          <a:xfrm>
            <a:off x="7149737" y="4188923"/>
            <a:ext cx="2281646" cy="1107996"/>
          </a:xfrm>
          <a:prstGeom prst="rect">
            <a:avLst/>
          </a:prstGeom>
          <a:noFill/>
        </p:spPr>
        <p:txBody>
          <a:bodyPr wrap="square">
            <a:spAutoFit/>
          </a:bodyPr>
          <a:lstStyle/>
          <a:p>
            <a:r>
              <a:rPr lang="en-US" sz="2600" b="1" dirty="0">
                <a:solidFill>
                  <a:srgbClr val="3FB989"/>
                </a:solidFill>
                <a:latin typeface="Inter Bold"/>
                <a:ea typeface="Inter Bold"/>
              </a:rPr>
              <a:t>STAGE 4: </a:t>
            </a:r>
          </a:p>
          <a:p>
            <a:r>
              <a:rPr lang="en-US" sz="2000" dirty="0">
                <a:effectLst/>
                <a:latin typeface="Calibri" panose="020F0502020204030204" pitchFamily="34" charset="0"/>
              </a:rPr>
              <a:t>Training and Change Management</a:t>
            </a:r>
            <a:endParaRPr lang="en-US" sz="2000" b="1" dirty="0"/>
          </a:p>
        </p:txBody>
      </p:sp>
      <p:sp>
        <p:nvSpPr>
          <p:cNvPr id="51" name="TextBox 50">
            <a:extLst>
              <a:ext uri="{FF2B5EF4-FFF2-40B4-BE49-F238E27FC236}">
                <a16:creationId xmlns:a16="http://schemas.microsoft.com/office/drawing/2014/main" id="{F16187C1-350C-5321-DD00-CE847866D335}"/>
              </a:ext>
            </a:extLst>
          </p:cNvPr>
          <p:cNvSpPr txBox="1"/>
          <p:nvPr/>
        </p:nvSpPr>
        <p:spPr>
          <a:xfrm>
            <a:off x="9654475" y="4188922"/>
            <a:ext cx="2365782" cy="1169551"/>
          </a:xfrm>
          <a:prstGeom prst="rect">
            <a:avLst/>
          </a:prstGeom>
          <a:noFill/>
        </p:spPr>
        <p:txBody>
          <a:bodyPr wrap="square">
            <a:spAutoFit/>
          </a:bodyPr>
          <a:lstStyle/>
          <a:p>
            <a:pPr>
              <a:lnSpc>
                <a:spcPts val="3640"/>
              </a:lnSpc>
              <a:spcBef>
                <a:spcPct val="0"/>
              </a:spcBef>
            </a:pPr>
            <a:r>
              <a:rPr lang="en-US" sz="2600" b="1" dirty="0">
                <a:solidFill>
                  <a:srgbClr val="98C54F"/>
                </a:solidFill>
                <a:latin typeface="Inter Bold"/>
                <a:ea typeface="Inter Bold"/>
              </a:rPr>
              <a:t>STAGE 5: </a:t>
            </a:r>
          </a:p>
          <a:p>
            <a:r>
              <a:rPr lang="en-US" sz="2000" dirty="0">
                <a:effectLst/>
                <a:latin typeface="Calibri" panose="020F0502020204030204" pitchFamily="34" charset="0"/>
              </a:rPr>
              <a:t>Ongoing Support and Monitoring</a:t>
            </a:r>
            <a:endParaRPr lang="en-US" sz="2000" b="1" dirty="0"/>
          </a:p>
        </p:txBody>
      </p:sp>
      <p:sp>
        <p:nvSpPr>
          <p:cNvPr id="6" name="TextBox 5">
            <a:extLst>
              <a:ext uri="{FF2B5EF4-FFF2-40B4-BE49-F238E27FC236}">
                <a16:creationId xmlns:a16="http://schemas.microsoft.com/office/drawing/2014/main" id="{7225998C-FFFF-E35F-3924-EC1F68EFC1A2}"/>
              </a:ext>
            </a:extLst>
          </p:cNvPr>
          <p:cNvSpPr txBox="1"/>
          <p:nvPr/>
        </p:nvSpPr>
        <p:spPr>
          <a:xfrm>
            <a:off x="219096" y="5832636"/>
            <a:ext cx="11643665" cy="738664"/>
          </a:xfrm>
          <a:prstGeom prst="rect">
            <a:avLst/>
          </a:prstGeom>
          <a:noFill/>
        </p:spPr>
        <p:txBody>
          <a:bodyPr wrap="square">
            <a:spAutoFit/>
          </a:bodyPr>
          <a:lstStyle/>
          <a:p>
            <a:r>
              <a:rPr lang="en-US" sz="1400" dirty="0">
                <a:solidFill>
                  <a:schemeClr val="bg1">
                    <a:lumMod val="50000"/>
                  </a:schemeClr>
                </a:solidFill>
              </a:rPr>
              <a:t>* Stage 1: Agreement and contract signing, MSA, MOU, NDA, etc.</a:t>
            </a:r>
          </a:p>
          <a:p>
            <a:r>
              <a:rPr lang="en-US" sz="1400" dirty="0">
                <a:solidFill>
                  <a:schemeClr val="bg1">
                    <a:lumMod val="50000"/>
                  </a:schemeClr>
                </a:solidFill>
              </a:rPr>
              <a:t>* Stage 2: Workload register, payment plans, credit commitments, commercial agreement, ongoing support, etc.</a:t>
            </a:r>
          </a:p>
          <a:p>
            <a:r>
              <a:rPr lang="en-US" sz="1400" dirty="0">
                <a:solidFill>
                  <a:schemeClr val="bg1">
                    <a:lumMod val="50000"/>
                  </a:schemeClr>
                </a:solidFill>
              </a:rPr>
              <a:t>* Stage 3: Post-Migration Review, etc.</a:t>
            </a:r>
          </a:p>
        </p:txBody>
      </p:sp>
      <p:graphicFrame>
        <p:nvGraphicFramePr>
          <p:cNvPr id="8" name="Table 7">
            <a:extLst>
              <a:ext uri="{FF2B5EF4-FFF2-40B4-BE49-F238E27FC236}">
                <a16:creationId xmlns:a16="http://schemas.microsoft.com/office/drawing/2014/main" id="{0E9B03E3-B332-2FFA-D712-BD623BE95756}"/>
              </a:ext>
            </a:extLst>
          </p:cNvPr>
          <p:cNvGraphicFramePr>
            <a:graphicFrameLocks noGrp="1"/>
          </p:cNvGraphicFramePr>
          <p:nvPr>
            <p:extLst>
              <p:ext uri="{D42A27DB-BD31-4B8C-83A1-F6EECF244321}">
                <p14:modId xmlns:p14="http://schemas.microsoft.com/office/powerpoint/2010/main" val="286301502"/>
              </p:ext>
            </p:extLst>
          </p:nvPr>
        </p:nvGraphicFramePr>
        <p:xfrm>
          <a:off x="231037" y="3273606"/>
          <a:ext cx="11818895" cy="370840"/>
        </p:xfrm>
        <a:graphic>
          <a:graphicData uri="http://schemas.openxmlformats.org/drawingml/2006/table">
            <a:tbl>
              <a:tblPr firstRow="1" bandRow="1">
                <a:tableStyleId>{5C22544A-7EE6-4342-B048-85BDC9FD1C3A}</a:tableStyleId>
              </a:tblPr>
              <a:tblGrid>
                <a:gridCol w="2410563">
                  <a:extLst>
                    <a:ext uri="{9D8B030D-6E8A-4147-A177-3AD203B41FA5}">
                      <a16:colId xmlns:a16="http://schemas.microsoft.com/office/drawing/2014/main" val="1759266643"/>
                    </a:ext>
                  </a:extLst>
                </a:gridCol>
                <a:gridCol w="2387600">
                  <a:extLst>
                    <a:ext uri="{9D8B030D-6E8A-4147-A177-3AD203B41FA5}">
                      <a16:colId xmlns:a16="http://schemas.microsoft.com/office/drawing/2014/main" val="429257952"/>
                    </a:ext>
                  </a:extLst>
                </a:gridCol>
                <a:gridCol w="2374900">
                  <a:extLst>
                    <a:ext uri="{9D8B030D-6E8A-4147-A177-3AD203B41FA5}">
                      <a16:colId xmlns:a16="http://schemas.microsoft.com/office/drawing/2014/main" val="3764033925"/>
                    </a:ext>
                  </a:extLst>
                </a:gridCol>
                <a:gridCol w="2413000">
                  <a:extLst>
                    <a:ext uri="{9D8B030D-6E8A-4147-A177-3AD203B41FA5}">
                      <a16:colId xmlns:a16="http://schemas.microsoft.com/office/drawing/2014/main" val="4167699296"/>
                    </a:ext>
                  </a:extLst>
                </a:gridCol>
                <a:gridCol w="2232832">
                  <a:extLst>
                    <a:ext uri="{9D8B030D-6E8A-4147-A177-3AD203B41FA5}">
                      <a16:colId xmlns:a16="http://schemas.microsoft.com/office/drawing/2014/main" val="1365002232"/>
                    </a:ext>
                  </a:extLst>
                </a:gridCol>
              </a:tblGrid>
              <a:tr h="370840">
                <a:tc>
                  <a:txBody>
                    <a:bodyPr/>
                    <a:lstStyle/>
                    <a:p>
                      <a:r>
                        <a:rPr lang="en-US" dirty="0"/>
                        <a:t>1 week</a:t>
                      </a:r>
                      <a:endParaRPr lang="en-PG" dirty="0"/>
                    </a:p>
                  </a:txBody>
                  <a:tcPr>
                    <a:solidFill>
                      <a:srgbClr val="2A66BA"/>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1 week</a:t>
                      </a:r>
                      <a:endParaRPr lang="en-PG" dirty="0"/>
                    </a:p>
                  </a:txBody>
                  <a:tcPr>
                    <a:solidFill>
                      <a:srgbClr val="3B90C2"/>
                    </a:solidFill>
                  </a:tcPr>
                </a:tc>
                <a:tc>
                  <a:txBody>
                    <a:bodyPr/>
                    <a:lstStyle/>
                    <a:p>
                      <a:r>
                        <a:rPr lang="en-US" dirty="0"/>
                        <a:t>4 weeks</a:t>
                      </a:r>
                      <a:endParaRPr lang="en-PG" dirty="0"/>
                    </a:p>
                  </a:txBody>
                  <a:tcPr>
                    <a:solidFill>
                      <a:srgbClr val="46C3C5"/>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1 weeks</a:t>
                      </a:r>
                      <a:endParaRPr lang="en-PG" dirty="0"/>
                    </a:p>
                  </a:txBody>
                  <a:tcPr>
                    <a:solidFill>
                      <a:srgbClr val="3FB989"/>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n weeks</a:t>
                      </a:r>
                      <a:endParaRPr lang="en-PG" dirty="0"/>
                    </a:p>
                  </a:txBody>
                  <a:tcPr>
                    <a:solidFill>
                      <a:srgbClr val="98C54F"/>
                    </a:solidFill>
                  </a:tcPr>
                </a:tc>
                <a:extLst>
                  <a:ext uri="{0D108BD9-81ED-4DB2-BD59-A6C34878D82A}">
                    <a16:rowId xmlns:a16="http://schemas.microsoft.com/office/drawing/2014/main" val="4084370740"/>
                  </a:ext>
                </a:extLst>
              </a:tr>
            </a:tbl>
          </a:graphicData>
        </a:graphic>
      </p:graphicFrame>
    </p:spTree>
    <p:extLst>
      <p:ext uri="{BB962C8B-B14F-4D97-AF65-F5344CB8AC3E}">
        <p14:creationId xmlns:p14="http://schemas.microsoft.com/office/powerpoint/2010/main" val="259540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4" name="Rectangle: Rounded Corners 2173">
            <a:extLst>
              <a:ext uri="{FF2B5EF4-FFF2-40B4-BE49-F238E27FC236}">
                <a16:creationId xmlns:a16="http://schemas.microsoft.com/office/drawing/2014/main" id="{5003E587-127B-1C0E-DBF7-B61579D8EBA0}"/>
              </a:ext>
            </a:extLst>
          </p:cNvPr>
          <p:cNvSpPr/>
          <p:nvPr/>
        </p:nvSpPr>
        <p:spPr>
          <a:xfrm>
            <a:off x="5824855" y="859583"/>
            <a:ext cx="1423035" cy="1318895"/>
          </a:xfrm>
          <a:prstGeom prst="roundRect">
            <a:avLst>
              <a:gd name="adj" fmla="val 10000"/>
            </a:avLst>
          </a:prstGeom>
          <a:blipFill dpi="0" rotWithShape="1">
            <a:blip r:embed="rId3"/>
            <a:srcRect/>
            <a:stretch>
              <a:fillRect l="6189" t="15749" r="2261" b="49307"/>
            </a:stretch>
          </a:blipFill>
          <a:ln>
            <a:solidFill>
              <a:srgbClr val="FF0000"/>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PG"/>
          </a:p>
        </p:txBody>
      </p:sp>
      <p:sp>
        <p:nvSpPr>
          <p:cNvPr id="2175" name="Rectangle: Rounded Corners 2174">
            <a:extLst>
              <a:ext uri="{FF2B5EF4-FFF2-40B4-BE49-F238E27FC236}">
                <a16:creationId xmlns:a16="http://schemas.microsoft.com/office/drawing/2014/main" id="{CE4EC891-9693-0A58-C395-860BBC9F7E6A}"/>
              </a:ext>
            </a:extLst>
          </p:cNvPr>
          <p:cNvSpPr/>
          <p:nvPr/>
        </p:nvSpPr>
        <p:spPr>
          <a:xfrm>
            <a:off x="8361045" y="833548"/>
            <a:ext cx="1371600" cy="1328420"/>
          </a:xfrm>
          <a:prstGeom prst="roundRect">
            <a:avLst>
              <a:gd name="adj" fmla="val 10000"/>
            </a:avLst>
          </a:prstGeom>
          <a:blipFill dpi="0" rotWithShape="1">
            <a:blip r:embed="rId4" cstate="print">
              <a:extLst>
                <a:ext uri="{28A0092B-C50C-407E-A947-70E740481C1C}">
                  <a14:useLocalDpi xmlns:a14="http://schemas.microsoft.com/office/drawing/2010/main" val="0"/>
                </a:ext>
              </a:extLst>
            </a:blip>
            <a:srcRect/>
            <a:stretch>
              <a:fillRect l="14268" t="10929" r="11840" b="39143"/>
            </a:stretch>
          </a:blipFill>
          <a:ln>
            <a:solidFill>
              <a:schemeClr val="accent2">
                <a:lumMod val="75000"/>
              </a:schemeClr>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PG"/>
          </a:p>
        </p:txBody>
      </p:sp>
      <p:sp>
        <p:nvSpPr>
          <p:cNvPr id="2176" name="Rectangle: Rounded Corners 2175">
            <a:extLst>
              <a:ext uri="{FF2B5EF4-FFF2-40B4-BE49-F238E27FC236}">
                <a16:creationId xmlns:a16="http://schemas.microsoft.com/office/drawing/2014/main" id="{F030C2AB-A6C9-1AC2-BB21-D213B3901E71}"/>
              </a:ext>
            </a:extLst>
          </p:cNvPr>
          <p:cNvSpPr/>
          <p:nvPr/>
        </p:nvSpPr>
        <p:spPr>
          <a:xfrm>
            <a:off x="3392805" y="856408"/>
            <a:ext cx="1329055" cy="1339215"/>
          </a:xfrm>
          <a:prstGeom prst="roundRect">
            <a:avLst>
              <a:gd name="adj" fmla="val 10000"/>
            </a:avLst>
          </a:prstGeom>
          <a:blipFill dpi="0" rotWithShape="1">
            <a:blip r:embed="rId5"/>
            <a:srcRect/>
            <a:stretch>
              <a:fillRect l="13844" t="-10334" r="15623" b="27104"/>
            </a:stretch>
          </a:blipFill>
          <a:ln>
            <a:solidFill>
              <a:schemeClr val="bg1">
                <a:lumMod val="50000"/>
              </a:schemeClr>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PG"/>
          </a:p>
        </p:txBody>
      </p:sp>
      <p:sp>
        <p:nvSpPr>
          <p:cNvPr id="2106" name="Rectangle 2105">
            <a:extLst>
              <a:ext uri="{FF2B5EF4-FFF2-40B4-BE49-F238E27FC236}">
                <a16:creationId xmlns:a16="http://schemas.microsoft.com/office/drawing/2014/main" id="{3AA2E90C-DC4B-BD86-9887-E2C37F206662}"/>
              </a:ext>
            </a:extLst>
          </p:cNvPr>
          <p:cNvSpPr/>
          <p:nvPr/>
        </p:nvSpPr>
        <p:spPr>
          <a:xfrm>
            <a:off x="273378" y="17104"/>
            <a:ext cx="9532609"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DICT – DataCo – Govt Institutions Delivery Matrix</a:t>
            </a:r>
          </a:p>
        </p:txBody>
      </p:sp>
      <p:graphicFrame>
        <p:nvGraphicFramePr>
          <p:cNvPr id="2172" name="Table 2171">
            <a:extLst>
              <a:ext uri="{FF2B5EF4-FFF2-40B4-BE49-F238E27FC236}">
                <a16:creationId xmlns:a16="http://schemas.microsoft.com/office/drawing/2014/main" id="{4BD2F389-11C0-8852-7FF6-C07CFC1BA8E0}"/>
              </a:ext>
            </a:extLst>
          </p:cNvPr>
          <p:cNvGraphicFramePr>
            <a:graphicFrameLocks noGrp="1"/>
          </p:cNvGraphicFramePr>
          <p:nvPr>
            <p:extLst>
              <p:ext uri="{D42A27DB-BD31-4B8C-83A1-F6EECF244321}">
                <p14:modId xmlns:p14="http://schemas.microsoft.com/office/powerpoint/2010/main" val="3585565718"/>
              </p:ext>
            </p:extLst>
          </p:nvPr>
        </p:nvGraphicFramePr>
        <p:xfrm>
          <a:off x="2388432" y="2547525"/>
          <a:ext cx="7898567" cy="3031363"/>
        </p:xfrm>
        <a:graphic>
          <a:graphicData uri="http://schemas.openxmlformats.org/drawingml/2006/table">
            <a:tbl>
              <a:tblPr firstRow="1" firstCol="1" bandRow="1"/>
              <a:tblGrid>
                <a:gridCol w="1542110">
                  <a:extLst>
                    <a:ext uri="{9D8B030D-6E8A-4147-A177-3AD203B41FA5}">
                      <a16:colId xmlns:a16="http://schemas.microsoft.com/office/drawing/2014/main" val="609520794"/>
                    </a:ext>
                  </a:extLst>
                </a:gridCol>
                <a:gridCol w="376139">
                  <a:extLst>
                    <a:ext uri="{9D8B030D-6E8A-4147-A177-3AD203B41FA5}">
                      <a16:colId xmlns:a16="http://schemas.microsoft.com/office/drawing/2014/main" val="2032804849"/>
                    </a:ext>
                  </a:extLst>
                </a:gridCol>
                <a:gridCol w="2277167">
                  <a:extLst>
                    <a:ext uri="{9D8B030D-6E8A-4147-A177-3AD203B41FA5}">
                      <a16:colId xmlns:a16="http://schemas.microsoft.com/office/drawing/2014/main" val="1175347154"/>
                    </a:ext>
                  </a:extLst>
                </a:gridCol>
                <a:gridCol w="416804">
                  <a:extLst>
                    <a:ext uri="{9D8B030D-6E8A-4147-A177-3AD203B41FA5}">
                      <a16:colId xmlns:a16="http://schemas.microsoft.com/office/drawing/2014/main" val="748913845"/>
                    </a:ext>
                  </a:extLst>
                </a:gridCol>
                <a:gridCol w="2195840">
                  <a:extLst>
                    <a:ext uri="{9D8B030D-6E8A-4147-A177-3AD203B41FA5}">
                      <a16:colId xmlns:a16="http://schemas.microsoft.com/office/drawing/2014/main" val="2827812101"/>
                    </a:ext>
                  </a:extLst>
                </a:gridCol>
                <a:gridCol w="1090507">
                  <a:extLst>
                    <a:ext uri="{9D8B030D-6E8A-4147-A177-3AD203B41FA5}">
                      <a16:colId xmlns:a16="http://schemas.microsoft.com/office/drawing/2014/main" val="568599620"/>
                    </a:ext>
                  </a:extLst>
                </a:gridCol>
              </a:tblGrid>
              <a:tr h="535305">
                <a:tc>
                  <a:txBody>
                    <a:bodyPr/>
                    <a:lstStyle/>
                    <a:p>
                      <a:pPr marL="0" marR="0" algn="l">
                        <a:lnSpc>
                          <a:spcPct val="107000"/>
                        </a:lnSpc>
                        <a:spcBef>
                          <a:spcPts val="0"/>
                        </a:spcBef>
                        <a:spcAft>
                          <a:spcPts val="0"/>
                        </a:spcAft>
                      </a:pPr>
                      <a:r>
                        <a:rPr lang="en-AU"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Governance</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83CAEB"/>
                    </a:solidFill>
                  </a:tcPr>
                </a:tc>
                <a:tc>
                  <a:txBody>
                    <a:bodyPr/>
                    <a:lstStyle/>
                    <a:p>
                      <a:pPr marL="0" marR="0" algn="l">
                        <a:lnSpc>
                          <a:spcPct val="107000"/>
                        </a:lnSpc>
                        <a:spcBef>
                          <a:spcPts val="0"/>
                        </a:spcBef>
                        <a:spcAft>
                          <a:spcPts val="0"/>
                        </a:spcAft>
                      </a:pPr>
                      <a:r>
                        <a:rPr lang="en-AU"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Agreement / Proposals </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CAEB"/>
                    </a:solidFill>
                  </a:tcPr>
                </a:tc>
                <a:tc>
                  <a:txBody>
                    <a:bodyPr/>
                    <a:lstStyle/>
                    <a:p>
                      <a:pPr marL="0" marR="0" algn="l">
                        <a:lnSpc>
                          <a:spcPct val="107000"/>
                        </a:lnSpc>
                        <a:spcBef>
                          <a:spcPts val="0"/>
                        </a:spcBef>
                        <a:spcAft>
                          <a:spcPts val="0"/>
                        </a:spcAft>
                      </a:pPr>
                      <a:r>
                        <a:rPr lang="en-AU"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Invoice</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CAEB"/>
                    </a:solidFill>
                  </a:tcPr>
                </a:tc>
                <a:tc>
                  <a:txBody>
                    <a:bodyPr/>
                    <a:lstStyle/>
                    <a:p>
                      <a:pPr marL="0" marR="0" algn="l">
                        <a:lnSpc>
                          <a:spcPct val="107000"/>
                        </a:lnSpc>
                        <a:spcBef>
                          <a:spcPts val="0"/>
                        </a:spcBef>
                        <a:spcAft>
                          <a:spcPts val="0"/>
                        </a:spcAft>
                      </a:pPr>
                      <a:r>
                        <a:rPr lang="en-AU"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65161983"/>
                  </a:ext>
                </a:extLst>
              </a:tr>
              <a:tr h="426085">
                <a:tc>
                  <a:txBody>
                    <a:bodyPr/>
                    <a:lstStyle/>
                    <a:p>
                      <a:pPr marL="0" marR="0" algn="l">
                        <a:lnSpc>
                          <a:spcPct val="107000"/>
                        </a:lnSpc>
                        <a:spcBef>
                          <a:spcPts val="0"/>
                        </a:spcBef>
                        <a:spcAft>
                          <a:spcPts val="0"/>
                        </a:spcAft>
                      </a:pPr>
                      <a:r>
                        <a:rPr lang="en-AU" sz="1100" kern="100" dirty="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rPr>
                        <a:t>Legal &amp; Policy</a:t>
                      </a:r>
                      <a:endParaRPr lang="en-PG" sz="1100" kern="100" dirty="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F6C5AC"/>
                    </a:solidFill>
                  </a:tcPr>
                </a:tc>
                <a:tc>
                  <a:txBody>
                    <a:bodyPr/>
                    <a:lstStyle/>
                    <a:p>
                      <a:pPr marL="0" marR="0" algn="l">
                        <a:lnSpc>
                          <a:spcPct val="107000"/>
                        </a:lnSpc>
                        <a:spcBef>
                          <a:spcPts val="0"/>
                        </a:spcBef>
                        <a:spcAft>
                          <a:spcPts val="0"/>
                        </a:spcAft>
                      </a:pPr>
                      <a:r>
                        <a:rPr lang="en-AU"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US" sz="1100" kern="10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rPr>
                        <a:t>MSA</a:t>
                      </a:r>
                      <a:endParaRPr lang="en-PG" sz="1100" kern="10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C5AC"/>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kern="100" dirty="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rPr>
                        <a:t>MSA / Service Order</a:t>
                      </a:r>
                      <a:endParaRPr lang="en-PG" sz="1100" kern="100" dirty="0">
                        <a:solidFill>
                          <a:srgbClr val="000000"/>
                        </a:solidFill>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C5AC"/>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44551254"/>
                  </a:ext>
                </a:extLst>
              </a:tr>
              <a:tr h="887095">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Services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84E290"/>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US"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Professional Services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4E290"/>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Transmission - GPN</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WIS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P2P</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Cloud Infra Solutions - GLCI</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IaaS and Hybrid</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SaaS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Core Repository</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4E290"/>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06812244"/>
                  </a:ext>
                </a:extLst>
              </a:tr>
              <a:tr h="459740">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Commercials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59EDC"/>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US"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Pricing, TCO, Rate per month, Payment process</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9EDC"/>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US"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Pricing. </a:t>
                      </a: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Transmission</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&amp; Cloud Solutions Pricing</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9EDC"/>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86488801"/>
                  </a:ext>
                </a:extLst>
              </a:tr>
              <a:tr h="360680">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Technical</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92D050"/>
                    </a:solidFill>
                  </a:tcPr>
                </a:tc>
                <a:tc>
                  <a:txBody>
                    <a:bodyPr/>
                    <a:lstStyle/>
                    <a:p>
                      <a:pPr marL="0" marR="0" algn="l">
                        <a:lnSpc>
                          <a:spcPct val="107000"/>
                        </a:lnSpc>
                        <a:spcBef>
                          <a:spcPts val="0"/>
                        </a:spcBef>
                        <a:spcAft>
                          <a:spcPts val="0"/>
                        </a:spcAft>
                      </a:pPr>
                      <a:r>
                        <a:rPr lang="en-AU"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Technical (Hosting, Alignment)</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Technical Solution</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07000"/>
                        </a:lnSpc>
                        <a:spcBef>
                          <a:spcPts val="0"/>
                        </a:spcBef>
                        <a:spcAft>
                          <a:spcPts val="0"/>
                        </a:spcAft>
                      </a:pPr>
                      <a:r>
                        <a:rPr lang="en-AU"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n-PG"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07513617"/>
                  </a:ext>
                </a:extLst>
              </a:tr>
            </a:tbl>
          </a:graphicData>
        </a:graphic>
      </p:graphicFrame>
      <p:graphicFrame>
        <p:nvGraphicFramePr>
          <p:cNvPr id="2173" name="Diagram 2172">
            <a:extLst>
              <a:ext uri="{FF2B5EF4-FFF2-40B4-BE49-F238E27FC236}">
                <a16:creationId xmlns:a16="http://schemas.microsoft.com/office/drawing/2014/main" id="{02EDE09B-E5A4-BFE5-1881-4E5FE4531658}"/>
              </a:ext>
            </a:extLst>
          </p:cNvPr>
          <p:cNvGraphicFramePr/>
          <p:nvPr>
            <p:extLst>
              <p:ext uri="{D42A27DB-BD31-4B8C-83A1-F6EECF244321}">
                <p14:modId xmlns:p14="http://schemas.microsoft.com/office/powerpoint/2010/main" val="2153041056"/>
              </p:ext>
            </p:extLst>
          </p:nvPr>
        </p:nvGraphicFramePr>
        <p:xfrm>
          <a:off x="3319462" y="1928495"/>
          <a:ext cx="6486525" cy="7150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181" name="TextBox 2180">
            <a:extLst>
              <a:ext uri="{FF2B5EF4-FFF2-40B4-BE49-F238E27FC236}">
                <a16:creationId xmlns:a16="http://schemas.microsoft.com/office/drawing/2014/main" id="{8291F64D-0A26-606F-4586-D8C0CA39540C}"/>
              </a:ext>
            </a:extLst>
          </p:cNvPr>
          <p:cNvSpPr txBox="1"/>
          <p:nvPr/>
        </p:nvSpPr>
        <p:spPr>
          <a:xfrm>
            <a:off x="466613" y="5905530"/>
            <a:ext cx="11410648" cy="584775"/>
          </a:xfrm>
          <a:prstGeom prst="rect">
            <a:avLst/>
          </a:prstGeom>
          <a:noFill/>
        </p:spPr>
        <p:txBody>
          <a:bodyPr wrap="square">
            <a:spAutoFit/>
          </a:bodyPr>
          <a:lstStyle/>
          <a:p>
            <a:r>
              <a:rPr lang="en-US" sz="1600" dirty="0"/>
              <a:t>Overview of the high-level process involved in the Manage Service core responsibilities and operations between DICT, DataCo and Government institutions for the Government Private Network and Government Leased Cloud Infrastructure Implementation</a:t>
            </a:r>
            <a:endParaRPr lang="en-PG" sz="1600" dirty="0"/>
          </a:p>
        </p:txBody>
      </p:sp>
    </p:spTree>
    <p:extLst>
      <p:ext uri="{BB962C8B-B14F-4D97-AF65-F5344CB8AC3E}">
        <p14:creationId xmlns:p14="http://schemas.microsoft.com/office/powerpoint/2010/main" val="3982850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3CAC1BF1-0802-34D6-646E-D09ADF996B50}"/>
              </a:ext>
            </a:extLst>
          </p:cNvPr>
          <p:cNvGrpSpPr/>
          <p:nvPr/>
        </p:nvGrpSpPr>
        <p:grpSpPr>
          <a:xfrm>
            <a:off x="501167" y="61833"/>
            <a:ext cx="11462772" cy="6415828"/>
            <a:chOff x="501167" y="61833"/>
            <a:chExt cx="11462772" cy="6415828"/>
          </a:xfrm>
        </p:grpSpPr>
        <p:sp>
          <p:nvSpPr>
            <p:cNvPr id="2" name="Rectangle 1">
              <a:extLst>
                <a:ext uri="{FF2B5EF4-FFF2-40B4-BE49-F238E27FC236}">
                  <a16:creationId xmlns:a16="http://schemas.microsoft.com/office/drawing/2014/main" id="{557F61FF-D78B-D6F2-4BFA-FCEC419076CB}"/>
                </a:ext>
              </a:extLst>
            </p:cNvPr>
            <p:cNvSpPr/>
            <p:nvPr/>
          </p:nvSpPr>
          <p:spPr>
            <a:xfrm>
              <a:off x="501167" y="61833"/>
              <a:ext cx="6744363"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1. </a:t>
              </a:r>
              <a:r>
                <a:rPr lang="en-US" altLang="zh-CN" sz="2200" b="1"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NEW CLIENT </a:t>
              </a: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ONBOARDING JOURNEY</a:t>
              </a:r>
            </a:p>
          </p:txBody>
        </p:sp>
        <p:pic>
          <p:nvPicPr>
            <p:cNvPr id="8" name="Picture 7">
              <a:extLst>
                <a:ext uri="{FF2B5EF4-FFF2-40B4-BE49-F238E27FC236}">
                  <a16:creationId xmlns:a16="http://schemas.microsoft.com/office/drawing/2014/main" id="{72CD93DE-4285-E8B6-8E6C-962E834697FB}"/>
                </a:ext>
              </a:extLst>
            </p:cNvPr>
            <p:cNvPicPr>
              <a:picLocks noChangeAspect="1"/>
            </p:cNvPicPr>
            <p:nvPr/>
          </p:nvPicPr>
          <p:blipFill rotWithShape="1">
            <a:blip r:embed="rId2">
              <a:extLst>
                <a:ext uri="{28A0092B-C50C-407E-A947-70E740481C1C}">
                  <a14:useLocalDpi xmlns:a14="http://schemas.microsoft.com/office/drawing/2010/main" val="0"/>
                </a:ext>
              </a:extLst>
            </a:blip>
            <a:srcRect l="11683" t="13285" r="20635" b="10153"/>
            <a:stretch/>
          </p:blipFill>
          <p:spPr>
            <a:xfrm>
              <a:off x="4745727" y="670325"/>
              <a:ext cx="1058677" cy="998317"/>
            </a:xfrm>
            <a:prstGeom prst="rect">
              <a:avLst/>
            </a:prstGeom>
          </p:spPr>
        </p:pic>
        <p:sp>
          <p:nvSpPr>
            <p:cNvPr id="9" name="Freeform 9">
              <a:extLst>
                <a:ext uri="{FF2B5EF4-FFF2-40B4-BE49-F238E27FC236}">
                  <a16:creationId xmlns:a16="http://schemas.microsoft.com/office/drawing/2014/main" id="{45E8E97F-EFD8-A5A1-FD1B-535C92757B0D}"/>
                </a:ext>
              </a:extLst>
            </p:cNvPr>
            <p:cNvSpPr/>
            <p:nvPr/>
          </p:nvSpPr>
          <p:spPr>
            <a:xfrm>
              <a:off x="7924345" y="765250"/>
              <a:ext cx="2238082" cy="947487"/>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3"/>
              <a:stretch>
                <a:fillRect t="-42378" b="-40148"/>
              </a:stretch>
            </a:blipFill>
          </p:spPr>
          <p:txBody>
            <a:bodyPr/>
            <a:lstStyle/>
            <a:p>
              <a:pPr defTabSz="609630"/>
              <a:endParaRPr lang="en-PG" sz="1200">
                <a:solidFill>
                  <a:prstClr val="black"/>
                </a:solidFill>
                <a:latin typeface="Calibri"/>
              </a:endParaRPr>
            </a:p>
          </p:txBody>
        </p:sp>
        <p:pic>
          <p:nvPicPr>
            <p:cNvPr id="3076" name="Picture 4" descr="National Emblem / Coat of Arms of Papua New Guinea | Symbol Hunt">
              <a:extLst>
                <a:ext uri="{FF2B5EF4-FFF2-40B4-BE49-F238E27FC236}">
                  <a16:creationId xmlns:a16="http://schemas.microsoft.com/office/drawing/2014/main" id="{52B62C0F-06A3-49D0-C105-E7F88BB511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316" y="767031"/>
              <a:ext cx="1402253" cy="94570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2BBB684D-E514-D6ED-2E46-36FA5DAFFA55}"/>
                </a:ext>
              </a:extLst>
            </p:cNvPr>
            <p:cNvSpPr/>
            <p:nvPr/>
          </p:nvSpPr>
          <p:spPr>
            <a:xfrm>
              <a:off x="7852515" y="2494595"/>
              <a:ext cx="1806743" cy="8582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SCOPING</a:t>
              </a:r>
              <a:endParaRPr lang="en-PG" dirty="0"/>
            </a:p>
          </p:txBody>
        </p:sp>
        <p:grpSp>
          <p:nvGrpSpPr>
            <p:cNvPr id="3094" name="Group 3093">
              <a:extLst>
                <a:ext uri="{FF2B5EF4-FFF2-40B4-BE49-F238E27FC236}">
                  <a16:creationId xmlns:a16="http://schemas.microsoft.com/office/drawing/2014/main" id="{A058C98C-2CDA-95D4-47AC-88C9E0CC8A0F}"/>
                </a:ext>
              </a:extLst>
            </p:cNvPr>
            <p:cNvGrpSpPr/>
            <p:nvPr/>
          </p:nvGrpSpPr>
          <p:grpSpPr>
            <a:xfrm>
              <a:off x="10477853" y="3429000"/>
              <a:ext cx="668666" cy="697603"/>
              <a:chOff x="9906000" y="3006510"/>
              <a:chExt cx="979832" cy="870165"/>
            </a:xfrm>
          </p:grpSpPr>
          <p:sp>
            <p:nvSpPr>
              <p:cNvPr id="3075" name="Diamond 3074">
                <a:extLst>
                  <a:ext uri="{FF2B5EF4-FFF2-40B4-BE49-F238E27FC236}">
                    <a16:creationId xmlns:a16="http://schemas.microsoft.com/office/drawing/2014/main" id="{07EF80A7-F96D-DBDF-7052-3085603BFD2E}"/>
                  </a:ext>
                </a:extLst>
              </p:cNvPr>
              <p:cNvSpPr/>
              <p:nvPr/>
            </p:nvSpPr>
            <p:spPr>
              <a:xfrm>
                <a:off x="9906000" y="3006510"/>
                <a:ext cx="979832" cy="870165"/>
              </a:xfrm>
              <a:prstGeom prst="diamond">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sz="1200" dirty="0"/>
              </a:p>
            </p:txBody>
          </p:sp>
          <p:sp>
            <p:nvSpPr>
              <p:cNvPr id="3093" name="TextBox 3092">
                <a:extLst>
                  <a:ext uri="{FF2B5EF4-FFF2-40B4-BE49-F238E27FC236}">
                    <a16:creationId xmlns:a16="http://schemas.microsoft.com/office/drawing/2014/main" id="{36AB252F-0D60-C4DC-85B9-2343F549E092}"/>
                  </a:ext>
                </a:extLst>
              </p:cNvPr>
              <p:cNvSpPr txBox="1"/>
              <p:nvPr/>
            </p:nvSpPr>
            <p:spPr>
              <a:xfrm>
                <a:off x="9906000" y="3298638"/>
                <a:ext cx="704039" cy="261610"/>
              </a:xfrm>
              <a:prstGeom prst="rect">
                <a:avLst/>
              </a:prstGeom>
              <a:noFill/>
            </p:spPr>
            <p:txBody>
              <a:bodyPr wrap="none" rtlCol="0">
                <a:spAutoFit/>
              </a:bodyPr>
              <a:lstStyle/>
              <a:p>
                <a:r>
                  <a:rPr lang="en-US" sz="1100" dirty="0"/>
                  <a:t>Qualified</a:t>
                </a:r>
                <a:endParaRPr lang="en-PG" sz="1600" dirty="0"/>
              </a:p>
            </p:txBody>
          </p:sp>
        </p:grpSp>
        <p:cxnSp>
          <p:nvCxnSpPr>
            <p:cNvPr id="3118" name="Connector: Elbow 3117">
              <a:extLst>
                <a:ext uri="{FF2B5EF4-FFF2-40B4-BE49-F238E27FC236}">
                  <a16:creationId xmlns:a16="http://schemas.microsoft.com/office/drawing/2014/main" id="{54B34249-A743-B887-8DF0-CC7AA16686AB}"/>
                </a:ext>
              </a:extLst>
            </p:cNvPr>
            <p:cNvCxnSpPr>
              <a:cxnSpLocks/>
              <a:stCxn id="3075" idx="2"/>
              <a:endCxn id="3165" idx="3"/>
            </p:cNvCxnSpPr>
            <p:nvPr/>
          </p:nvCxnSpPr>
          <p:spPr>
            <a:xfrm rot="5400000">
              <a:off x="9966150" y="3878513"/>
              <a:ext cx="597946" cy="1094126"/>
            </a:xfrm>
            <a:prstGeom prst="bentConnector2">
              <a:avLst/>
            </a:prstGeom>
            <a:ln w="603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140" name="Connector: Elbow 3139">
              <a:extLst>
                <a:ext uri="{FF2B5EF4-FFF2-40B4-BE49-F238E27FC236}">
                  <a16:creationId xmlns:a16="http://schemas.microsoft.com/office/drawing/2014/main" id="{A2177524-ED7D-B1BB-17FA-D7DB92A7A7B3}"/>
                </a:ext>
              </a:extLst>
            </p:cNvPr>
            <p:cNvCxnSpPr>
              <a:cxnSpLocks/>
              <a:stCxn id="3" idx="0"/>
              <a:endCxn id="17" idx="0"/>
            </p:cNvCxnSpPr>
            <p:nvPr/>
          </p:nvCxnSpPr>
          <p:spPr>
            <a:xfrm rot="16200000" flipH="1">
              <a:off x="5297844" y="-963448"/>
              <a:ext cx="21370" cy="6894716"/>
            </a:xfrm>
            <a:prstGeom prst="bentConnector3">
              <a:avLst>
                <a:gd name="adj1" fmla="val -2080019"/>
              </a:avLst>
            </a:prstGeom>
            <a:ln w="603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44" name="Connector: Elbow 3143">
              <a:extLst>
                <a:ext uri="{FF2B5EF4-FFF2-40B4-BE49-F238E27FC236}">
                  <a16:creationId xmlns:a16="http://schemas.microsoft.com/office/drawing/2014/main" id="{879A28A6-7B02-7BDC-7EB4-B86B09E63D44}"/>
                </a:ext>
              </a:extLst>
            </p:cNvPr>
            <p:cNvCxnSpPr>
              <a:cxnSpLocks/>
              <a:stCxn id="17" idx="2"/>
              <a:endCxn id="3093" idx="1"/>
            </p:cNvCxnSpPr>
            <p:nvPr/>
          </p:nvCxnSpPr>
          <p:spPr>
            <a:xfrm rot="16200000" flipH="1">
              <a:off x="9409286" y="2699494"/>
              <a:ext cx="415168" cy="1721966"/>
            </a:xfrm>
            <a:prstGeom prst="bentConnector2">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3148" name="Connector: Elbow 3147">
              <a:extLst>
                <a:ext uri="{FF2B5EF4-FFF2-40B4-BE49-F238E27FC236}">
                  <a16:creationId xmlns:a16="http://schemas.microsoft.com/office/drawing/2014/main" id="{6BAE4147-3199-A2B9-6BEB-1861036A1EB8}"/>
                </a:ext>
              </a:extLst>
            </p:cNvPr>
            <p:cNvCxnSpPr>
              <a:cxnSpLocks/>
              <a:stCxn id="3075" idx="3"/>
              <a:endCxn id="17" idx="3"/>
            </p:cNvCxnSpPr>
            <p:nvPr/>
          </p:nvCxnSpPr>
          <p:spPr>
            <a:xfrm flipH="1" flipV="1">
              <a:off x="9659258" y="2923744"/>
              <a:ext cx="1487261" cy="854058"/>
            </a:xfrm>
            <a:prstGeom prst="bentConnector3">
              <a:avLst>
                <a:gd name="adj1" fmla="val -19135"/>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65" name="Rectangle 3164">
              <a:extLst>
                <a:ext uri="{FF2B5EF4-FFF2-40B4-BE49-F238E27FC236}">
                  <a16:creationId xmlns:a16="http://schemas.microsoft.com/office/drawing/2014/main" id="{1D45FD8F-5C78-CE89-6721-E30124E6E1F3}"/>
                </a:ext>
              </a:extLst>
            </p:cNvPr>
            <p:cNvSpPr/>
            <p:nvPr/>
          </p:nvSpPr>
          <p:spPr>
            <a:xfrm>
              <a:off x="7911317" y="4363405"/>
              <a:ext cx="1806743" cy="7222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PROPOSAL / QUOTE</a:t>
              </a:r>
              <a:endParaRPr lang="en-PG" dirty="0"/>
            </a:p>
          </p:txBody>
        </p:sp>
        <p:cxnSp>
          <p:nvCxnSpPr>
            <p:cNvPr id="3172" name="Connector: Elbow 3171">
              <a:extLst>
                <a:ext uri="{FF2B5EF4-FFF2-40B4-BE49-F238E27FC236}">
                  <a16:creationId xmlns:a16="http://schemas.microsoft.com/office/drawing/2014/main" id="{F1B3E5CA-59A8-E211-BB00-E1501B216DF2}"/>
                </a:ext>
              </a:extLst>
            </p:cNvPr>
            <p:cNvCxnSpPr>
              <a:cxnSpLocks/>
              <a:stCxn id="3165" idx="1"/>
              <a:endCxn id="16" idx="2"/>
            </p:cNvCxnSpPr>
            <p:nvPr/>
          </p:nvCxnSpPr>
          <p:spPr>
            <a:xfrm rot="10800000">
              <a:off x="5305849" y="3843373"/>
              <a:ext cx="2605469" cy="881177"/>
            </a:xfrm>
            <a:prstGeom prst="bentConnector2">
              <a:avLst/>
            </a:prstGeom>
            <a:ln w="603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173" name="TextBox 3172">
              <a:extLst>
                <a:ext uri="{FF2B5EF4-FFF2-40B4-BE49-F238E27FC236}">
                  <a16:creationId xmlns:a16="http://schemas.microsoft.com/office/drawing/2014/main" id="{BF80ECDF-1233-FE76-E6A5-3D6E80C88414}"/>
                </a:ext>
              </a:extLst>
            </p:cNvPr>
            <p:cNvSpPr txBox="1"/>
            <p:nvPr/>
          </p:nvSpPr>
          <p:spPr>
            <a:xfrm>
              <a:off x="10890198" y="4225198"/>
              <a:ext cx="512641" cy="369332"/>
            </a:xfrm>
            <a:prstGeom prst="rect">
              <a:avLst/>
            </a:prstGeom>
            <a:noFill/>
          </p:spPr>
          <p:txBody>
            <a:bodyPr wrap="none" rtlCol="0">
              <a:spAutoFit/>
            </a:bodyPr>
            <a:lstStyle/>
            <a:p>
              <a:r>
                <a:rPr lang="en-US" dirty="0"/>
                <a:t>YES</a:t>
              </a:r>
              <a:endParaRPr lang="en-PG" dirty="0"/>
            </a:p>
          </p:txBody>
        </p:sp>
        <p:sp>
          <p:nvSpPr>
            <p:cNvPr id="3174" name="TextBox 3173">
              <a:extLst>
                <a:ext uri="{FF2B5EF4-FFF2-40B4-BE49-F238E27FC236}">
                  <a16:creationId xmlns:a16="http://schemas.microsoft.com/office/drawing/2014/main" id="{FF3CDCB0-B3C1-D1C6-1723-D24212744AC5}"/>
                </a:ext>
              </a:extLst>
            </p:cNvPr>
            <p:cNvSpPr txBox="1"/>
            <p:nvPr/>
          </p:nvSpPr>
          <p:spPr>
            <a:xfrm>
              <a:off x="11466001" y="3155441"/>
              <a:ext cx="486030" cy="369332"/>
            </a:xfrm>
            <a:prstGeom prst="rect">
              <a:avLst/>
            </a:prstGeom>
            <a:noFill/>
          </p:spPr>
          <p:txBody>
            <a:bodyPr wrap="none" rtlCol="0">
              <a:spAutoFit/>
            </a:bodyPr>
            <a:lstStyle/>
            <a:p>
              <a:r>
                <a:rPr lang="en-US" dirty="0"/>
                <a:t>NO</a:t>
              </a:r>
              <a:endParaRPr lang="en-PG" dirty="0"/>
            </a:p>
          </p:txBody>
        </p:sp>
        <p:sp>
          <p:nvSpPr>
            <p:cNvPr id="3176" name="Rectangle 3175">
              <a:extLst>
                <a:ext uri="{FF2B5EF4-FFF2-40B4-BE49-F238E27FC236}">
                  <a16:creationId xmlns:a16="http://schemas.microsoft.com/office/drawing/2014/main" id="{1AD83B82-782E-0AFD-77CF-B092DAF090A9}"/>
                </a:ext>
              </a:extLst>
            </p:cNvPr>
            <p:cNvSpPr/>
            <p:nvPr/>
          </p:nvSpPr>
          <p:spPr>
            <a:xfrm>
              <a:off x="1119479" y="4363405"/>
              <a:ext cx="1394866" cy="7222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REVIEW</a:t>
              </a:r>
              <a:endParaRPr lang="en-PG" dirty="0"/>
            </a:p>
          </p:txBody>
        </p:sp>
        <p:cxnSp>
          <p:nvCxnSpPr>
            <p:cNvPr id="3178" name="Straight Arrow Connector 3177">
              <a:extLst>
                <a:ext uri="{FF2B5EF4-FFF2-40B4-BE49-F238E27FC236}">
                  <a16:creationId xmlns:a16="http://schemas.microsoft.com/office/drawing/2014/main" id="{60BFAE15-78ED-59A9-8DF8-44380AE09905}"/>
                </a:ext>
              </a:extLst>
            </p:cNvPr>
            <p:cNvCxnSpPr>
              <a:cxnSpLocks/>
              <a:stCxn id="3165" idx="1"/>
              <a:endCxn id="3176" idx="3"/>
            </p:cNvCxnSpPr>
            <p:nvPr/>
          </p:nvCxnSpPr>
          <p:spPr>
            <a:xfrm flipH="1">
              <a:off x="2514345" y="4724549"/>
              <a:ext cx="5396972" cy="0"/>
            </a:xfrm>
            <a:prstGeom prst="straightConnector1">
              <a:avLst/>
            </a:prstGeom>
            <a:ln w="60325">
              <a:solidFill>
                <a:srgbClr val="98C54F"/>
              </a:solidFill>
              <a:tailEnd type="triangle"/>
            </a:ln>
          </p:spPr>
          <p:style>
            <a:lnRef idx="1">
              <a:schemeClr val="accent1"/>
            </a:lnRef>
            <a:fillRef idx="0">
              <a:schemeClr val="accent1"/>
            </a:fillRef>
            <a:effectRef idx="0">
              <a:schemeClr val="accent1"/>
            </a:effectRef>
            <a:fontRef idx="minor">
              <a:schemeClr val="tx1"/>
            </a:fontRef>
          </p:style>
        </p:cxnSp>
        <p:grpSp>
          <p:nvGrpSpPr>
            <p:cNvPr id="3181" name="Group 3180">
              <a:extLst>
                <a:ext uri="{FF2B5EF4-FFF2-40B4-BE49-F238E27FC236}">
                  <a16:creationId xmlns:a16="http://schemas.microsoft.com/office/drawing/2014/main" id="{72A729F5-3FE7-8818-07DC-79F5DE3CD83E}"/>
                </a:ext>
              </a:extLst>
            </p:cNvPr>
            <p:cNvGrpSpPr/>
            <p:nvPr/>
          </p:nvGrpSpPr>
          <p:grpSpPr>
            <a:xfrm>
              <a:off x="1428552" y="5593582"/>
              <a:ext cx="793933" cy="722289"/>
              <a:chOff x="9906000" y="3006510"/>
              <a:chExt cx="979832" cy="870165"/>
            </a:xfrm>
          </p:grpSpPr>
          <p:sp>
            <p:nvSpPr>
              <p:cNvPr id="3182" name="Diamond 3181">
                <a:extLst>
                  <a:ext uri="{FF2B5EF4-FFF2-40B4-BE49-F238E27FC236}">
                    <a16:creationId xmlns:a16="http://schemas.microsoft.com/office/drawing/2014/main" id="{99A8E763-A97C-BBB4-AFB7-876C140E4887}"/>
                  </a:ext>
                </a:extLst>
              </p:cNvPr>
              <p:cNvSpPr/>
              <p:nvPr/>
            </p:nvSpPr>
            <p:spPr>
              <a:xfrm>
                <a:off x="9906000" y="3006510"/>
                <a:ext cx="979832" cy="870165"/>
              </a:xfrm>
              <a:prstGeom prst="diamond">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sz="1200" dirty="0"/>
              </a:p>
            </p:txBody>
          </p:sp>
          <p:sp>
            <p:nvSpPr>
              <p:cNvPr id="3183" name="TextBox 3182">
                <a:extLst>
                  <a:ext uri="{FF2B5EF4-FFF2-40B4-BE49-F238E27FC236}">
                    <a16:creationId xmlns:a16="http://schemas.microsoft.com/office/drawing/2014/main" id="{970C1DFC-0963-5970-BAF4-A47FFEEA27E1}"/>
                  </a:ext>
                </a:extLst>
              </p:cNvPr>
              <p:cNvSpPr txBox="1"/>
              <p:nvPr/>
            </p:nvSpPr>
            <p:spPr>
              <a:xfrm>
                <a:off x="9906000" y="3298638"/>
                <a:ext cx="979832" cy="315170"/>
              </a:xfrm>
              <a:prstGeom prst="rect">
                <a:avLst/>
              </a:prstGeom>
              <a:noFill/>
            </p:spPr>
            <p:txBody>
              <a:bodyPr wrap="square" rtlCol="0">
                <a:spAutoFit/>
              </a:bodyPr>
              <a:lstStyle/>
              <a:p>
                <a:r>
                  <a:rPr lang="en-US" sz="1100" dirty="0"/>
                  <a:t>ACCEPTED</a:t>
                </a:r>
                <a:endParaRPr lang="en-PG" sz="1600" dirty="0"/>
              </a:p>
            </p:txBody>
          </p:sp>
        </p:grpSp>
        <p:sp>
          <p:nvSpPr>
            <p:cNvPr id="3188" name="Rectangle 3187">
              <a:extLst>
                <a:ext uri="{FF2B5EF4-FFF2-40B4-BE49-F238E27FC236}">
                  <a16:creationId xmlns:a16="http://schemas.microsoft.com/office/drawing/2014/main" id="{AEAF743E-49EB-2FA2-1E56-0E001DEBD279}"/>
                </a:ext>
              </a:extLst>
            </p:cNvPr>
            <p:cNvSpPr/>
            <p:nvPr/>
          </p:nvSpPr>
          <p:spPr>
            <a:xfrm>
              <a:off x="7852515" y="5605727"/>
              <a:ext cx="2243207" cy="7222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ONBOARDING</a:t>
              </a:r>
            </a:p>
            <a:p>
              <a:pPr algn="ctr"/>
              <a:r>
                <a:rPr lang="en-AU" dirty="0"/>
                <a:t>AND BILLING</a:t>
              </a:r>
              <a:endParaRPr lang="en-PG" dirty="0"/>
            </a:p>
          </p:txBody>
        </p:sp>
        <p:cxnSp>
          <p:nvCxnSpPr>
            <p:cNvPr id="3192" name="Connector: Elbow 3191">
              <a:extLst>
                <a:ext uri="{FF2B5EF4-FFF2-40B4-BE49-F238E27FC236}">
                  <a16:creationId xmlns:a16="http://schemas.microsoft.com/office/drawing/2014/main" id="{3566746F-AD35-2357-A47B-A1D3C3706FE9}"/>
                </a:ext>
              </a:extLst>
            </p:cNvPr>
            <p:cNvCxnSpPr>
              <a:cxnSpLocks/>
              <a:stCxn id="3183" idx="1"/>
              <a:endCxn id="3" idx="1"/>
            </p:cNvCxnSpPr>
            <p:nvPr/>
          </p:nvCxnSpPr>
          <p:spPr>
            <a:xfrm rot="10800000">
              <a:off x="1119480" y="2902375"/>
              <a:ext cx="309073" cy="3064497"/>
            </a:xfrm>
            <a:prstGeom prst="bentConnector3">
              <a:avLst>
                <a:gd name="adj1" fmla="val 280799"/>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99" name="Straight Arrow Connector 3198">
              <a:extLst>
                <a:ext uri="{FF2B5EF4-FFF2-40B4-BE49-F238E27FC236}">
                  <a16:creationId xmlns:a16="http://schemas.microsoft.com/office/drawing/2014/main" id="{8FA1F2F5-5236-E1D3-4C31-2318BBD60BC1}"/>
                </a:ext>
              </a:extLst>
            </p:cNvPr>
            <p:cNvCxnSpPr>
              <a:cxnSpLocks/>
              <a:stCxn id="3182" idx="3"/>
              <a:endCxn id="3188" idx="1"/>
            </p:cNvCxnSpPr>
            <p:nvPr/>
          </p:nvCxnSpPr>
          <p:spPr>
            <a:xfrm>
              <a:off x="2222485" y="5954727"/>
              <a:ext cx="5630030" cy="12144"/>
            </a:xfrm>
            <a:prstGeom prst="straightConnector1">
              <a:avLst/>
            </a:prstGeom>
            <a:ln w="60325">
              <a:tailEnd type="triangle"/>
            </a:ln>
          </p:spPr>
          <p:style>
            <a:lnRef idx="1">
              <a:schemeClr val="accent3"/>
            </a:lnRef>
            <a:fillRef idx="0">
              <a:schemeClr val="accent3"/>
            </a:fillRef>
            <a:effectRef idx="0">
              <a:schemeClr val="accent3"/>
            </a:effectRef>
            <a:fontRef idx="minor">
              <a:schemeClr val="tx1"/>
            </a:fontRef>
          </p:style>
        </p:cxnSp>
        <p:cxnSp>
          <p:nvCxnSpPr>
            <p:cNvPr id="3209" name="Straight Arrow Connector 3208">
              <a:extLst>
                <a:ext uri="{FF2B5EF4-FFF2-40B4-BE49-F238E27FC236}">
                  <a16:creationId xmlns:a16="http://schemas.microsoft.com/office/drawing/2014/main" id="{83E062F4-0F46-F48A-34FE-A852F7A3E555}"/>
                </a:ext>
              </a:extLst>
            </p:cNvPr>
            <p:cNvCxnSpPr>
              <a:cxnSpLocks/>
              <a:stCxn id="3176" idx="2"/>
              <a:endCxn id="3182" idx="0"/>
            </p:cNvCxnSpPr>
            <p:nvPr/>
          </p:nvCxnSpPr>
          <p:spPr>
            <a:xfrm>
              <a:off x="1816912" y="5085693"/>
              <a:ext cx="8607" cy="507889"/>
            </a:xfrm>
            <a:prstGeom prst="straightConnector1">
              <a:avLst/>
            </a:prstGeom>
            <a:ln w="60325">
              <a:solidFill>
                <a:srgbClr val="98C54F"/>
              </a:solidFill>
              <a:tailEnd type="triangle"/>
            </a:ln>
          </p:spPr>
          <p:style>
            <a:lnRef idx="1">
              <a:schemeClr val="accent1"/>
            </a:lnRef>
            <a:fillRef idx="0">
              <a:schemeClr val="accent1"/>
            </a:fillRef>
            <a:effectRef idx="0">
              <a:schemeClr val="accent1"/>
            </a:effectRef>
            <a:fontRef idx="minor">
              <a:schemeClr val="tx1"/>
            </a:fontRef>
          </p:style>
        </p:cxnSp>
        <p:cxnSp>
          <p:nvCxnSpPr>
            <p:cNvPr id="3219" name="Straight Connector 3218">
              <a:extLst>
                <a:ext uri="{FF2B5EF4-FFF2-40B4-BE49-F238E27FC236}">
                  <a16:creationId xmlns:a16="http://schemas.microsoft.com/office/drawing/2014/main" id="{F43E72EC-E56F-D4E2-6B7D-61DAB37640FC}"/>
                </a:ext>
              </a:extLst>
            </p:cNvPr>
            <p:cNvCxnSpPr/>
            <p:nvPr/>
          </p:nvCxnSpPr>
          <p:spPr>
            <a:xfrm>
              <a:off x="7074677" y="796401"/>
              <a:ext cx="0" cy="5519470"/>
            </a:xfrm>
            <a:prstGeom prst="line">
              <a:avLst/>
            </a:prstGeom>
            <a:ln w="666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20" name="Straight Connector 3219">
              <a:extLst>
                <a:ext uri="{FF2B5EF4-FFF2-40B4-BE49-F238E27FC236}">
                  <a16:creationId xmlns:a16="http://schemas.microsoft.com/office/drawing/2014/main" id="{5E4F38C9-7E49-221F-81F1-D6AC55D43937}"/>
                </a:ext>
              </a:extLst>
            </p:cNvPr>
            <p:cNvCxnSpPr/>
            <p:nvPr/>
          </p:nvCxnSpPr>
          <p:spPr>
            <a:xfrm>
              <a:off x="3506236" y="792459"/>
              <a:ext cx="0" cy="5519470"/>
            </a:xfrm>
            <a:prstGeom prst="line">
              <a:avLst/>
            </a:prstGeom>
            <a:ln w="666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Rectangle 15">
              <a:extLst>
                <a:ext uri="{FF2B5EF4-FFF2-40B4-BE49-F238E27FC236}">
                  <a16:creationId xmlns:a16="http://schemas.microsoft.com/office/drawing/2014/main" id="{6326A74D-3209-1237-2232-40CCB7B86148}"/>
                </a:ext>
              </a:extLst>
            </p:cNvPr>
            <p:cNvSpPr/>
            <p:nvPr/>
          </p:nvSpPr>
          <p:spPr>
            <a:xfrm>
              <a:off x="4386685" y="2368777"/>
              <a:ext cx="1838325" cy="1474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PG" dirty="0"/>
                <a:t>Governance</a:t>
              </a:r>
              <a:r>
                <a:rPr lang="en-US" dirty="0"/>
                <a:t>.</a:t>
              </a:r>
            </a:p>
            <a:p>
              <a:pPr algn="ctr"/>
              <a:r>
                <a:rPr lang="en-US" dirty="0"/>
                <a:t>Policy.</a:t>
              </a:r>
            </a:p>
            <a:p>
              <a:pPr algn="ctr"/>
              <a:r>
                <a:rPr lang="en-US" dirty="0"/>
                <a:t>Compliance.</a:t>
              </a:r>
              <a:endParaRPr lang="en-PG" dirty="0"/>
            </a:p>
          </p:txBody>
        </p:sp>
        <p:cxnSp>
          <p:nvCxnSpPr>
            <p:cNvPr id="5" name="Connector: Elbow 4">
              <a:extLst>
                <a:ext uri="{FF2B5EF4-FFF2-40B4-BE49-F238E27FC236}">
                  <a16:creationId xmlns:a16="http://schemas.microsoft.com/office/drawing/2014/main" id="{0FB03068-A065-DF0A-B886-61CE9A198D1C}"/>
                </a:ext>
              </a:extLst>
            </p:cNvPr>
            <p:cNvCxnSpPr>
              <a:cxnSpLocks/>
              <a:stCxn id="3" idx="0"/>
              <a:endCxn id="16" idx="0"/>
            </p:cNvCxnSpPr>
            <p:nvPr/>
          </p:nvCxnSpPr>
          <p:spPr>
            <a:xfrm rot="5400000" flipH="1" flipV="1">
              <a:off x="3531285" y="698663"/>
              <a:ext cx="104448" cy="3444677"/>
            </a:xfrm>
            <a:prstGeom prst="bentConnector3">
              <a:avLst>
                <a:gd name="adj1" fmla="val 428297"/>
              </a:avLst>
            </a:prstGeom>
            <a:ln w="603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8A5D586-AFAE-C8C4-2B95-9A6A5A37907A}"/>
                </a:ext>
              </a:extLst>
            </p:cNvPr>
            <p:cNvSpPr txBox="1"/>
            <p:nvPr/>
          </p:nvSpPr>
          <p:spPr>
            <a:xfrm>
              <a:off x="851042" y="6003566"/>
              <a:ext cx="486030" cy="369332"/>
            </a:xfrm>
            <a:prstGeom prst="rect">
              <a:avLst/>
            </a:prstGeom>
            <a:noFill/>
          </p:spPr>
          <p:txBody>
            <a:bodyPr wrap="none" rtlCol="0">
              <a:spAutoFit/>
            </a:bodyPr>
            <a:lstStyle/>
            <a:p>
              <a:r>
                <a:rPr lang="en-US" dirty="0"/>
                <a:t>NO</a:t>
              </a:r>
              <a:endParaRPr lang="en-PG" dirty="0"/>
            </a:p>
          </p:txBody>
        </p:sp>
        <p:sp>
          <p:nvSpPr>
            <p:cNvPr id="15" name="TextBox 14">
              <a:extLst>
                <a:ext uri="{FF2B5EF4-FFF2-40B4-BE49-F238E27FC236}">
                  <a16:creationId xmlns:a16="http://schemas.microsoft.com/office/drawing/2014/main" id="{2D1F22C6-2BCA-DACA-A2BC-1D6A433BD30F}"/>
                </a:ext>
              </a:extLst>
            </p:cNvPr>
            <p:cNvSpPr txBox="1"/>
            <p:nvPr/>
          </p:nvSpPr>
          <p:spPr>
            <a:xfrm>
              <a:off x="2267794" y="5954726"/>
              <a:ext cx="512641" cy="369332"/>
            </a:xfrm>
            <a:prstGeom prst="rect">
              <a:avLst/>
            </a:prstGeom>
            <a:noFill/>
          </p:spPr>
          <p:txBody>
            <a:bodyPr wrap="none" rtlCol="0">
              <a:spAutoFit/>
            </a:bodyPr>
            <a:lstStyle/>
            <a:p>
              <a:r>
                <a:rPr lang="en-US" dirty="0"/>
                <a:t>YES</a:t>
              </a:r>
              <a:endParaRPr lang="en-PG" dirty="0"/>
            </a:p>
          </p:txBody>
        </p:sp>
        <p:sp>
          <p:nvSpPr>
            <p:cNvPr id="21" name="Flowchart: Connector 20">
              <a:extLst>
                <a:ext uri="{FF2B5EF4-FFF2-40B4-BE49-F238E27FC236}">
                  <a16:creationId xmlns:a16="http://schemas.microsoft.com/office/drawing/2014/main" id="{F2368EAA-BA43-029A-21C7-7640678DA072}"/>
                </a:ext>
              </a:extLst>
            </p:cNvPr>
            <p:cNvSpPr/>
            <p:nvPr/>
          </p:nvSpPr>
          <p:spPr>
            <a:xfrm>
              <a:off x="10773900" y="5431790"/>
              <a:ext cx="1190039" cy="1045871"/>
            </a:xfrm>
            <a:prstGeom prst="flowChartConnector">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b="1" dirty="0"/>
                <a:t>DOF / DICT / Govt.</a:t>
              </a:r>
              <a:endParaRPr lang="en-PG" sz="1400" dirty="0"/>
            </a:p>
          </p:txBody>
        </p:sp>
        <p:cxnSp>
          <p:nvCxnSpPr>
            <p:cNvPr id="22" name="Straight Arrow Connector 21">
              <a:extLst>
                <a:ext uri="{FF2B5EF4-FFF2-40B4-BE49-F238E27FC236}">
                  <a16:creationId xmlns:a16="http://schemas.microsoft.com/office/drawing/2014/main" id="{C5A922EA-2BEB-31FE-51F4-9799A8102708}"/>
                </a:ext>
              </a:extLst>
            </p:cNvPr>
            <p:cNvCxnSpPr>
              <a:cxnSpLocks/>
              <a:stCxn id="3188" idx="3"/>
              <a:endCxn id="21" idx="2"/>
            </p:cNvCxnSpPr>
            <p:nvPr/>
          </p:nvCxnSpPr>
          <p:spPr>
            <a:xfrm flipV="1">
              <a:off x="10095722" y="5954726"/>
              <a:ext cx="678178" cy="12145"/>
            </a:xfrm>
            <a:prstGeom prst="straightConnector1">
              <a:avLst/>
            </a:prstGeom>
            <a:ln w="60325">
              <a:tailEnd type="triangle"/>
            </a:ln>
          </p:spPr>
          <p:style>
            <a:lnRef idx="1">
              <a:schemeClr val="accent3"/>
            </a:lnRef>
            <a:fillRef idx="0">
              <a:schemeClr val="accent3"/>
            </a:fillRef>
            <a:effectRef idx="0">
              <a:schemeClr val="accent3"/>
            </a:effectRef>
            <a:fontRef idx="minor">
              <a:schemeClr val="tx1"/>
            </a:fontRef>
          </p:style>
        </p:cxnSp>
      </p:grpSp>
      <p:sp>
        <p:nvSpPr>
          <p:cNvPr id="7" name="TextBox 6">
            <a:extLst>
              <a:ext uri="{FF2B5EF4-FFF2-40B4-BE49-F238E27FC236}">
                <a16:creationId xmlns:a16="http://schemas.microsoft.com/office/drawing/2014/main" id="{5D3D67C0-18E0-4FDE-88D9-61A3B915C91B}"/>
              </a:ext>
            </a:extLst>
          </p:cNvPr>
          <p:cNvSpPr txBox="1"/>
          <p:nvPr/>
        </p:nvSpPr>
        <p:spPr>
          <a:xfrm>
            <a:off x="103061" y="1169483"/>
            <a:ext cx="1190040" cy="553998"/>
          </a:xfrm>
          <a:prstGeom prst="rect">
            <a:avLst/>
          </a:prstGeom>
          <a:noFill/>
        </p:spPr>
        <p:txBody>
          <a:bodyPr wrap="square" rtlCol="0">
            <a:spAutoFit/>
          </a:bodyPr>
          <a:lstStyle/>
          <a:p>
            <a:pPr algn="ctr"/>
            <a:r>
              <a:rPr lang="en-US" sz="1000" dirty="0"/>
              <a:t>All Govt. Department and Agencies </a:t>
            </a:r>
          </a:p>
        </p:txBody>
      </p:sp>
      <p:sp>
        <p:nvSpPr>
          <p:cNvPr id="3" name="Rectangle 2">
            <a:extLst>
              <a:ext uri="{FF2B5EF4-FFF2-40B4-BE49-F238E27FC236}">
                <a16:creationId xmlns:a16="http://schemas.microsoft.com/office/drawing/2014/main" id="{750CFE7D-696F-C62E-1FA4-6BE2C6BB2371}"/>
              </a:ext>
            </a:extLst>
          </p:cNvPr>
          <p:cNvSpPr/>
          <p:nvPr/>
        </p:nvSpPr>
        <p:spPr>
          <a:xfrm>
            <a:off x="1119479" y="2473225"/>
            <a:ext cx="1483383" cy="8582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GPN / Cloud Requirements</a:t>
            </a:r>
            <a:endParaRPr lang="en-PG" dirty="0"/>
          </a:p>
        </p:txBody>
      </p:sp>
    </p:spTree>
    <p:extLst>
      <p:ext uri="{BB962C8B-B14F-4D97-AF65-F5344CB8AC3E}">
        <p14:creationId xmlns:p14="http://schemas.microsoft.com/office/powerpoint/2010/main" val="3603383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3CAC1BF1-0802-34D6-646E-D09ADF996B50}"/>
              </a:ext>
            </a:extLst>
          </p:cNvPr>
          <p:cNvGrpSpPr/>
          <p:nvPr/>
        </p:nvGrpSpPr>
        <p:grpSpPr>
          <a:xfrm>
            <a:off x="501167" y="61833"/>
            <a:ext cx="11462772" cy="6415828"/>
            <a:chOff x="501167" y="61833"/>
            <a:chExt cx="11462772" cy="6415828"/>
          </a:xfrm>
        </p:grpSpPr>
        <p:sp>
          <p:nvSpPr>
            <p:cNvPr id="2" name="Rectangle 1">
              <a:extLst>
                <a:ext uri="{FF2B5EF4-FFF2-40B4-BE49-F238E27FC236}">
                  <a16:creationId xmlns:a16="http://schemas.microsoft.com/office/drawing/2014/main" id="{557F61FF-D78B-D6F2-4BFA-FCEC419076CB}"/>
                </a:ext>
              </a:extLst>
            </p:cNvPr>
            <p:cNvSpPr/>
            <p:nvPr/>
          </p:nvSpPr>
          <p:spPr>
            <a:xfrm>
              <a:off x="501167" y="61833"/>
              <a:ext cx="9158091"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2. EXISTING </a:t>
              </a:r>
              <a:r>
                <a:rPr lang="en-US" altLang="zh-CN" sz="2200" b="1"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DICT and DATACO</a:t>
              </a: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 CLIENT MIGRATION JOURNEY</a:t>
              </a:r>
            </a:p>
          </p:txBody>
        </p:sp>
        <p:pic>
          <p:nvPicPr>
            <p:cNvPr id="8" name="Picture 7">
              <a:extLst>
                <a:ext uri="{FF2B5EF4-FFF2-40B4-BE49-F238E27FC236}">
                  <a16:creationId xmlns:a16="http://schemas.microsoft.com/office/drawing/2014/main" id="{72CD93DE-4285-E8B6-8E6C-962E834697FB}"/>
                </a:ext>
              </a:extLst>
            </p:cNvPr>
            <p:cNvPicPr>
              <a:picLocks noChangeAspect="1"/>
            </p:cNvPicPr>
            <p:nvPr/>
          </p:nvPicPr>
          <p:blipFill rotWithShape="1">
            <a:blip r:embed="rId2">
              <a:extLst>
                <a:ext uri="{28A0092B-C50C-407E-A947-70E740481C1C}">
                  <a14:useLocalDpi xmlns:a14="http://schemas.microsoft.com/office/drawing/2010/main" val="0"/>
                </a:ext>
              </a:extLst>
            </a:blip>
            <a:srcRect l="11683" t="13285" r="20635" b="10153"/>
            <a:stretch/>
          </p:blipFill>
          <p:spPr>
            <a:xfrm>
              <a:off x="4745727" y="670325"/>
              <a:ext cx="1058677" cy="998317"/>
            </a:xfrm>
            <a:prstGeom prst="rect">
              <a:avLst/>
            </a:prstGeom>
          </p:spPr>
        </p:pic>
        <p:sp>
          <p:nvSpPr>
            <p:cNvPr id="9" name="Freeform 9">
              <a:extLst>
                <a:ext uri="{FF2B5EF4-FFF2-40B4-BE49-F238E27FC236}">
                  <a16:creationId xmlns:a16="http://schemas.microsoft.com/office/drawing/2014/main" id="{45E8E97F-EFD8-A5A1-FD1B-535C92757B0D}"/>
                </a:ext>
              </a:extLst>
            </p:cNvPr>
            <p:cNvSpPr/>
            <p:nvPr/>
          </p:nvSpPr>
          <p:spPr>
            <a:xfrm>
              <a:off x="7924345" y="765250"/>
              <a:ext cx="2238082" cy="947487"/>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3"/>
              <a:stretch>
                <a:fillRect t="-42378" b="-40148"/>
              </a:stretch>
            </a:blipFill>
          </p:spPr>
          <p:txBody>
            <a:bodyPr/>
            <a:lstStyle/>
            <a:p>
              <a:pPr defTabSz="609630"/>
              <a:endParaRPr lang="en-PG" sz="1200">
                <a:solidFill>
                  <a:prstClr val="black"/>
                </a:solidFill>
                <a:latin typeface="Calibri"/>
              </a:endParaRPr>
            </a:p>
          </p:txBody>
        </p:sp>
        <p:pic>
          <p:nvPicPr>
            <p:cNvPr id="3076" name="Picture 4" descr="National Emblem / Coat of Arms of Papua New Guinea | Symbol Hunt">
              <a:extLst>
                <a:ext uri="{FF2B5EF4-FFF2-40B4-BE49-F238E27FC236}">
                  <a16:creationId xmlns:a16="http://schemas.microsoft.com/office/drawing/2014/main" id="{52B62C0F-06A3-49D0-C105-E7F88BB511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316" y="767031"/>
              <a:ext cx="1402253" cy="94570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2BBB684D-E514-D6ED-2E46-36FA5DAFFA55}"/>
                </a:ext>
              </a:extLst>
            </p:cNvPr>
            <p:cNvSpPr/>
            <p:nvPr/>
          </p:nvSpPr>
          <p:spPr>
            <a:xfrm>
              <a:off x="7852515" y="2494595"/>
              <a:ext cx="1806743" cy="8582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Migration Plan</a:t>
              </a:r>
              <a:endParaRPr lang="en-PG" dirty="0"/>
            </a:p>
          </p:txBody>
        </p:sp>
        <p:grpSp>
          <p:nvGrpSpPr>
            <p:cNvPr id="3094" name="Group 3093">
              <a:extLst>
                <a:ext uri="{FF2B5EF4-FFF2-40B4-BE49-F238E27FC236}">
                  <a16:creationId xmlns:a16="http://schemas.microsoft.com/office/drawing/2014/main" id="{A058C98C-2CDA-95D4-47AC-88C9E0CC8A0F}"/>
                </a:ext>
              </a:extLst>
            </p:cNvPr>
            <p:cNvGrpSpPr/>
            <p:nvPr/>
          </p:nvGrpSpPr>
          <p:grpSpPr>
            <a:xfrm>
              <a:off x="10477853" y="3429000"/>
              <a:ext cx="668666" cy="697603"/>
              <a:chOff x="9906000" y="3006510"/>
              <a:chExt cx="979832" cy="870165"/>
            </a:xfrm>
          </p:grpSpPr>
          <p:sp>
            <p:nvSpPr>
              <p:cNvPr id="3075" name="Diamond 3074">
                <a:extLst>
                  <a:ext uri="{FF2B5EF4-FFF2-40B4-BE49-F238E27FC236}">
                    <a16:creationId xmlns:a16="http://schemas.microsoft.com/office/drawing/2014/main" id="{07EF80A7-F96D-DBDF-7052-3085603BFD2E}"/>
                  </a:ext>
                </a:extLst>
              </p:cNvPr>
              <p:cNvSpPr/>
              <p:nvPr/>
            </p:nvSpPr>
            <p:spPr>
              <a:xfrm>
                <a:off x="9906000" y="3006510"/>
                <a:ext cx="979832" cy="870165"/>
              </a:xfrm>
              <a:prstGeom prst="diamond">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sz="1200" dirty="0"/>
              </a:p>
            </p:txBody>
          </p:sp>
          <p:sp>
            <p:nvSpPr>
              <p:cNvPr id="3093" name="TextBox 3092">
                <a:extLst>
                  <a:ext uri="{FF2B5EF4-FFF2-40B4-BE49-F238E27FC236}">
                    <a16:creationId xmlns:a16="http://schemas.microsoft.com/office/drawing/2014/main" id="{36AB252F-0D60-C4DC-85B9-2343F549E092}"/>
                  </a:ext>
                </a:extLst>
              </p:cNvPr>
              <p:cNvSpPr txBox="1"/>
              <p:nvPr/>
            </p:nvSpPr>
            <p:spPr>
              <a:xfrm>
                <a:off x="9906000" y="3298638"/>
                <a:ext cx="704039" cy="261610"/>
              </a:xfrm>
              <a:prstGeom prst="rect">
                <a:avLst/>
              </a:prstGeom>
              <a:noFill/>
            </p:spPr>
            <p:txBody>
              <a:bodyPr wrap="none" rtlCol="0">
                <a:spAutoFit/>
              </a:bodyPr>
              <a:lstStyle/>
              <a:p>
                <a:r>
                  <a:rPr lang="en-US" sz="1100" dirty="0"/>
                  <a:t>Qualified</a:t>
                </a:r>
                <a:endParaRPr lang="en-PG" sz="1600" dirty="0"/>
              </a:p>
            </p:txBody>
          </p:sp>
        </p:grpSp>
        <p:cxnSp>
          <p:nvCxnSpPr>
            <p:cNvPr id="3118" name="Connector: Elbow 3117">
              <a:extLst>
                <a:ext uri="{FF2B5EF4-FFF2-40B4-BE49-F238E27FC236}">
                  <a16:creationId xmlns:a16="http://schemas.microsoft.com/office/drawing/2014/main" id="{54B34249-A743-B887-8DF0-CC7AA16686AB}"/>
                </a:ext>
              </a:extLst>
            </p:cNvPr>
            <p:cNvCxnSpPr>
              <a:cxnSpLocks/>
              <a:stCxn id="3075" idx="2"/>
              <a:endCxn id="3176" idx="3"/>
            </p:cNvCxnSpPr>
            <p:nvPr/>
          </p:nvCxnSpPr>
          <p:spPr>
            <a:xfrm rot="5400000">
              <a:off x="6364293" y="276656"/>
              <a:ext cx="597946" cy="8297841"/>
            </a:xfrm>
            <a:prstGeom prst="bentConnector2">
              <a:avLst/>
            </a:prstGeom>
            <a:ln w="603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140" name="Connector: Elbow 3139">
              <a:extLst>
                <a:ext uri="{FF2B5EF4-FFF2-40B4-BE49-F238E27FC236}">
                  <a16:creationId xmlns:a16="http://schemas.microsoft.com/office/drawing/2014/main" id="{A2177524-ED7D-B1BB-17FA-D7DB92A7A7B3}"/>
                </a:ext>
              </a:extLst>
            </p:cNvPr>
            <p:cNvCxnSpPr>
              <a:cxnSpLocks/>
              <a:stCxn id="28" idx="0"/>
              <a:endCxn id="17" idx="0"/>
            </p:cNvCxnSpPr>
            <p:nvPr/>
          </p:nvCxnSpPr>
          <p:spPr>
            <a:xfrm rot="16200000" flipH="1">
              <a:off x="5277343" y="-983949"/>
              <a:ext cx="38651" cy="6918436"/>
            </a:xfrm>
            <a:prstGeom prst="bentConnector3">
              <a:avLst>
                <a:gd name="adj1" fmla="val -1445758"/>
              </a:avLst>
            </a:prstGeom>
            <a:ln w="603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44" name="Connector: Elbow 3143">
              <a:extLst>
                <a:ext uri="{FF2B5EF4-FFF2-40B4-BE49-F238E27FC236}">
                  <a16:creationId xmlns:a16="http://schemas.microsoft.com/office/drawing/2014/main" id="{879A28A6-7B02-7BDC-7EB4-B86B09E63D44}"/>
                </a:ext>
              </a:extLst>
            </p:cNvPr>
            <p:cNvCxnSpPr>
              <a:cxnSpLocks/>
              <a:stCxn id="17" idx="2"/>
              <a:endCxn id="3093" idx="1"/>
            </p:cNvCxnSpPr>
            <p:nvPr/>
          </p:nvCxnSpPr>
          <p:spPr>
            <a:xfrm rot="16200000" flipH="1">
              <a:off x="9409286" y="2699494"/>
              <a:ext cx="415168" cy="1721966"/>
            </a:xfrm>
            <a:prstGeom prst="bentConnector2">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3148" name="Connector: Elbow 3147">
              <a:extLst>
                <a:ext uri="{FF2B5EF4-FFF2-40B4-BE49-F238E27FC236}">
                  <a16:creationId xmlns:a16="http://schemas.microsoft.com/office/drawing/2014/main" id="{6BAE4147-3199-A2B9-6BEB-1861036A1EB8}"/>
                </a:ext>
              </a:extLst>
            </p:cNvPr>
            <p:cNvCxnSpPr>
              <a:cxnSpLocks/>
              <a:stCxn id="3075" idx="3"/>
              <a:endCxn id="17" idx="3"/>
            </p:cNvCxnSpPr>
            <p:nvPr/>
          </p:nvCxnSpPr>
          <p:spPr>
            <a:xfrm flipH="1" flipV="1">
              <a:off x="9659258" y="2923744"/>
              <a:ext cx="1487261" cy="854058"/>
            </a:xfrm>
            <a:prstGeom prst="bentConnector3">
              <a:avLst>
                <a:gd name="adj1" fmla="val -19135"/>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72" name="Connector: Elbow 3171">
              <a:extLst>
                <a:ext uri="{FF2B5EF4-FFF2-40B4-BE49-F238E27FC236}">
                  <a16:creationId xmlns:a16="http://schemas.microsoft.com/office/drawing/2014/main" id="{F1B3E5CA-59A8-E211-BB00-E1501B216DF2}"/>
                </a:ext>
              </a:extLst>
            </p:cNvPr>
            <p:cNvCxnSpPr>
              <a:cxnSpLocks/>
              <a:stCxn id="3075" idx="2"/>
              <a:endCxn id="16" idx="2"/>
            </p:cNvCxnSpPr>
            <p:nvPr/>
          </p:nvCxnSpPr>
          <p:spPr>
            <a:xfrm rot="5400000" flipH="1">
              <a:off x="7884517" y="1198935"/>
              <a:ext cx="348999" cy="5506338"/>
            </a:xfrm>
            <a:prstGeom prst="bentConnector3">
              <a:avLst>
                <a:gd name="adj1" fmla="val -172800"/>
              </a:avLst>
            </a:prstGeom>
            <a:ln w="603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173" name="TextBox 3172">
              <a:extLst>
                <a:ext uri="{FF2B5EF4-FFF2-40B4-BE49-F238E27FC236}">
                  <a16:creationId xmlns:a16="http://schemas.microsoft.com/office/drawing/2014/main" id="{BF80ECDF-1233-FE76-E6A5-3D6E80C88414}"/>
                </a:ext>
              </a:extLst>
            </p:cNvPr>
            <p:cNvSpPr txBox="1"/>
            <p:nvPr/>
          </p:nvSpPr>
          <p:spPr>
            <a:xfrm>
              <a:off x="10890198" y="4225198"/>
              <a:ext cx="512641" cy="369332"/>
            </a:xfrm>
            <a:prstGeom prst="rect">
              <a:avLst/>
            </a:prstGeom>
            <a:noFill/>
          </p:spPr>
          <p:txBody>
            <a:bodyPr wrap="none" rtlCol="0">
              <a:spAutoFit/>
            </a:bodyPr>
            <a:lstStyle/>
            <a:p>
              <a:r>
                <a:rPr lang="en-US" dirty="0"/>
                <a:t>YES</a:t>
              </a:r>
              <a:endParaRPr lang="en-PG" dirty="0"/>
            </a:p>
          </p:txBody>
        </p:sp>
        <p:sp>
          <p:nvSpPr>
            <p:cNvPr id="3174" name="TextBox 3173">
              <a:extLst>
                <a:ext uri="{FF2B5EF4-FFF2-40B4-BE49-F238E27FC236}">
                  <a16:creationId xmlns:a16="http://schemas.microsoft.com/office/drawing/2014/main" id="{FF3CDCB0-B3C1-D1C6-1723-D24212744AC5}"/>
                </a:ext>
              </a:extLst>
            </p:cNvPr>
            <p:cNvSpPr txBox="1"/>
            <p:nvPr/>
          </p:nvSpPr>
          <p:spPr>
            <a:xfrm>
              <a:off x="11466001" y="3155441"/>
              <a:ext cx="486030" cy="369332"/>
            </a:xfrm>
            <a:prstGeom prst="rect">
              <a:avLst/>
            </a:prstGeom>
            <a:noFill/>
          </p:spPr>
          <p:txBody>
            <a:bodyPr wrap="none" rtlCol="0">
              <a:spAutoFit/>
            </a:bodyPr>
            <a:lstStyle/>
            <a:p>
              <a:r>
                <a:rPr lang="en-US" dirty="0"/>
                <a:t>NO</a:t>
              </a:r>
              <a:endParaRPr lang="en-PG" dirty="0"/>
            </a:p>
          </p:txBody>
        </p:sp>
        <p:sp>
          <p:nvSpPr>
            <p:cNvPr id="3176" name="Rectangle 3175">
              <a:extLst>
                <a:ext uri="{FF2B5EF4-FFF2-40B4-BE49-F238E27FC236}">
                  <a16:creationId xmlns:a16="http://schemas.microsoft.com/office/drawing/2014/main" id="{1AD83B82-782E-0AFD-77CF-B092DAF090A9}"/>
                </a:ext>
              </a:extLst>
            </p:cNvPr>
            <p:cNvSpPr/>
            <p:nvPr/>
          </p:nvSpPr>
          <p:spPr>
            <a:xfrm>
              <a:off x="1119479" y="4363405"/>
              <a:ext cx="1394866" cy="7222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REVIEW</a:t>
              </a:r>
              <a:endParaRPr lang="en-PG" dirty="0"/>
            </a:p>
          </p:txBody>
        </p:sp>
        <p:grpSp>
          <p:nvGrpSpPr>
            <p:cNvPr id="3181" name="Group 3180">
              <a:extLst>
                <a:ext uri="{FF2B5EF4-FFF2-40B4-BE49-F238E27FC236}">
                  <a16:creationId xmlns:a16="http://schemas.microsoft.com/office/drawing/2014/main" id="{72A729F5-3FE7-8818-07DC-79F5DE3CD83E}"/>
                </a:ext>
              </a:extLst>
            </p:cNvPr>
            <p:cNvGrpSpPr/>
            <p:nvPr/>
          </p:nvGrpSpPr>
          <p:grpSpPr>
            <a:xfrm>
              <a:off x="1428552" y="5431713"/>
              <a:ext cx="793933" cy="884157"/>
              <a:chOff x="9906000" y="2811502"/>
              <a:chExt cx="979832" cy="1065173"/>
            </a:xfrm>
          </p:grpSpPr>
          <p:sp>
            <p:nvSpPr>
              <p:cNvPr id="3182" name="Diamond 3181">
                <a:extLst>
                  <a:ext uri="{FF2B5EF4-FFF2-40B4-BE49-F238E27FC236}">
                    <a16:creationId xmlns:a16="http://schemas.microsoft.com/office/drawing/2014/main" id="{99A8E763-A97C-BBB4-AFB7-876C140E4887}"/>
                  </a:ext>
                </a:extLst>
              </p:cNvPr>
              <p:cNvSpPr/>
              <p:nvPr/>
            </p:nvSpPr>
            <p:spPr>
              <a:xfrm>
                <a:off x="9906000" y="2811502"/>
                <a:ext cx="979832" cy="1065173"/>
              </a:xfrm>
              <a:prstGeom prst="diamond">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sz="1200" dirty="0"/>
              </a:p>
            </p:txBody>
          </p:sp>
          <p:sp>
            <p:nvSpPr>
              <p:cNvPr id="3183" name="TextBox 3182">
                <a:extLst>
                  <a:ext uri="{FF2B5EF4-FFF2-40B4-BE49-F238E27FC236}">
                    <a16:creationId xmlns:a16="http://schemas.microsoft.com/office/drawing/2014/main" id="{970C1DFC-0963-5970-BAF4-A47FFEEA27E1}"/>
                  </a:ext>
                </a:extLst>
              </p:cNvPr>
              <p:cNvSpPr txBox="1"/>
              <p:nvPr/>
            </p:nvSpPr>
            <p:spPr>
              <a:xfrm>
                <a:off x="9906000" y="3186503"/>
                <a:ext cx="979832" cy="315170"/>
              </a:xfrm>
              <a:prstGeom prst="rect">
                <a:avLst/>
              </a:prstGeom>
              <a:noFill/>
            </p:spPr>
            <p:txBody>
              <a:bodyPr wrap="square" rtlCol="0">
                <a:spAutoFit/>
              </a:bodyPr>
              <a:lstStyle/>
              <a:p>
                <a:r>
                  <a:rPr lang="en-US" sz="1100" dirty="0"/>
                  <a:t>ACCEPTED</a:t>
                </a:r>
                <a:endParaRPr lang="en-PG" sz="1600" dirty="0"/>
              </a:p>
            </p:txBody>
          </p:sp>
        </p:grpSp>
        <p:sp>
          <p:nvSpPr>
            <p:cNvPr id="3188" name="Rectangle 3187">
              <a:extLst>
                <a:ext uri="{FF2B5EF4-FFF2-40B4-BE49-F238E27FC236}">
                  <a16:creationId xmlns:a16="http://schemas.microsoft.com/office/drawing/2014/main" id="{AEAF743E-49EB-2FA2-1E56-0E001DEBD279}"/>
                </a:ext>
              </a:extLst>
            </p:cNvPr>
            <p:cNvSpPr/>
            <p:nvPr/>
          </p:nvSpPr>
          <p:spPr>
            <a:xfrm>
              <a:off x="7696208" y="5326380"/>
              <a:ext cx="2519739" cy="11512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IMPLEMENTATION, ACTIVATION AND BILLING</a:t>
              </a:r>
              <a:endParaRPr lang="en-PG" dirty="0"/>
            </a:p>
          </p:txBody>
        </p:sp>
        <p:cxnSp>
          <p:nvCxnSpPr>
            <p:cNvPr id="3192" name="Connector: Elbow 3191">
              <a:extLst>
                <a:ext uri="{FF2B5EF4-FFF2-40B4-BE49-F238E27FC236}">
                  <a16:creationId xmlns:a16="http://schemas.microsoft.com/office/drawing/2014/main" id="{3566746F-AD35-2357-A47B-A1D3C3706FE9}"/>
                </a:ext>
              </a:extLst>
            </p:cNvPr>
            <p:cNvCxnSpPr>
              <a:cxnSpLocks/>
              <a:stCxn id="3182" idx="1"/>
              <a:endCxn id="28" idx="1"/>
            </p:cNvCxnSpPr>
            <p:nvPr/>
          </p:nvCxnSpPr>
          <p:spPr>
            <a:xfrm rot="10800000">
              <a:off x="1072036" y="3135638"/>
              <a:ext cx="356516" cy="2738155"/>
            </a:xfrm>
            <a:prstGeom prst="bentConnector3">
              <a:avLst>
                <a:gd name="adj1" fmla="val 256740"/>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99" name="Straight Arrow Connector 3198">
              <a:extLst>
                <a:ext uri="{FF2B5EF4-FFF2-40B4-BE49-F238E27FC236}">
                  <a16:creationId xmlns:a16="http://schemas.microsoft.com/office/drawing/2014/main" id="{8FA1F2F5-5236-E1D3-4C31-2318BBD60BC1}"/>
                </a:ext>
              </a:extLst>
            </p:cNvPr>
            <p:cNvCxnSpPr>
              <a:cxnSpLocks/>
              <a:stCxn id="3182" idx="3"/>
              <a:endCxn id="3188" idx="1"/>
            </p:cNvCxnSpPr>
            <p:nvPr/>
          </p:nvCxnSpPr>
          <p:spPr>
            <a:xfrm>
              <a:off x="2222485" y="5873792"/>
              <a:ext cx="5473723" cy="28229"/>
            </a:xfrm>
            <a:prstGeom prst="straightConnector1">
              <a:avLst/>
            </a:prstGeom>
            <a:ln w="60325">
              <a:tailEnd type="triangle"/>
            </a:ln>
          </p:spPr>
          <p:style>
            <a:lnRef idx="1">
              <a:schemeClr val="accent3"/>
            </a:lnRef>
            <a:fillRef idx="0">
              <a:schemeClr val="accent3"/>
            </a:fillRef>
            <a:effectRef idx="0">
              <a:schemeClr val="accent3"/>
            </a:effectRef>
            <a:fontRef idx="minor">
              <a:schemeClr val="tx1"/>
            </a:fontRef>
          </p:style>
        </p:cxnSp>
        <p:cxnSp>
          <p:nvCxnSpPr>
            <p:cNvPr id="3209" name="Straight Arrow Connector 3208">
              <a:extLst>
                <a:ext uri="{FF2B5EF4-FFF2-40B4-BE49-F238E27FC236}">
                  <a16:creationId xmlns:a16="http://schemas.microsoft.com/office/drawing/2014/main" id="{83E062F4-0F46-F48A-34FE-A852F7A3E555}"/>
                </a:ext>
              </a:extLst>
            </p:cNvPr>
            <p:cNvCxnSpPr>
              <a:cxnSpLocks/>
              <a:stCxn id="3176" idx="2"/>
              <a:endCxn id="3182" idx="0"/>
            </p:cNvCxnSpPr>
            <p:nvPr/>
          </p:nvCxnSpPr>
          <p:spPr>
            <a:xfrm>
              <a:off x="1816912" y="5085693"/>
              <a:ext cx="8607" cy="346020"/>
            </a:xfrm>
            <a:prstGeom prst="straightConnector1">
              <a:avLst/>
            </a:prstGeom>
            <a:ln w="60325">
              <a:solidFill>
                <a:srgbClr val="98C54F"/>
              </a:solidFill>
              <a:tailEnd type="triangle"/>
            </a:ln>
          </p:spPr>
          <p:style>
            <a:lnRef idx="1">
              <a:schemeClr val="accent1"/>
            </a:lnRef>
            <a:fillRef idx="0">
              <a:schemeClr val="accent1"/>
            </a:fillRef>
            <a:effectRef idx="0">
              <a:schemeClr val="accent1"/>
            </a:effectRef>
            <a:fontRef idx="minor">
              <a:schemeClr val="tx1"/>
            </a:fontRef>
          </p:style>
        </p:cxnSp>
        <p:cxnSp>
          <p:nvCxnSpPr>
            <p:cNvPr id="3219" name="Straight Connector 3218">
              <a:extLst>
                <a:ext uri="{FF2B5EF4-FFF2-40B4-BE49-F238E27FC236}">
                  <a16:creationId xmlns:a16="http://schemas.microsoft.com/office/drawing/2014/main" id="{F43E72EC-E56F-D4E2-6B7D-61DAB37640FC}"/>
                </a:ext>
              </a:extLst>
            </p:cNvPr>
            <p:cNvCxnSpPr/>
            <p:nvPr/>
          </p:nvCxnSpPr>
          <p:spPr>
            <a:xfrm>
              <a:off x="7074677" y="796401"/>
              <a:ext cx="0" cy="5519470"/>
            </a:xfrm>
            <a:prstGeom prst="line">
              <a:avLst/>
            </a:prstGeom>
            <a:ln w="666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20" name="Straight Connector 3219">
              <a:extLst>
                <a:ext uri="{FF2B5EF4-FFF2-40B4-BE49-F238E27FC236}">
                  <a16:creationId xmlns:a16="http://schemas.microsoft.com/office/drawing/2014/main" id="{5E4F38C9-7E49-221F-81F1-D6AC55D43937}"/>
                </a:ext>
              </a:extLst>
            </p:cNvPr>
            <p:cNvCxnSpPr/>
            <p:nvPr/>
          </p:nvCxnSpPr>
          <p:spPr>
            <a:xfrm>
              <a:off x="3506236" y="792459"/>
              <a:ext cx="0" cy="5519470"/>
            </a:xfrm>
            <a:prstGeom prst="line">
              <a:avLst/>
            </a:prstGeom>
            <a:ln w="666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Rectangle 15">
              <a:extLst>
                <a:ext uri="{FF2B5EF4-FFF2-40B4-BE49-F238E27FC236}">
                  <a16:creationId xmlns:a16="http://schemas.microsoft.com/office/drawing/2014/main" id="{6326A74D-3209-1237-2232-40CCB7B86148}"/>
                </a:ext>
              </a:extLst>
            </p:cNvPr>
            <p:cNvSpPr/>
            <p:nvPr/>
          </p:nvSpPr>
          <p:spPr>
            <a:xfrm>
              <a:off x="4386685" y="2368778"/>
              <a:ext cx="1838325" cy="140882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PG" dirty="0"/>
                <a:t>Governance</a:t>
              </a:r>
              <a:r>
                <a:rPr lang="en-US" dirty="0"/>
                <a:t>.</a:t>
              </a:r>
            </a:p>
            <a:p>
              <a:pPr algn="ctr"/>
              <a:r>
                <a:rPr lang="en-US" dirty="0"/>
                <a:t>Policy.</a:t>
              </a:r>
            </a:p>
            <a:p>
              <a:pPr algn="ctr"/>
              <a:r>
                <a:rPr lang="en-US" dirty="0"/>
                <a:t>Compliance.</a:t>
              </a:r>
              <a:endParaRPr lang="en-PG" dirty="0"/>
            </a:p>
          </p:txBody>
        </p:sp>
        <p:cxnSp>
          <p:nvCxnSpPr>
            <p:cNvPr id="5" name="Connector: Elbow 4">
              <a:extLst>
                <a:ext uri="{FF2B5EF4-FFF2-40B4-BE49-F238E27FC236}">
                  <a16:creationId xmlns:a16="http://schemas.microsoft.com/office/drawing/2014/main" id="{0FB03068-A065-DF0A-B886-61CE9A198D1C}"/>
                </a:ext>
              </a:extLst>
            </p:cNvPr>
            <p:cNvCxnSpPr>
              <a:cxnSpLocks/>
              <a:stCxn id="28" idx="0"/>
              <a:endCxn id="16" idx="0"/>
            </p:cNvCxnSpPr>
            <p:nvPr/>
          </p:nvCxnSpPr>
          <p:spPr>
            <a:xfrm rot="5400000" flipH="1" flipV="1">
              <a:off x="3528066" y="678163"/>
              <a:ext cx="87166" cy="3468397"/>
            </a:xfrm>
            <a:prstGeom prst="bentConnector3">
              <a:avLst>
                <a:gd name="adj1" fmla="val 639086"/>
              </a:avLst>
            </a:prstGeom>
            <a:ln w="603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8A5D586-AFAE-C8C4-2B95-9A6A5A37907A}"/>
                </a:ext>
              </a:extLst>
            </p:cNvPr>
            <p:cNvSpPr txBox="1"/>
            <p:nvPr/>
          </p:nvSpPr>
          <p:spPr>
            <a:xfrm>
              <a:off x="851042" y="6003566"/>
              <a:ext cx="486030" cy="369332"/>
            </a:xfrm>
            <a:prstGeom prst="rect">
              <a:avLst/>
            </a:prstGeom>
            <a:noFill/>
          </p:spPr>
          <p:txBody>
            <a:bodyPr wrap="none" rtlCol="0">
              <a:spAutoFit/>
            </a:bodyPr>
            <a:lstStyle/>
            <a:p>
              <a:r>
                <a:rPr lang="en-US" dirty="0"/>
                <a:t>NO</a:t>
              </a:r>
              <a:endParaRPr lang="en-PG" dirty="0"/>
            </a:p>
          </p:txBody>
        </p:sp>
        <p:sp>
          <p:nvSpPr>
            <p:cNvPr id="15" name="TextBox 14">
              <a:extLst>
                <a:ext uri="{FF2B5EF4-FFF2-40B4-BE49-F238E27FC236}">
                  <a16:creationId xmlns:a16="http://schemas.microsoft.com/office/drawing/2014/main" id="{2D1F22C6-2BCA-DACA-A2BC-1D6A433BD30F}"/>
                </a:ext>
              </a:extLst>
            </p:cNvPr>
            <p:cNvSpPr txBox="1"/>
            <p:nvPr/>
          </p:nvSpPr>
          <p:spPr>
            <a:xfrm>
              <a:off x="2267794" y="5954726"/>
              <a:ext cx="512641" cy="369332"/>
            </a:xfrm>
            <a:prstGeom prst="rect">
              <a:avLst/>
            </a:prstGeom>
            <a:noFill/>
          </p:spPr>
          <p:txBody>
            <a:bodyPr wrap="none" rtlCol="0">
              <a:spAutoFit/>
            </a:bodyPr>
            <a:lstStyle/>
            <a:p>
              <a:r>
                <a:rPr lang="en-US" dirty="0"/>
                <a:t>YES</a:t>
              </a:r>
              <a:endParaRPr lang="en-PG" dirty="0"/>
            </a:p>
          </p:txBody>
        </p:sp>
        <p:sp>
          <p:nvSpPr>
            <p:cNvPr id="21" name="Flowchart: Connector 20">
              <a:extLst>
                <a:ext uri="{FF2B5EF4-FFF2-40B4-BE49-F238E27FC236}">
                  <a16:creationId xmlns:a16="http://schemas.microsoft.com/office/drawing/2014/main" id="{F2368EAA-BA43-029A-21C7-7640678DA072}"/>
                </a:ext>
              </a:extLst>
            </p:cNvPr>
            <p:cNvSpPr/>
            <p:nvPr/>
          </p:nvSpPr>
          <p:spPr>
            <a:xfrm>
              <a:off x="10773900" y="5339638"/>
              <a:ext cx="1190039" cy="1085318"/>
            </a:xfrm>
            <a:prstGeom prst="flowChartConnector">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b="1" dirty="0"/>
                <a:t>DOF / DICT / Govt.</a:t>
              </a:r>
              <a:endParaRPr lang="en-PG" sz="1400" dirty="0"/>
            </a:p>
          </p:txBody>
        </p:sp>
        <p:cxnSp>
          <p:nvCxnSpPr>
            <p:cNvPr id="22" name="Straight Arrow Connector 21">
              <a:extLst>
                <a:ext uri="{FF2B5EF4-FFF2-40B4-BE49-F238E27FC236}">
                  <a16:creationId xmlns:a16="http://schemas.microsoft.com/office/drawing/2014/main" id="{C5A922EA-2BEB-31FE-51F4-9799A8102708}"/>
                </a:ext>
              </a:extLst>
            </p:cNvPr>
            <p:cNvCxnSpPr>
              <a:cxnSpLocks/>
              <a:stCxn id="3188" idx="3"/>
              <a:endCxn id="21" idx="2"/>
            </p:cNvCxnSpPr>
            <p:nvPr/>
          </p:nvCxnSpPr>
          <p:spPr>
            <a:xfrm flipV="1">
              <a:off x="10215947" y="5882297"/>
              <a:ext cx="557953" cy="19724"/>
            </a:xfrm>
            <a:prstGeom prst="straightConnector1">
              <a:avLst/>
            </a:prstGeom>
            <a:ln w="60325">
              <a:tailEnd type="triangle"/>
            </a:ln>
          </p:spPr>
          <p:style>
            <a:lnRef idx="1">
              <a:schemeClr val="accent3"/>
            </a:lnRef>
            <a:fillRef idx="0">
              <a:schemeClr val="accent3"/>
            </a:fillRef>
            <a:effectRef idx="0">
              <a:schemeClr val="accent3"/>
            </a:effectRef>
            <a:fontRef idx="minor">
              <a:schemeClr val="tx1"/>
            </a:fontRef>
          </p:style>
        </p:cxnSp>
      </p:grpSp>
      <p:sp>
        <p:nvSpPr>
          <p:cNvPr id="3" name="TextBox 2">
            <a:extLst>
              <a:ext uri="{FF2B5EF4-FFF2-40B4-BE49-F238E27FC236}">
                <a16:creationId xmlns:a16="http://schemas.microsoft.com/office/drawing/2014/main" id="{8494AB44-D75F-D13D-8E6B-B6DAC05F6A0A}"/>
              </a:ext>
            </a:extLst>
          </p:cNvPr>
          <p:cNvSpPr txBox="1"/>
          <p:nvPr/>
        </p:nvSpPr>
        <p:spPr>
          <a:xfrm>
            <a:off x="103061" y="1169483"/>
            <a:ext cx="1190040" cy="553998"/>
          </a:xfrm>
          <a:prstGeom prst="rect">
            <a:avLst/>
          </a:prstGeom>
          <a:noFill/>
        </p:spPr>
        <p:txBody>
          <a:bodyPr wrap="square" rtlCol="0">
            <a:spAutoFit/>
          </a:bodyPr>
          <a:lstStyle/>
          <a:p>
            <a:r>
              <a:rPr lang="en-US" sz="1000" dirty="0"/>
              <a:t>All Govt. Department and Agencies </a:t>
            </a:r>
          </a:p>
        </p:txBody>
      </p:sp>
      <p:sp>
        <p:nvSpPr>
          <p:cNvPr id="28" name="Rectangle 27">
            <a:extLst>
              <a:ext uri="{FF2B5EF4-FFF2-40B4-BE49-F238E27FC236}">
                <a16:creationId xmlns:a16="http://schemas.microsoft.com/office/drawing/2014/main" id="{D6477075-426D-37F5-B063-29416017924C}"/>
              </a:ext>
            </a:extLst>
          </p:cNvPr>
          <p:cNvSpPr/>
          <p:nvPr/>
        </p:nvSpPr>
        <p:spPr>
          <a:xfrm>
            <a:off x="1072036" y="2455944"/>
            <a:ext cx="1530830" cy="135938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0" i="0" dirty="0">
                <a:solidFill>
                  <a:srgbClr val="242424"/>
                </a:solidFill>
                <a:effectLst/>
                <a:latin typeface="Aptos" panose="020B0004020202020204" pitchFamily="34" charset="0"/>
              </a:rPr>
              <a:t>Request to Commence Migration Process</a:t>
            </a:r>
            <a:endParaRPr lang="en-PG" dirty="0"/>
          </a:p>
        </p:txBody>
      </p:sp>
    </p:spTree>
    <p:extLst>
      <p:ext uri="{BB962C8B-B14F-4D97-AF65-F5344CB8AC3E}">
        <p14:creationId xmlns:p14="http://schemas.microsoft.com/office/powerpoint/2010/main" val="90423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6" name="Rectangle 2105">
            <a:extLst>
              <a:ext uri="{FF2B5EF4-FFF2-40B4-BE49-F238E27FC236}">
                <a16:creationId xmlns:a16="http://schemas.microsoft.com/office/drawing/2014/main" id="{3AA2E90C-DC4B-BD86-9887-E2C37F206662}"/>
              </a:ext>
            </a:extLst>
          </p:cNvPr>
          <p:cNvSpPr/>
          <p:nvPr/>
        </p:nvSpPr>
        <p:spPr>
          <a:xfrm>
            <a:off x="273378" y="17104"/>
            <a:ext cx="9151267"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DataCo Managed Service Support Model Flow chart (Ticketing)</a:t>
            </a:r>
          </a:p>
        </p:txBody>
      </p:sp>
      <p:grpSp>
        <p:nvGrpSpPr>
          <p:cNvPr id="2108" name="Group 2107">
            <a:extLst>
              <a:ext uri="{FF2B5EF4-FFF2-40B4-BE49-F238E27FC236}">
                <a16:creationId xmlns:a16="http://schemas.microsoft.com/office/drawing/2014/main" id="{A9671316-A9D7-680E-2848-E33DC6D9318E}"/>
              </a:ext>
            </a:extLst>
          </p:cNvPr>
          <p:cNvGrpSpPr/>
          <p:nvPr/>
        </p:nvGrpSpPr>
        <p:grpSpPr>
          <a:xfrm>
            <a:off x="131975" y="634797"/>
            <a:ext cx="12060025" cy="5859244"/>
            <a:chOff x="0" y="0"/>
            <a:chExt cx="9315286" cy="5619788"/>
          </a:xfrm>
        </p:grpSpPr>
        <p:sp>
          <p:nvSpPr>
            <p:cNvPr id="2109" name="Rounded Rectangle 3">
              <a:extLst>
                <a:ext uri="{FF2B5EF4-FFF2-40B4-BE49-F238E27FC236}">
                  <a16:creationId xmlns:a16="http://schemas.microsoft.com/office/drawing/2014/main" id="{3A76DE5D-4075-B82B-8004-0C5AC4A1DEA1}"/>
                </a:ext>
              </a:extLst>
            </p:cNvPr>
            <p:cNvSpPr/>
            <p:nvPr/>
          </p:nvSpPr>
          <p:spPr>
            <a:xfrm>
              <a:off x="1380447" y="674600"/>
              <a:ext cx="1080120" cy="509885"/>
            </a:xfrm>
            <a:prstGeom prst="roundRect">
              <a:avLst/>
            </a:prstGeom>
            <a:solidFill>
              <a:schemeClr val="accent2"/>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a:solidFill>
                    <a:srgbClr val="FFFFFF"/>
                  </a:solidFill>
                  <a:effectLst/>
                  <a:latin typeface="Arial" panose="020B0604020202020204" pitchFamily="34" charset="0"/>
                  <a:ea typeface="Aptos" panose="020B0004020202020204" pitchFamily="34" charset="0"/>
                  <a:cs typeface="Times New Roman" panose="02020603050405020304" pitchFamily="18" charset="0"/>
                </a:rPr>
                <a:t>DICT Services Coordinators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0" name="Rounded Rectangle 4">
              <a:extLst>
                <a:ext uri="{FF2B5EF4-FFF2-40B4-BE49-F238E27FC236}">
                  <a16:creationId xmlns:a16="http://schemas.microsoft.com/office/drawing/2014/main" id="{83D2F76E-D583-0FBA-D8F1-FE41129A42A2}"/>
                </a:ext>
              </a:extLst>
            </p:cNvPr>
            <p:cNvSpPr/>
            <p:nvPr/>
          </p:nvSpPr>
          <p:spPr>
            <a:xfrm>
              <a:off x="0" y="1486022"/>
              <a:ext cx="9118103" cy="724272"/>
            </a:xfrm>
            <a:prstGeom prst="roundRect">
              <a:avLst/>
            </a:prstGeom>
            <a:solidFill>
              <a:schemeClr val="bg1">
                <a:lumMod val="75000"/>
              </a:schemeClr>
            </a:solidFill>
            <a:ln w="25400" cap="flat" cmpd="sng" algn="ctr">
              <a:noFill/>
              <a:prstDash val="solid"/>
            </a:ln>
            <a:effectLst/>
          </p:spPr>
          <p:txBody>
            <a:bodyPr rtlCol="0" anchor="ctr"/>
            <a:lstStyle/>
            <a:p>
              <a:pPr marL="0" marR="0" algn="r">
                <a:lnSpc>
                  <a:spcPct val="107000"/>
                </a:lnSpc>
                <a:spcBef>
                  <a:spcPts val="0"/>
                </a:spcBef>
                <a:spcAft>
                  <a:spcPts val="0"/>
                </a:spcAft>
              </a:pPr>
              <a:r>
                <a:rPr lang="en-US" sz="800" b="1"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Tier-0</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lnSpc>
                  <a:spcPct val="107000"/>
                </a:lnSpc>
                <a:spcBef>
                  <a:spcPts val="0"/>
                </a:spcBef>
                <a:spcAft>
                  <a:spcPts val="0"/>
                </a:spcAft>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Self-Service</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lnSpc>
                  <a:spcPct val="107000"/>
                </a:lnSpc>
                <a:spcBef>
                  <a:spcPts val="0"/>
                </a:spcBef>
                <a:spcAft>
                  <a:spcPts val="0"/>
                </a:spcAft>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Auto-provisioning</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1" name="Rounded Rectangle 5">
              <a:extLst>
                <a:ext uri="{FF2B5EF4-FFF2-40B4-BE49-F238E27FC236}">
                  <a16:creationId xmlns:a16="http://schemas.microsoft.com/office/drawing/2014/main" id="{EEB05B42-8EC0-61EB-8BF1-1FCB9FE2B772}"/>
                </a:ext>
              </a:extLst>
            </p:cNvPr>
            <p:cNvSpPr/>
            <p:nvPr/>
          </p:nvSpPr>
          <p:spPr>
            <a:xfrm>
              <a:off x="1" y="2476622"/>
              <a:ext cx="9118103" cy="851872"/>
            </a:xfrm>
            <a:prstGeom prst="roundRect">
              <a:avLst/>
            </a:prstGeom>
            <a:solidFill>
              <a:schemeClr val="bg1">
                <a:lumMod val="75000"/>
              </a:schemeClr>
            </a:solidFill>
            <a:ln w="25400" cap="flat" cmpd="sng" algn="ctr">
              <a:noFill/>
              <a:prstDash val="solid"/>
            </a:ln>
            <a:effectLst/>
          </p:spPr>
          <p:txBody>
            <a:bodyPr rtlCol="0" anchor="ctr"/>
            <a:lstStyle/>
            <a:p>
              <a:pPr marL="0" marR="0" algn="r">
                <a:spcBef>
                  <a:spcPts val="0"/>
                </a:spcBef>
              </a:pPr>
              <a:r>
                <a:rPr lang="en-US" sz="800" b="1"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Tier-1</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Service Desktop</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Monitoring</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Incident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Request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Problem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Operations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2" name="Rounded Rectangle 6">
              <a:extLst>
                <a:ext uri="{FF2B5EF4-FFF2-40B4-BE49-F238E27FC236}">
                  <a16:creationId xmlns:a16="http://schemas.microsoft.com/office/drawing/2014/main" id="{6310D0B6-5060-7DDD-DBEA-511216A0D3AA}"/>
                </a:ext>
              </a:extLst>
            </p:cNvPr>
            <p:cNvSpPr/>
            <p:nvPr/>
          </p:nvSpPr>
          <p:spPr>
            <a:xfrm>
              <a:off x="1" y="3486187"/>
              <a:ext cx="9144000" cy="857196"/>
            </a:xfrm>
            <a:prstGeom prst="roundRect">
              <a:avLst/>
            </a:prstGeom>
            <a:solidFill>
              <a:schemeClr val="bg1">
                <a:lumMod val="75000"/>
              </a:schemeClr>
            </a:solidFill>
            <a:ln w="25400" cap="flat" cmpd="sng" algn="ctr">
              <a:noFill/>
              <a:prstDash val="solid"/>
            </a:ln>
            <a:effectLst/>
          </p:spPr>
          <p:txBody>
            <a:bodyPr rtlCol="0" anchor="ctr"/>
            <a:lstStyle/>
            <a:p>
              <a:pPr marL="0" marR="0" algn="r">
                <a:spcBef>
                  <a:spcPts val="0"/>
                </a:spcBef>
              </a:pPr>
              <a:r>
                <a:rPr lang="en-US" sz="800" b="1"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Tier-2</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Second Line Support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Technical Support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Incident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Request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Problem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Operations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3" name="Rounded Rectangle 7">
              <a:extLst>
                <a:ext uri="{FF2B5EF4-FFF2-40B4-BE49-F238E27FC236}">
                  <a16:creationId xmlns:a16="http://schemas.microsoft.com/office/drawing/2014/main" id="{A0B093C7-EC4B-0796-2DB1-E4BD55E426DA}"/>
                </a:ext>
              </a:extLst>
            </p:cNvPr>
            <p:cNvSpPr/>
            <p:nvPr/>
          </p:nvSpPr>
          <p:spPr>
            <a:xfrm>
              <a:off x="2" y="4534022"/>
              <a:ext cx="9143999" cy="992922"/>
            </a:xfrm>
            <a:prstGeom prst="roundRect">
              <a:avLst/>
            </a:prstGeom>
            <a:solidFill>
              <a:schemeClr val="bg1">
                <a:lumMod val="75000"/>
              </a:schemeClr>
            </a:solidFill>
            <a:ln w="25400" cap="flat" cmpd="sng" algn="ctr">
              <a:noFill/>
              <a:prstDash val="solid"/>
            </a:ln>
            <a:effectLst/>
          </p:spPr>
          <p:txBody>
            <a:bodyPr rtlCol="0" anchor="ctr"/>
            <a:lstStyle/>
            <a:p>
              <a:pPr marL="0" marR="0" algn="r">
                <a:spcBef>
                  <a:spcPts val="0"/>
                </a:spcBef>
              </a:pPr>
              <a:r>
                <a:rPr lang="en-US" sz="800" b="1"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Tier-3</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Deep-Level Tech Support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Vendor Support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Incident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Request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Problem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r">
                <a:spcBef>
                  <a:spcPts val="0"/>
                </a:spcBef>
              </a:pPr>
              <a:r>
                <a:rPr lang="en-US" sz="8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Operations </a:t>
              </a:r>
              <a:r>
                <a:rPr lang="en-US" sz="800" kern="12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Mgmt</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4" name="Rounded Rectangle 9">
              <a:extLst>
                <a:ext uri="{FF2B5EF4-FFF2-40B4-BE49-F238E27FC236}">
                  <a16:creationId xmlns:a16="http://schemas.microsoft.com/office/drawing/2014/main" id="{12E00E14-6B6F-3C6A-5E33-6304D6FF6C7B}"/>
                </a:ext>
              </a:extLst>
            </p:cNvPr>
            <p:cNvSpPr/>
            <p:nvPr/>
          </p:nvSpPr>
          <p:spPr>
            <a:xfrm>
              <a:off x="792088" y="49346"/>
              <a:ext cx="1728192" cy="576064"/>
            </a:xfrm>
            <a:prstGeom prst="roundRect">
              <a:avLst/>
            </a:prstGeom>
            <a:solidFill>
              <a:schemeClr val="accent2"/>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a:solidFill>
                    <a:srgbClr val="FFFFFF"/>
                  </a:solidFill>
                  <a:effectLst/>
                  <a:latin typeface="Arial" panose="020B0604020202020204" pitchFamily="34" charset="0"/>
                  <a:ea typeface="Aptos" panose="020B0004020202020204" pitchFamily="34" charset="0"/>
                  <a:cs typeface="Times New Roman" panose="02020603050405020304" pitchFamily="18" charset="0"/>
                </a:rPr>
                <a:t>DICT Digital Govt Policy Managers – GPN &amp; GLCI</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5" name="Rounded Rectangle 10">
              <a:extLst>
                <a:ext uri="{FF2B5EF4-FFF2-40B4-BE49-F238E27FC236}">
                  <a16:creationId xmlns:a16="http://schemas.microsoft.com/office/drawing/2014/main" id="{2A73E510-C8F1-60B1-B706-7B928B33F67B}"/>
                </a:ext>
              </a:extLst>
            </p:cNvPr>
            <p:cNvSpPr/>
            <p:nvPr/>
          </p:nvSpPr>
          <p:spPr>
            <a:xfrm>
              <a:off x="2670398" y="2578747"/>
              <a:ext cx="963443" cy="633542"/>
            </a:xfrm>
            <a:prstGeom prst="roundRect">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Technical Service Desk</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6" name="Rounded Rectangle 11">
              <a:extLst>
                <a:ext uri="{FF2B5EF4-FFF2-40B4-BE49-F238E27FC236}">
                  <a16:creationId xmlns:a16="http://schemas.microsoft.com/office/drawing/2014/main" id="{950A95A9-DC4C-7E26-B7BB-77911FEF91EB}"/>
                </a:ext>
              </a:extLst>
            </p:cNvPr>
            <p:cNvSpPr/>
            <p:nvPr/>
          </p:nvSpPr>
          <p:spPr>
            <a:xfrm>
              <a:off x="4424432" y="2578997"/>
              <a:ext cx="1569214" cy="633542"/>
            </a:xfrm>
            <a:prstGeom prst="roundRect">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First Line Maintenance</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1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(24/7 NOC Monitoring)</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7" name="Rounded Rectangle 24">
              <a:extLst>
                <a:ext uri="{FF2B5EF4-FFF2-40B4-BE49-F238E27FC236}">
                  <a16:creationId xmlns:a16="http://schemas.microsoft.com/office/drawing/2014/main" id="{D5919F11-C113-C784-4E7D-CADC78F644AA}"/>
                </a:ext>
              </a:extLst>
            </p:cNvPr>
            <p:cNvSpPr/>
            <p:nvPr/>
          </p:nvSpPr>
          <p:spPr>
            <a:xfrm>
              <a:off x="5738711" y="3598707"/>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B</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8" name="Rounded Rectangle 30">
              <a:extLst>
                <a:ext uri="{FF2B5EF4-FFF2-40B4-BE49-F238E27FC236}">
                  <a16:creationId xmlns:a16="http://schemas.microsoft.com/office/drawing/2014/main" id="{40B59A51-8271-9AAC-3F5B-41726A9FE195}"/>
                </a:ext>
              </a:extLst>
            </p:cNvPr>
            <p:cNvSpPr/>
            <p:nvPr/>
          </p:nvSpPr>
          <p:spPr>
            <a:xfrm rot="16200000">
              <a:off x="-779834" y="4113624"/>
              <a:ext cx="2286001" cy="726328"/>
            </a:xfrm>
            <a:prstGeom prst="roundRect">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DataCo Account &amp; Billing Management Team</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19" name="Down Arrow 32">
              <a:extLst>
                <a:ext uri="{FF2B5EF4-FFF2-40B4-BE49-F238E27FC236}">
                  <a16:creationId xmlns:a16="http://schemas.microsoft.com/office/drawing/2014/main" id="{84E767C0-79F0-67F6-15AC-23F8C7374085}"/>
                </a:ext>
              </a:extLst>
            </p:cNvPr>
            <p:cNvSpPr/>
            <p:nvPr/>
          </p:nvSpPr>
          <p:spPr>
            <a:xfrm>
              <a:off x="822857" y="666655"/>
              <a:ext cx="533260" cy="1944400"/>
            </a:xfrm>
            <a:prstGeom prst="down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rtlCol="0" anchor="ct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Incidents /Requests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0" name="Up-Down Arrow 33">
              <a:extLst>
                <a:ext uri="{FF2B5EF4-FFF2-40B4-BE49-F238E27FC236}">
                  <a16:creationId xmlns:a16="http://schemas.microsoft.com/office/drawing/2014/main" id="{3C8F73CC-17BE-6DCF-E64E-77789742E1DA}"/>
                </a:ext>
              </a:extLst>
            </p:cNvPr>
            <p:cNvSpPr/>
            <p:nvPr/>
          </p:nvSpPr>
          <p:spPr>
            <a:xfrm>
              <a:off x="7812166" y="2821043"/>
              <a:ext cx="561449" cy="926943"/>
            </a:xfrm>
            <a:prstGeom prst="upDownArrow">
              <a:avLst>
                <a:gd name="adj1" fmla="val 50000"/>
                <a:gd name="adj2" fmla="val 36385"/>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gn="ctr">
                <a:lnSpc>
                  <a:spcPct val="107000"/>
                </a:lnSpc>
                <a:spcBef>
                  <a:spcPts val="0"/>
                </a:spcBef>
                <a:spcAft>
                  <a:spcPts val="800"/>
                </a:spcAft>
              </a:pPr>
              <a:r>
                <a:rPr lang="en-US" sz="950" kern="12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Escalation</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1" name="Up-Down Arrow 34">
              <a:extLst>
                <a:ext uri="{FF2B5EF4-FFF2-40B4-BE49-F238E27FC236}">
                  <a16:creationId xmlns:a16="http://schemas.microsoft.com/office/drawing/2014/main" id="{39BC83D6-22D2-09EE-2D2D-03942D236C9A}"/>
                </a:ext>
              </a:extLst>
            </p:cNvPr>
            <p:cNvSpPr/>
            <p:nvPr/>
          </p:nvSpPr>
          <p:spPr>
            <a:xfrm>
              <a:off x="7792954" y="3866464"/>
              <a:ext cx="581021" cy="977325"/>
            </a:xfrm>
            <a:prstGeom prst="upDownArrow">
              <a:avLst>
                <a:gd name="adj1" fmla="val 50000"/>
                <a:gd name="adj2" fmla="val 40105"/>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Escalation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2" name="Left-Right Arrow 35">
              <a:extLst>
                <a:ext uri="{FF2B5EF4-FFF2-40B4-BE49-F238E27FC236}">
                  <a16:creationId xmlns:a16="http://schemas.microsoft.com/office/drawing/2014/main" id="{9B0976D4-043B-8316-5ED7-FD814E921D60}"/>
                </a:ext>
              </a:extLst>
            </p:cNvPr>
            <p:cNvSpPr/>
            <p:nvPr/>
          </p:nvSpPr>
          <p:spPr>
            <a:xfrm>
              <a:off x="3644890" y="2690403"/>
              <a:ext cx="779542" cy="441030"/>
            </a:xfrm>
            <a:prstGeom prst="leftRight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algn="ctr">
                <a:lnSpc>
                  <a:spcPct val="107000"/>
                </a:lnSpc>
                <a:spcBef>
                  <a:spcPts val="0"/>
                </a:spcBef>
                <a:spcAft>
                  <a:spcPts val="800"/>
                </a:spcAft>
              </a:pPr>
              <a:r>
                <a:rPr lang="en-US" sz="950" kern="12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Escalation</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3" name="Rounded Rectangle 36">
              <a:extLst>
                <a:ext uri="{FF2B5EF4-FFF2-40B4-BE49-F238E27FC236}">
                  <a16:creationId xmlns:a16="http://schemas.microsoft.com/office/drawing/2014/main" id="{4ED6D954-67DB-11A8-C863-4FF570A5FB21}"/>
                </a:ext>
              </a:extLst>
            </p:cNvPr>
            <p:cNvSpPr/>
            <p:nvPr/>
          </p:nvSpPr>
          <p:spPr>
            <a:xfrm rot="16200000">
              <a:off x="-576062" y="633250"/>
              <a:ext cx="1872206" cy="720080"/>
            </a:xfrm>
            <a:prstGeom prst="roundRect">
              <a:avLst/>
            </a:prstGeom>
            <a:solidFill>
              <a:schemeClr val="accent2"/>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a:solidFill>
                    <a:srgbClr val="FFFFFF"/>
                  </a:solidFill>
                  <a:effectLst/>
                  <a:latin typeface="Arial" panose="020B0604020202020204" pitchFamily="34" charset="0"/>
                  <a:ea typeface="Aptos" panose="020B0004020202020204" pitchFamily="34" charset="0"/>
                  <a:cs typeface="Times New Roman" panose="02020603050405020304" pitchFamily="18" charset="0"/>
                </a:rPr>
                <a:t>DICT Cloud Mgmt. Team &amp; Govt Institution DTOs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4" name="Up-Down Arrow 37">
              <a:extLst>
                <a:ext uri="{FF2B5EF4-FFF2-40B4-BE49-F238E27FC236}">
                  <a16:creationId xmlns:a16="http://schemas.microsoft.com/office/drawing/2014/main" id="{DFFB7A7D-5F51-36E9-3C23-6F6FA130FA8D}"/>
                </a:ext>
              </a:extLst>
            </p:cNvPr>
            <p:cNvSpPr/>
            <p:nvPr/>
          </p:nvSpPr>
          <p:spPr>
            <a:xfrm>
              <a:off x="37833" y="1923294"/>
              <a:ext cx="426565" cy="1413642"/>
            </a:xfrm>
            <a:prstGeom prst="upDownArrow">
              <a:avLst>
                <a:gd name="adj1" fmla="val 72325"/>
                <a:gd name="adj2" fmla="val 50000"/>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Review</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5" name="Rounded Rectangle 39">
              <a:extLst>
                <a:ext uri="{FF2B5EF4-FFF2-40B4-BE49-F238E27FC236}">
                  <a16:creationId xmlns:a16="http://schemas.microsoft.com/office/drawing/2014/main" id="{1B9BD97A-1872-FDEF-65D9-9AAADE1A44FB}"/>
                </a:ext>
              </a:extLst>
            </p:cNvPr>
            <p:cNvSpPr/>
            <p:nvPr/>
          </p:nvSpPr>
          <p:spPr>
            <a:xfrm>
              <a:off x="7177753" y="310842"/>
              <a:ext cx="471055" cy="215999"/>
            </a:xfrm>
            <a:prstGeom prst="roundRect">
              <a:avLst/>
            </a:prstGeom>
            <a:solidFill>
              <a:schemeClr val="accent2"/>
            </a:solidFill>
            <a:ln w="25400" cap="flat" cmpd="sng" algn="ctr">
              <a:noFill/>
              <a:prstDash val="solid"/>
            </a:ln>
            <a:effectLst/>
          </p:spPr>
          <p:txBody>
            <a:bodyPr rtlCol="0" anchor="ctr"/>
            <a:lstStyle/>
            <a:p>
              <a:endParaRPr lang="en-PG"/>
            </a:p>
          </p:txBody>
        </p:sp>
        <p:sp>
          <p:nvSpPr>
            <p:cNvPr id="2126" name="Rounded Rectangle 40">
              <a:extLst>
                <a:ext uri="{FF2B5EF4-FFF2-40B4-BE49-F238E27FC236}">
                  <a16:creationId xmlns:a16="http://schemas.microsoft.com/office/drawing/2014/main" id="{68BFD074-E9D0-AE2F-6D09-5F0C97ECD93F}"/>
                </a:ext>
              </a:extLst>
            </p:cNvPr>
            <p:cNvSpPr/>
            <p:nvPr/>
          </p:nvSpPr>
          <p:spPr>
            <a:xfrm>
              <a:off x="7177753" y="569529"/>
              <a:ext cx="463520" cy="216024"/>
            </a:xfrm>
            <a:prstGeom prst="roundRect">
              <a:avLst/>
            </a:prstGeom>
            <a:solidFill>
              <a:schemeClr val="accent1">
                <a:lumMod val="60000"/>
                <a:lumOff val="40000"/>
              </a:schemeClr>
            </a:solidFill>
            <a:ln w="25400" cap="flat" cmpd="sng" algn="ctr">
              <a:noFill/>
              <a:prstDash val="solid"/>
            </a:ln>
            <a:effectLst/>
          </p:spPr>
          <p:txBody>
            <a:bodyPr rtlCol="0" anchor="ctr"/>
            <a:lstStyle/>
            <a:p>
              <a:endParaRPr lang="en-PG"/>
            </a:p>
          </p:txBody>
        </p:sp>
        <p:sp>
          <p:nvSpPr>
            <p:cNvPr id="2127" name="TextBox 49">
              <a:extLst>
                <a:ext uri="{FF2B5EF4-FFF2-40B4-BE49-F238E27FC236}">
                  <a16:creationId xmlns:a16="http://schemas.microsoft.com/office/drawing/2014/main" id="{AE2613BA-EF11-A0B2-FC9F-FE54089B3EC2}"/>
                </a:ext>
              </a:extLst>
            </p:cNvPr>
            <p:cNvSpPr txBox="1"/>
            <p:nvPr/>
          </p:nvSpPr>
          <p:spPr>
            <a:xfrm>
              <a:off x="7627565" y="307332"/>
              <a:ext cx="1499129" cy="213808"/>
            </a:xfrm>
            <a:prstGeom prst="rect">
              <a:avLst/>
            </a:prstGeom>
            <a:noFill/>
          </p:spPr>
          <p:txBody>
            <a:bodyPr wrap="square" rtlCol="0">
              <a:noAutofit/>
            </a:bodyPr>
            <a:lstStyle/>
            <a:p>
              <a:pPr marL="0" marR="0">
                <a:lnSpc>
                  <a:spcPct val="107000"/>
                </a:lnSpc>
                <a:spcBef>
                  <a:spcPts val="0"/>
                </a:spcBef>
                <a:spcAft>
                  <a:spcPts val="800"/>
                </a:spcAft>
              </a:pPr>
              <a:r>
                <a:rPr lang="en-US" sz="1000" kern="12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DICT &amp; Govt Institut’n Scope</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8" name="TextBox 50">
              <a:extLst>
                <a:ext uri="{FF2B5EF4-FFF2-40B4-BE49-F238E27FC236}">
                  <a16:creationId xmlns:a16="http://schemas.microsoft.com/office/drawing/2014/main" id="{1BB77DA8-6FA2-3B7C-B372-4A5E28B6EAA4}"/>
                </a:ext>
              </a:extLst>
            </p:cNvPr>
            <p:cNvSpPr txBox="1"/>
            <p:nvPr/>
          </p:nvSpPr>
          <p:spPr>
            <a:xfrm>
              <a:off x="7619035" y="555192"/>
              <a:ext cx="1696251" cy="251131"/>
            </a:xfrm>
            <a:prstGeom prst="rect">
              <a:avLst/>
            </a:prstGeom>
            <a:noFill/>
          </p:spPr>
          <p:txBody>
            <a:bodyPr wrap="square" rtlCol="0">
              <a:noAutofit/>
            </a:bodyPr>
            <a:lstStyle/>
            <a:p>
              <a:pPr marL="0" marR="0">
                <a:lnSpc>
                  <a:spcPct val="107000"/>
                </a:lnSpc>
                <a:spcBef>
                  <a:spcPts val="0"/>
                </a:spcBef>
                <a:spcAft>
                  <a:spcPts val="800"/>
                </a:spcAft>
              </a:pPr>
              <a:r>
                <a:rPr lang="en-US" sz="1000" kern="12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DataCo Manage Service Support </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29" name="Rectangle 2128">
              <a:extLst>
                <a:ext uri="{FF2B5EF4-FFF2-40B4-BE49-F238E27FC236}">
                  <a16:creationId xmlns:a16="http://schemas.microsoft.com/office/drawing/2014/main" id="{B5718FEE-401E-28EC-ADA5-23D19B9ACD7C}"/>
                </a:ext>
              </a:extLst>
            </p:cNvPr>
            <p:cNvSpPr/>
            <p:nvPr/>
          </p:nvSpPr>
          <p:spPr>
            <a:xfrm>
              <a:off x="7108724" y="31477"/>
              <a:ext cx="2112566" cy="1362876"/>
            </a:xfrm>
            <a:prstGeom prst="rect">
              <a:avLst/>
            </a:prstGeom>
            <a:noFill/>
            <a:ln w="25400" cap="flat" cmpd="sng" algn="ctr">
              <a:solidFill>
                <a:srgbClr val="4F81BD">
                  <a:shade val="50000"/>
                </a:srgbClr>
              </a:solidFill>
              <a:prstDash val="solid"/>
            </a:ln>
            <a:effectLst/>
          </p:spPr>
          <p:txBody>
            <a:bodyPr rtlCol="0" anchor="ctr"/>
            <a:lstStyle/>
            <a:p>
              <a:endParaRPr lang="en-PG"/>
            </a:p>
          </p:txBody>
        </p:sp>
        <p:sp>
          <p:nvSpPr>
            <p:cNvPr id="2130" name="TextBox 52">
              <a:extLst>
                <a:ext uri="{FF2B5EF4-FFF2-40B4-BE49-F238E27FC236}">
                  <a16:creationId xmlns:a16="http://schemas.microsoft.com/office/drawing/2014/main" id="{908317F3-4E04-C3FE-B962-39C8CF9B67DC}"/>
                </a:ext>
              </a:extLst>
            </p:cNvPr>
            <p:cNvSpPr txBox="1"/>
            <p:nvPr/>
          </p:nvSpPr>
          <p:spPr>
            <a:xfrm>
              <a:off x="7069509" y="0"/>
              <a:ext cx="872126" cy="302148"/>
            </a:xfrm>
            <a:prstGeom prst="rect">
              <a:avLst/>
            </a:prstGeom>
            <a:noFill/>
          </p:spPr>
          <p:txBody>
            <a:bodyPr wrap="square" rtlCol="0">
              <a:noAutofit/>
            </a:bodyPr>
            <a:lstStyle/>
            <a:p>
              <a:pPr marL="0" marR="0">
                <a:lnSpc>
                  <a:spcPct val="107000"/>
                </a:lnSpc>
                <a:spcBef>
                  <a:spcPts val="0"/>
                </a:spcBef>
                <a:spcAft>
                  <a:spcPts val="800"/>
                </a:spcAft>
              </a:pPr>
              <a:r>
                <a:rPr lang="en-US" sz="1400" kern="12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Legend:</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1" name="Down Arrow 45">
              <a:extLst>
                <a:ext uri="{FF2B5EF4-FFF2-40B4-BE49-F238E27FC236}">
                  <a16:creationId xmlns:a16="http://schemas.microsoft.com/office/drawing/2014/main" id="{3C7D48F9-1FAC-273E-00A5-FD3912761F2E}"/>
                </a:ext>
              </a:extLst>
            </p:cNvPr>
            <p:cNvSpPr/>
            <p:nvPr/>
          </p:nvSpPr>
          <p:spPr>
            <a:xfrm>
              <a:off x="4974443" y="916739"/>
              <a:ext cx="590484" cy="687082"/>
            </a:xfrm>
            <a:prstGeom prst="down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rtlCol="0" anchor="ct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Admin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2" name="Up-Down Arrow 47">
              <a:extLst>
                <a:ext uri="{FF2B5EF4-FFF2-40B4-BE49-F238E27FC236}">
                  <a16:creationId xmlns:a16="http://schemas.microsoft.com/office/drawing/2014/main" id="{27E5470F-0928-588F-EAA9-49CD403C9A30}"/>
                </a:ext>
              </a:extLst>
            </p:cNvPr>
            <p:cNvSpPr/>
            <p:nvPr/>
          </p:nvSpPr>
          <p:spPr>
            <a:xfrm rot="5400000">
              <a:off x="3020193" y="-323860"/>
              <a:ext cx="416326" cy="1416298"/>
            </a:xfrm>
            <a:prstGeom prst="upDownArrow">
              <a:avLst>
                <a:gd name="adj1" fmla="val 70754"/>
                <a:gd name="adj2" fmla="val 35498"/>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Digital Solutions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3" name="Up-Down Arrow 48">
              <a:extLst>
                <a:ext uri="{FF2B5EF4-FFF2-40B4-BE49-F238E27FC236}">
                  <a16:creationId xmlns:a16="http://schemas.microsoft.com/office/drawing/2014/main" id="{D9B94E56-75BB-5381-5B64-F0E7D2ACC6D0}"/>
                </a:ext>
              </a:extLst>
            </p:cNvPr>
            <p:cNvSpPr/>
            <p:nvPr/>
          </p:nvSpPr>
          <p:spPr>
            <a:xfrm rot="5400000">
              <a:off x="2973617" y="79220"/>
              <a:ext cx="399391" cy="1425493"/>
            </a:xfrm>
            <a:prstGeom prst="upDownArrow">
              <a:avLst>
                <a:gd name="adj1" fmla="val 74610"/>
                <a:gd name="adj2" fmla="val 50000"/>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Policy Alignment</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4" name="Rounded Rectangle 49">
              <a:extLst>
                <a:ext uri="{FF2B5EF4-FFF2-40B4-BE49-F238E27FC236}">
                  <a16:creationId xmlns:a16="http://schemas.microsoft.com/office/drawing/2014/main" id="{F7AA2811-75EF-0B24-E709-D04E421E6DE4}"/>
                </a:ext>
              </a:extLst>
            </p:cNvPr>
            <p:cNvSpPr/>
            <p:nvPr/>
          </p:nvSpPr>
          <p:spPr>
            <a:xfrm>
              <a:off x="7177753" y="857561"/>
              <a:ext cx="463520" cy="216024"/>
            </a:xfrm>
            <a:prstGeom prst="roundRect">
              <a:avLst/>
            </a:prstGeom>
            <a:solidFill>
              <a:srgbClr val="F79646">
                <a:lumMod val="60000"/>
                <a:lumOff val="40000"/>
              </a:srgbClr>
            </a:solidFill>
            <a:ln w="25400" cap="flat" cmpd="sng" algn="ctr">
              <a:noFill/>
              <a:prstDash val="solid"/>
            </a:ln>
            <a:effectLst/>
          </p:spPr>
          <p:txBody>
            <a:bodyPr rtlCol="0" anchor="ctr"/>
            <a:lstStyle/>
            <a:p>
              <a:endParaRPr lang="en-PG"/>
            </a:p>
          </p:txBody>
        </p:sp>
        <p:sp>
          <p:nvSpPr>
            <p:cNvPr id="2135" name="TextBox 50">
              <a:extLst>
                <a:ext uri="{FF2B5EF4-FFF2-40B4-BE49-F238E27FC236}">
                  <a16:creationId xmlns:a16="http://schemas.microsoft.com/office/drawing/2014/main" id="{E630D062-5E0F-B83F-956C-287873D43491}"/>
                </a:ext>
              </a:extLst>
            </p:cNvPr>
            <p:cNvSpPr txBox="1"/>
            <p:nvPr/>
          </p:nvSpPr>
          <p:spPr>
            <a:xfrm>
              <a:off x="7627564" y="854606"/>
              <a:ext cx="1570549" cy="262968"/>
            </a:xfrm>
            <a:prstGeom prst="rect">
              <a:avLst/>
            </a:prstGeom>
            <a:noFill/>
          </p:spPr>
          <p:txBody>
            <a:bodyPr wrap="square" rtlCol="0">
              <a:noAutofit/>
            </a:bodyPr>
            <a:lstStyle/>
            <a:p>
              <a:pPr marL="0" marR="0">
                <a:lnSpc>
                  <a:spcPct val="107000"/>
                </a:lnSpc>
                <a:spcBef>
                  <a:spcPts val="0"/>
                </a:spcBef>
                <a:spcAft>
                  <a:spcPts val="800"/>
                </a:spcAft>
              </a:pPr>
              <a:r>
                <a:rPr lang="en-US" sz="1000" kern="12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Solutions/Automated Support </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6" name="Rounded Rectangle 51">
              <a:extLst>
                <a:ext uri="{FF2B5EF4-FFF2-40B4-BE49-F238E27FC236}">
                  <a16:creationId xmlns:a16="http://schemas.microsoft.com/office/drawing/2014/main" id="{324985CC-4D29-2069-1A22-5C1A61210C50}"/>
                </a:ext>
              </a:extLst>
            </p:cNvPr>
            <p:cNvSpPr/>
            <p:nvPr/>
          </p:nvSpPr>
          <p:spPr>
            <a:xfrm>
              <a:off x="7177769" y="1125847"/>
              <a:ext cx="463520" cy="216024"/>
            </a:xfrm>
            <a:prstGeom prst="roundRect">
              <a:avLst/>
            </a:prstGeom>
            <a:solidFill>
              <a:schemeClr val="accent5">
                <a:lumMod val="60000"/>
                <a:lumOff val="40000"/>
              </a:schemeClr>
            </a:solidFill>
            <a:ln w="25400" cap="flat" cmpd="sng" algn="ctr">
              <a:noFill/>
              <a:prstDash val="solid"/>
            </a:ln>
            <a:effectLst/>
          </p:spPr>
          <p:txBody>
            <a:bodyPr rtlCol="0" anchor="ctr"/>
            <a:lstStyle/>
            <a:p>
              <a:endParaRPr lang="en-PG"/>
            </a:p>
          </p:txBody>
        </p:sp>
        <p:sp>
          <p:nvSpPr>
            <p:cNvPr id="2137" name="TextBox 50">
              <a:extLst>
                <a:ext uri="{FF2B5EF4-FFF2-40B4-BE49-F238E27FC236}">
                  <a16:creationId xmlns:a16="http://schemas.microsoft.com/office/drawing/2014/main" id="{25CD52E9-9792-8CE0-5674-ADD4CA861340}"/>
                </a:ext>
              </a:extLst>
            </p:cNvPr>
            <p:cNvSpPr txBox="1"/>
            <p:nvPr/>
          </p:nvSpPr>
          <p:spPr>
            <a:xfrm>
              <a:off x="7641288" y="1112670"/>
              <a:ext cx="1425486" cy="248554"/>
            </a:xfrm>
            <a:prstGeom prst="rect">
              <a:avLst/>
            </a:prstGeom>
            <a:noFill/>
          </p:spPr>
          <p:txBody>
            <a:bodyPr wrap="square" rtlCol="0">
              <a:noAutofit/>
            </a:bodyPr>
            <a:lstStyle/>
            <a:p>
              <a:pPr marL="0" marR="0">
                <a:lnSpc>
                  <a:spcPct val="107000"/>
                </a:lnSpc>
                <a:spcBef>
                  <a:spcPts val="0"/>
                </a:spcBef>
                <a:spcAft>
                  <a:spcPts val="800"/>
                </a:spcAft>
              </a:pPr>
              <a:r>
                <a:rPr lang="en-US" sz="1000" kern="12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DICT &amp; Govt Institutions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8" name="Rounded Rectangle 53">
              <a:extLst>
                <a:ext uri="{FF2B5EF4-FFF2-40B4-BE49-F238E27FC236}">
                  <a16:creationId xmlns:a16="http://schemas.microsoft.com/office/drawing/2014/main" id="{70EDD9F9-8DDE-CC25-B3B7-28CEB0EA2A79}"/>
                </a:ext>
              </a:extLst>
            </p:cNvPr>
            <p:cNvSpPr/>
            <p:nvPr/>
          </p:nvSpPr>
          <p:spPr>
            <a:xfrm>
              <a:off x="457200" y="2611055"/>
              <a:ext cx="1451258" cy="581900"/>
            </a:xfrm>
            <a:prstGeom prst="roundRect">
              <a:avLst/>
            </a:prstGeom>
            <a:solidFill>
              <a:schemeClr val="accent2"/>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100" kern="1200">
                  <a:solidFill>
                    <a:srgbClr val="FFFFFF"/>
                  </a:solidFill>
                  <a:effectLst/>
                  <a:latin typeface="Arial" panose="020B0604020202020204" pitchFamily="34" charset="0"/>
                  <a:ea typeface="Aptos" panose="020B0004020202020204" pitchFamily="34" charset="0"/>
                  <a:cs typeface="Times New Roman" panose="02020603050405020304" pitchFamily="18" charset="0"/>
                </a:rPr>
                <a:t>Resolution Basic Account Issues Team</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39" name="Left-Right Arrow 54">
              <a:extLst>
                <a:ext uri="{FF2B5EF4-FFF2-40B4-BE49-F238E27FC236}">
                  <a16:creationId xmlns:a16="http://schemas.microsoft.com/office/drawing/2014/main" id="{1182E151-A1B8-4541-CB74-9D6DD72353A4}"/>
                </a:ext>
              </a:extLst>
            </p:cNvPr>
            <p:cNvSpPr/>
            <p:nvPr/>
          </p:nvSpPr>
          <p:spPr>
            <a:xfrm>
              <a:off x="1913677" y="2716213"/>
              <a:ext cx="770486" cy="441030"/>
            </a:xfrm>
            <a:prstGeom prst="leftRight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algn="ctr">
                <a:lnSpc>
                  <a:spcPct val="107000"/>
                </a:lnSpc>
                <a:spcBef>
                  <a:spcPts val="0"/>
                </a:spcBef>
                <a:spcAft>
                  <a:spcPts val="800"/>
                </a:spcAft>
              </a:pPr>
              <a:r>
                <a:rPr lang="en-US" sz="950" kern="12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Escalation</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140" name="Group 2139">
              <a:extLst>
                <a:ext uri="{FF2B5EF4-FFF2-40B4-BE49-F238E27FC236}">
                  <a16:creationId xmlns:a16="http://schemas.microsoft.com/office/drawing/2014/main" id="{9CB57EF6-B816-DEEF-1228-5FB6D94DE94D}"/>
                </a:ext>
              </a:extLst>
            </p:cNvPr>
            <p:cNvGrpSpPr/>
            <p:nvPr/>
          </p:nvGrpSpPr>
          <p:grpSpPr>
            <a:xfrm>
              <a:off x="5715001" y="57187"/>
              <a:ext cx="1245097" cy="838200"/>
              <a:chOff x="5715001" y="57187"/>
              <a:chExt cx="2596182" cy="576064"/>
            </a:xfrm>
          </p:grpSpPr>
          <p:sp>
            <p:nvSpPr>
              <p:cNvPr id="2166" name="正方形/長方形 99">
                <a:extLst>
                  <a:ext uri="{FF2B5EF4-FFF2-40B4-BE49-F238E27FC236}">
                    <a16:creationId xmlns:a16="http://schemas.microsoft.com/office/drawing/2014/main" id="{4703BD7D-4448-3167-95F4-F338AD2B509B}"/>
                  </a:ext>
                </a:extLst>
              </p:cNvPr>
              <p:cNvSpPr/>
              <p:nvPr/>
            </p:nvSpPr>
            <p:spPr>
              <a:xfrm>
                <a:off x="5715001" y="57187"/>
                <a:ext cx="2596182" cy="576064"/>
              </a:xfrm>
              <a:prstGeom prst="rect">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endParaRPr lang="en-PG"/>
              </a:p>
            </p:txBody>
          </p:sp>
          <p:pic>
            <p:nvPicPr>
              <p:cNvPr id="2167" name="Picture 2166">
                <a:extLst>
                  <a:ext uri="{FF2B5EF4-FFF2-40B4-BE49-F238E27FC236}">
                    <a16:creationId xmlns:a16="http://schemas.microsoft.com/office/drawing/2014/main" id="{BD23839B-C558-C8A7-1AC1-E4461DB94CBC}"/>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803714" y="186933"/>
                <a:ext cx="487000" cy="230426"/>
              </a:xfrm>
              <a:prstGeom prst="rect">
                <a:avLst/>
              </a:prstGeom>
              <a:noFill/>
              <a:extLst>
                <a:ext uri="{909E8E84-426E-40DD-AFC4-6F175D3DCCD1}">
                  <a14:hiddenFill xmlns:a14="http://schemas.microsoft.com/office/drawing/2010/main">
                    <a:solidFill>
                      <a:srgbClr val="FFFFFF"/>
                    </a:solidFill>
                  </a14:hiddenFill>
                </a:ext>
              </a:extLst>
            </p:spPr>
          </p:pic>
          <p:pic>
            <p:nvPicPr>
              <p:cNvPr id="2168" name="Picture 2167">
                <a:extLst>
                  <a:ext uri="{FF2B5EF4-FFF2-40B4-BE49-F238E27FC236}">
                    <a16:creationId xmlns:a16="http://schemas.microsoft.com/office/drawing/2014/main" id="{854C8A09-DE11-D22E-CDBC-9961FE9AA10C}"/>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5947728" y="258941"/>
                <a:ext cx="470395" cy="222570"/>
              </a:xfrm>
              <a:prstGeom prst="rect">
                <a:avLst/>
              </a:prstGeom>
              <a:noFill/>
              <a:extLst>
                <a:ext uri="{909E8E84-426E-40DD-AFC4-6F175D3DCCD1}">
                  <a14:hiddenFill xmlns:a14="http://schemas.microsoft.com/office/drawing/2010/main">
                    <a:solidFill>
                      <a:srgbClr val="FFFFFF"/>
                    </a:solidFill>
                  </a14:hiddenFill>
                </a:ext>
              </a:extLst>
            </p:spPr>
          </p:pic>
          <p:sp>
            <p:nvSpPr>
              <p:cNvPr id="2169" name="テキスト ボックス 101">
                <a:extLst>
                  <a:ext uri="{FF2B5EF4-FFF2-40B4-BE49-F238E27FC236}">
                    <a16:creationId xmlns:a16="http://schemas.microsoft.com/office/drawing/2014/main" id="{414C073A-B9E1-05A1-EE2D-BF5929214212}"/>
                  </a:ext>
                </a:extLst>
              </p:cNvPr>
              <p:cNvSpPr txBox="1"/>
              <p:nvPr/>
            </p:nvSpPr>
            <p:spPr>
              <a:xfrm>
                <a:off x="6368531" y="127754"/>
                <a:ext cx="1879991" cy="355731"/>
              </a:xfrm>
              <a:prstGeom prst="rect">
                <a:avLst/>
              </a:prstGeom>
              <a:noFill/>
            </p:spPr>
            <p:txBody>
              <a:bodyPr wrap="square" rtlCol="0">
                <a:noAutofit/>
              </a:bodyPr>
              <a:lstStyle/>
              <a:p>
                <a:pPr marL="0" marR="0">
                  <a:lnSpc>
                    <a:spcPct val="107000"/>
                  </a:lnSpc>
                  <a:spcBef>
                    <a:spcPts val="0"/>
                  </a:spcBef>
                  <a:spcAft>
                    <a:spcPts val="800"/>
                  </a:spcAft>
                </a:pPr>
                <a:r>
                  <a:rPr lang="en-US" sz="1100" b="1" kern="12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Government</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100" b="1" kern="12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Institutions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grpSp>
        <p:grpSp>
          <p:nvGrpSpPr>
            <p:cNvPr id="2141" name="Group 2140">
              <a:extLst>
                <a:ext uri="{FF2B5EF4-FFF2-40B4-BE49-F238E27FC236}">
                  <a16:creationId xmlns:a16="http://schemas.microsoft.com/office/drawing/2014/main" id="{BA244119-ABA5-3B42-3427-1284CF647A56}"/>
                </a:ext>
              </a:extLst>
            </p:cNvPr>
            <p:cNvGrpSpPr/>
            <p:nvPr/>
          </p:nvGrpSpPr>
          <p:grpSpPr>
            <a:xfrm>
              <a:off x="3936506" y="57229"/>
              <a:ext cx="1759445" cy="838187"/>
              <a:chOff x="3936502" y="57229"/>
              <a:chExt cx="2530987" cy="576064"/>
            </a:xfrm>
          </p:grpSpPr>
          <p:sp>
            <p:nvSpPr>
              <p:cNvPr id="2162" name="正方形/長方形 102">
                <a:extLst>
                  <a:ext uri="{FF2B5EF4-FFF2-40B4-BE49-F238E27FC236}">
                    <a16:creationId xmlns:a16="http://schemas.microsoft.com/office/drawing/2014/main" id="{C55FE584-6562-A868-CACA-2A6C85BD3452}"/>
                  </a:ext>
                </a:extLst>
              </p:cNvPr>
              <p:cNvSpPr/>
              <p:nvPr/>
            </p:nvSpPr>
            <p:spPr>
              <a:xfrm>
                <a:off x="3936502" y="57229"/>
                <a:ext cx="2448781" cy="576064"/>
              </a:xfrm>
              <a:prstGeom prst="rect">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endParaRPr lang="en-PG"/>
              </a:p>
            </p:txBody>
          </p:sp>
          <p:sp>
            <p:nvSpPr>
              <p:cNvPr id="2163" name="テキスト ボックス 103">
                <a:extLst>
                  <a:ext uri="{FF2B5EF4-FFF2-40B4-BE49-F238E27FC236}">
                    <a16:creationId xmlns:a16="http://schemas.microsoft.com/office/drawing/2014/main" id="{1451DBAE-B4CF-9176-14DD-F461CF5DDA24}"/>
                  </a:ext>
                </a:extLst>
              </p:cNvPr>
              <p:cNvSpPr txBox="1"/>
              <p:nvPr/>
            </p:nvSpPr>
            <p:spPr>
              <a:xfrm>
                <a:off x="4417229" y="109562"/>
                <a:ext cx="2050260" cy="422698"/>
              </a:xfrm>
              <a:prstGeom prst="rect">
                <a:avLst/>
              </a:prstGeom>
              <a:noFill/>
            </p:spPr>
            <p:txBody>
              <a:bodyPr wrap="square" rtlCol="0">
                <a:noAutofit/>
              </a:bodyPr>
              <a:lstStyle/>
              <a:p>
                <a:pPr marL="0" marR="0">
                  <a:lnSpc>
                    <a:spcPct val="107000"/>
                  </a:lnSpc>
                  <a:spcBef>
                    <a:spcPts val="0"/>
                  </a:spcBef>
                  <a:spcAft>
                    <a:spcPts val="800"/>
                  </a:spcAft>
                </a:pPr>
                <a:r>
                  <a:rPr lang="en-US" sz="1100" b="1" kern="12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DICT/ DTOs/ Admins</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100" b="1" kern="12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(3</a:t>
                </a:r>
                <a:r>
                  <a:rPr lang="en-US" sz="1100" b="1" kern="1200" baseline="300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rd</a:t>
                </a:r>
                <a:r>
                  <a:rPr lang="en-US" sz="1100" b="1" kern="120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 Party/ Govt User)</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164" name="Picture 2163">
                <a:extLst>
                  <a:ext uri="{FF2B5EF4-FFF2-40B4-BE49-F238E27FC236}">
                    <a16:creationId xmlns:a16="http://schemas.microsoft.com/office/drawing/2014/main" id="{17173DF0-2FC5-4DDA-C5B2-E7CE2538BDEB}"/>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010138" y="194673"/>
                <a:ext cx="352900" cy="230400"/>
              </a:xfrm>
              <a:prstGeom prst="rect">
                <a:avLst/>
              </a:prstGeom>
              <a:noFill/>
              <a:extLst>
                <a:ext uri="{909E8E84-426E-40DD-AFC4-6F175D3DCCD1}">
                  <a14:hiddenFill xmlns:a14="http://schemas.microsoft.com/office/drawing/2010/main">
                    <a:solidFill>
                      <a:srgbClr val="FFFFFF"/>
                    </a:solidFill>
                  </a14:hiddenFill>
                </a:ext>
              </a:extLst>
            </p:spPr>
          </p:pic>
          <p:pic>
            <p:nvPicPr>
              <p:cNvPr id="2165" name="Picture 2164">
                <a:extLst>
                  <a:ext uri="{FF2B5EF4-FFF2-40B4-BE49-F238E27FC236}">
                    <a16:creationId xmlns:a16="http://schemas.microsoft.com/office/drawing/2014/main" id="{48744806-3821-F292-2AD3-A04E320F152B}"/>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154154" y="266680"/>
                <a:ext cx="340869" cy="222545"/>
              </a:xfrm>
              <a:prstGeom prst="rect">
                <a:avLst/>
              </a:prstGeom>
              <a:noFill/>
              <a:extLst>
                <a:ext uri="{909E8E84-426E-40DD-AFC4-6F175D3DCCD1}">
                  <a14:hiddenFill xmlns:a14="http://schemas.microsoft.com/office/drawing/2010/main">
                    <a:solidFill>
                      <a:srgbClr val="FFFFFF"/>
                    </a:solidFill>
                  </a14:hiddenFill>
                </a:ext>
              </a:extLst>
            </p:spPr>
          </p:pic>
        </p:grpSp>
        <p:sp>
          <p:nvSpPr>
            <p:cNvPr id="2142" name="Down Arrow 95">
              <a:extLst>
                <a:ext uri="{FF2B5EF4-FFF2-40B4-BE49-F238E27FC236}">
                  <a16:creationId xmlns:a16="http://schemas.microsoft.com/office/drawing/2014/main" id="{3B05F6A8-6C3F-97E1-3D43-A3450327E5B9}"/>
                </a:ext>
              </a:extLst>
            </p:cNvPr>
            <p:cNvSpPr/>
            <p:nvPr/>
          </p:nvSpPr>
          <p:spPr>
            <a:xfrm>
              <a:off x="5993646" y="916770"/>
              <a:ext cx="647290" cy="663538"/>
            </a:xfrm>
            <a:prstGeom prst="down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rtlCol="0" anchor="ct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User</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43" name="Bent-Up Arrow 97">
              <a:extLst>
                <a:ext uri="{FF2B5EF4-FFF2-40B4-BE49-F238E27FC236}">
                  <a16:creationId xmlns:a16="http://schemas.microsoft.com/office/drawing/2014/main" id="{143FA7E7-AA60-FAC0-3EEB-4435C5F8C438}"/>
                </a:ext>
              </a:extLst>
            </p:cNvPr>
            <p:cNvSpPr/>
            <p:nvPr/>
          </p:nvSpPr>
          <p:spPr>
            <a:xfrm rot="10800000" flipH="1">
              <a:off x="2460567" y="991663"/>
              <a:ext cx="2463089" cy="604127"/>
            </a:xfrm>
            <a:prstGeom prst="bentUpArrow">
              <a:avLst>
                <a:gd name="adj1" fmla="val 32579"/>
                <a:gd name="adj2" fmla="val 36176"/>
                <a:gd name="adj3" fmla="val 43983"/>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endParaRPr lang="en-PG"/>
            </a:p>
          </p:txBody>
        </p:sp>
        <p:sp>
          <p:nvSpPr>
            <p:cNvPr id="2144" name="TextBox 49">
              <a:extLst>
                <a:ext uri="{FF2B5EF4-FFF2-40B4-BE49-F238E27FC236}">
                  <a16:creationId xmlns:a16="http://schemas.microsoft.com/office/drawing/2014/main" id="{6BE8ACC7-4B5C-0058-B4DD-52AEB86E7F7A}"/>
                </a:ext>
              </a:extLst>
            </p:cNvPr>
            <p:cNvSpPr txBox="1"/>
            <p:nvPr/>
          </p:nvSpPr>
          <p:spPr>
            <a:xfrm>
              <a:off x="2662154" y="975479"/>
              <a:ext cx="1785156" cy="337356"/>
            </a:xfrm>
            <a:prstGeom prst="rect">
              <a:avLst/>
            </a:prstGeom>
            <a:noFill/>
          </p:spPr>
          <p:txBody>
            <a:bodyPr wrap="square" rtlCol="0">
              <a:noAutofit/>
            </a:bodyPr>
            <a:lstStyle/>
            <a:p>
              <a:pPr marL="0" marR="0">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GovtStack (GPN &amp; GLCI) Admin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45" name="Down Arrow 103">
              <a:extLst>
                <a:ext uri="{FF2B5EF4-FFF2-40B4-BE49-F238E27FC236}">
                  <a16:creationId xmlns:a16="http://schemas.microsoft.com/office/drawing/2014/main" id="{34EA74D4-4858-2905-B2D2-9B7BA9E7F3C0}"/>
                </a:ext>
              </a:extLst>
            </p:cNvPr>
            <p:cNvSpPr/>
            <p:nvPr/>
          </p:nvSpPr>
          <p:spPr>
            <a:xfrm>
              <a:off x="4500940" y="2066826"/>
              <a:ext cx="543655" cy="524784"/>
            </a:xfrm>
            <a:prstGeom prst="down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rtlCol="0" anchor="ctr"/>
            <a:lstStyle/>
            <a:p>
              <a:pPr marL="0" marR="0" algn="ctr">
                <a:lnSpc>
                  <a:spcPct val="107000"/>
                </a:lnSpc>
                <a:spcBef>
                  <a:spcPts val="0"/>
                </a:spcBef>
                <a:spcAft>
                  <a:spcPts val="800"/>
                </a:spcAft>
              </a:pPr>
              <a:r>
                <a:rPr lang="en-US" sz="950" kern="120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Alert</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46" name="Rounded Rectangle 131">
              <a:extLst>
                <a:ext uri="{FF2B5EF4-FFF2-40B4-BE49-F238E27FC236}">
                  <a16:creationId xmlns:a16="http://schemas.microsoft.com/office/drawing/2014/main" id="{FC030D5A-7205-6A78-1470-94F851282E77}"/>
                </a:ext>
              </a:extLst>
            </p:cNvPr>
            <p:cNvSpPr/>
            <p:nvPr/>
          </p:nvSpPr>
          <p:spPr>
            <a:xfrm>
              <a:off x="967783" y="3497662"/>
              <a:ext cx="1094510" cy="2029282"/>
            </a:xfrm>
            <a:prstGeom prst="roundRect">
              <a:avLst>
                <a:gd name="adj" fmla="val 10338"/>
              </a:avLst>
            </a:prstGeom>
            <a:noFill/>
            <a:ln w="25400" cap="flat" cmpd="sng" algn="ctr">
              <a:solidFill>
                <a:srgbClr val="1F497D">
                  <a:lumMod val="60000"/>
                  <a:lumOff val="40000"/>
                </a:srgbClr>
              </a:solidFill>
              <a:prstDash val="solid"/>
            </a:ln>
            <a:effectLst/>
          </p:spPr>
          <p:txBody>
            <a:bodyPr rtlCol="0" anchor="ctr"/>
            <a:lstStyle/>
            <a:p>
              <a:endParaRPr lang="en-PG"/>
            </a:p>
          </p:txBody>
        </p:sp>
        <p:sp>
          <p:nvSpPr>
            <p:cNvPr id="2147" name="Rounded Rectangle 132">
              <a:extLst>
                <a:ext uri="{FF2B5EF4-FFF2-40B4-BE49-F238E27FC236}">
                  <a16:creationId xmlns:a16="http://schemas.microsoft.com/office/drawing/2014/main" id="{24333246-5FE5-604A-2D07-B23AB9F06FA8}"/>
                </a:ext>
              </a:extLst>
            </p:cNvPr>
            <p:cNvSpPr/>
            <p:nvPr/>
          </p:nvSpPr>
          <p:spPr>
            <a:xfrm>
              <a:off x="4518931" y="3486187"/>
              <a:ext cx="3293236" cy="2040757"/>
            </a:xfrm>
            <a:prstGeom prst="roundRect">
              <a:avLst>
                <a:gd name="adj" fmla="val 4308"/>
              </a:avLst>
            </a:prstGeom>
            <a:noFill/>
            <a:ln w="25400" cap="flat" cmpd="sng" algn="ctr">
              <a:solidFill>
                <a:srgbClr val="1F497D">
                  <a:lumMod val="60000"/>
                  <a:lumOff val="40000"/>
                </a:srgbClr>
              </a:solidFill>
              <a:prstDash val="solid"/>
            </a:ln>
            <a:effectLst/>
          </p:spPr>
          <p:txBody>
            <a:bodyPr rtlCol="0" anchor="ctr"/>
            <a:lstStyle/>
            <a:p>
              <a:endParaRPr lang="en-PG"/>
            </a:p>
          </p:txBody>
        </p:sp>
        <p:sp>
          <p:nvSpPr>
            <p:cNvPr id="2148" name="Rounded Rectangle 133">
              <a:extLst>
                <a:ext uri="{FF2B5EF4-FFF2-40B4-BE49-F238E27FC236}">
                  <a16:creationId xmlns:a16="http://schemas.microsoft.com/office/drawing/2014/main" id="{8D1C60C3-AC24-5848-91AD-6CE528EB8746}"/>
                </a:ext>
              </a:extLst>
            </p:cNvPr>
            <p:cNvSpPr/>
            <p:nvPr/>
          </p:nvSpPr>
          <p:spPr>
            <a:xfrm>
              <a:off x="2189019" y="3486187"/>
              <a:ext cx="1094510" cy="2040757"/>
            </a:xfrm>
            <a:prstGeom prst="roundRect">
              <a:avLst>
                <a:gd name="adj" fmla="val 10338"/>
              </a:avLst>
            </a:prstGeom>
            <a:noFill/>
            <a:ln w="25400" cap="flat" cmpd="sng" algn="ctr">
              <a:solidFill>
                <a:srgbClr val="1F497D">
                  <a:lumMod val="60000"/>
                  <a:lumOff val="40000"/>
                </a:srgbClr>
              </a:solidFill>
              <a:prstDash val="solid"/>
            </a:ln>
            <a:effectLst/>
          </p:spPr>
          <p:txBody>
            <a:bodyPr rtlCol="0" anchor="ctr"/>
            <a:lstStyle/>
            <a:p>
              <a:endParaRPr lang="en-PG"/>
            </a:p>
          </p:txBody>
        </p:sp>
        <p:sp>
          <p:nvSpPr>
            <p:cNvPr id="2149" name="Rounded Rectangle 134">
              <a:extLst>
                <a:ext uri="{FF2B5EF4-FFF2-40B4-BE49-F238E27FC236}">
                  <a16:creationId xmlns:a16="http://schemas.microsoft.com/office/drawing/2014/main" id="{BE9B8555-5B96-2BEE-A40B-04E044A8EC30}"/>
                </a:ext>
              </a:extLst>
            </p:cNvPr>
            <p:cNvSpPr/>
            <p:nvPr/>
          </p:nvSpPr>
          <p:spPr>
            <a:xfrm>
              <a:off x="3352801" y="3486187"/>
              <a:ext cx="1094510" cy="2040757"/>
            </a:xfrm>
            <a:prstGeom prst="roundRect">
              <a:avLst>
                <a:gd name="adj" fmla="val 10338"/>
              </a:avLst>
            </a:prstGeom>
            <a:noFill/>
            <a:ln w="25400" cap="flat" cmpd="sng" algn="ctr">
              <a:solidFill>
                <a:srgbClr val="1F497D">
                  <a:lumMod val="60000"/>
                  <a:lumOff val="40000"/>
                </a:srgbClr>
              </a:solidFill>
              <a:prstDash val="solid"/>
            </a:ln>
            <a:effectLst/>
          </p:spPr>
          <p:txBody>
            <a:bodyPr rtlCol="0" anchor="ctr"/>
            <a:lstStyle/>
            <a:p>
              <a:endParaRPr lang="en-PG"/>
            </a:p>
          </p:txBody>
        </p:sp>
        <p:sp>
          <p:nvSpPr>
            <p:cNvPr id="2150" name="Rounded Rectangle 139">
              <a:extLst>
                <a:ext uri="{FF2B5EF4-FFF2-40B4-BE49-F238E27FC236}">
                  <a16:creationId xmlns:a16="http://schemas.microsoft.com/office/drawing/2014/main" id="{4A91BD82-2773-37C5-8A36-14E10569AFF6}"/>
                </a:ext>
              </a:extLst>
            </p:cNvPr>
            <p:cNvSpPr/>
            <p:nvPr/>
          </p:nvSpPr>
          <p:spPr>
            <a:xfrm>
              <a:off x="1045762" y="3601711"/>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IaaS/ SaaS Solutions Team</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1" name="Rounded Rectangle 140">
              <a:extLst>
                <a:ext uri="{FF2B5EF4-FFF2-40B4-BE49-F238E27FC236}">
                  <a16:creationId xmlns:a16="http://schemas.microsoft.com/office/drawing/2014/main" id="{FC37A7E4-486A-E1AC-B3B8-8E29DAA8160D}"/>
                </a:ext>
              </a:extLst>
            </p:cNvPr>
            <p:cNvSpPr/>
            <p:nvPr/>
          </p:nvSpPr>
          <p:spPr>
            <a:xfrm>
              <a:off x="1045762" y="4654658"/>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IaaS/ SaaS Support Team</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2" name="Rounded Rectangle 141">
              <a:extLst>
                <a:ext uri="{FF2B5EF4-FFF2-40B4-BE49-F238E27FC236}">
                  <a16:creationId xmlns:a16="http://schemas.microsoft.com/office/drawing/2014/main" id="{EC0BC19E-81C6-64CF-AF0F-37E9321E3690}"/>
                </a:ext>
              </a:extLst>
            </p:cNvPr>
            <p:cNvSpPr/>
            <p:nvPr/>
          </p:nvSpPr>
          <p:spPr>
            <a:xfrm>
              <a:off x="4712324" y="3590236"/>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3" name="Rounded Rectangle 142">
              <a:extLst>
                <a:ext uri="{FF2B5EF4-FFF2-40B4-BE49-F238E27FC236}">
                  <a16:creationId xmlns:a16="http://schemas.microsoft.com/office/drawing/2014/main" id="{A9812FFC-A5AB-9983-95BF-DE2828A1A91C}"/>
                </a:ext>
              </a:extLst>
            </p:cNvPr>
            <p:cNvSpPr/>
            <p:nvPr/>
          </p:nvSpPr>
          <p:spPr>
            <a:xfrm>
              <a:off x="4712324" y="4606862"/>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4" name="Rounded Rectangle 143">
              <a:extLst>
                <a:ext uri="{FF2B5EF4-FFF2-40B4-BE49-F238E27FC236}">
                  <a16:creationId xmlns:a16="http://schemas.microsoft.com/office/drawing/2014/main" id="{35BCF4BF-7E5D-0E25-C8C6-82280088FBA7}"/>
                </a:ext>
              </a:extLst>
            </p:cNvPr>
            <p:cNvSpPr/>
            <p:nvPr/>
          </p:nvSpPr>
          <p:spPr>
            <a:xfrm>
              <a:off x="2266998" y="3590236"/>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Security/ Policy/ Governance</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5" name="Rounded Rectangle 144">
              <a:extLst>
                <a:ext uri="{FF2B5EF4-FFF2-40B4-BE49-F238E27FC236}">
                  <a16:creationId xmlns:a16="http://schemas.microsoft.com/office/drawing/2014/main" id="{55933A43-BAEE-3957-BCB0-9D355A077D43}"/>
                </a:ext>
              </a:extLst>
            </p:cNvPr>
            <p:cNvSpPr/>
            <p:nvPr/>
          </p:nvSpPr>
          <p:spPr>
            <a:xfrm>
              <a:off x="2266998" y="4643183"/>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Security/ Policy/ Governance</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6" name="Rounded Rectangle 145">
              <a:extLst>
                <a:ext uri="{FF2B5EF4-FFF2-40B4-BE49-F238E27FC236}">
                  <a16:creationId xmlns:a16="http://schemas.microsoft.com/office/drawing/2014/main" id="{17598817-90CC-678B-AEDA-A7712296B74E}"/>
                </a:ext>
              </a:extLst>
            </p:cNvPr>
            <p:cNvSpPr/>
            <p:nvPr/>
          </p:nvSpPr>
          <p:spPr>
            <a:xfrm>
              <a:off x="3430780" y="4643183"/>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Virtualization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7" name="Rounded Rectangle 146">
              <a:extLst>
                <a:ext uri="{FF2B5EF4-FFF2-40B4-BE49-F238E27FC236}">
                  <a16:creationId xmlns:a16="http://schemas.microsoft.com/office/drawing/2014/main" id="{FFB8D6BF-ED76-74C9-447E-FC21CFC6B2AE}"/>
                </a:ext>
              </a:extLst>
            </p:cNvPr>
            <p:cNvSpPr/>
            <p:nvPr/>
          </p:nvSpPr>
          <p:spPr>
            <a:xfrm>
              <a:off x="3406183" y="3573861"/>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Virtualization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8" name="Rounded Rectangle 70">
              <a:extLst>
                <a:ext uri="{FF2B5EF4-FFF2-40B4-BE49-F238E27FC236}">
                  <a16:creationId xmlns:a16="http://schemas.microsoft.com/office/drawing/2014/main" id="{CDEB77A3-B5E7-22DD-8F19-BDF1D374C8DD}"/>
                </a:ext>
              </a:extLst>
            </p:cNvPr>
            <p:cNvSpPr/>
            <p:nvPr/>
          </p:nvSpPr>
          <p:spPr>
            <a:xfrm>
              <a:off x="5739541" y="4618169"/>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B</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59" name="Rounded Rectangle 28">
              <a:extLst>
                <a:ext uri="{FF2B5EF4-FFF2-40B4-BE49-F238E27FC236}">
                  <a16:creationId xmlns:a16="http://schemas.microsoft.com/office/drawing/2014/main" id="{483782E5-4868-84F4-F058-DB1A1EADAC30}"/>
                </a:ext>
              </a:extLst>
            </p:cNvPr>
            <p:cNvSpPr/>
            <p:nvPr/>
          </p:nvSpPr>
          <p:spPr>
            <a:xfrm>
              <a:off x="4156626" y="1603821"/>
              <a:ext cx="3429000" cy="476094"/>
            </a:xfrm>
            <a:prstGeom prst="roundRect">
              <a:avLst/>
            </a:prstGeom>
            <a:solidFill>
              <a:schemeClr val="accent2">
                <a:lumMod val="40000"/>
                <a:lumOff val="60000"/>
              </a:schemeClr>
            </a:solidFill>
            <a:ln w="25400" cap="flat" cmpd="sng" algn="ctr">
              <a:noFill/>
              <a:prstDash val="solid"/>
            </a:ln>
            <a:effectLst/>
          </p:spPr>
          <p:txBody>
            <a:bodyPr rtlCol="0" anchor="ctr"/>
            <a:lstStyle/>
            <a:p>
              <a:pPr marL="0" marR="0" algn="ctr">
                <a:lnSpc>
                  <a:spcPct val="107000"/>
                </a:lnSpc>
                <a:spcBef>
                  <a:spcPts val="0"/>
                </a:spcBef>
                <a:spcAft>
                  <a:spcPts val="0"/>
                </a:spcAft>
              </a:pPr>
              <a:r>
                <a:rPr lang="en-US" sz="1100" b="1" kern="1200">
                  <a:solidFill>
                    <a:srgbClr val="000000"/>
                  </a:solidFill>
                  <a:effectLst/>
                  <a:highlight>
                    <a:srgbClr val="F6C5AC"/>
                  </a:highlight>
                  <a:latin typeface="Arial" panose="020B0604020202020204" pitchFamily="34" charset="0"/>
                  <a:ea typeface="Aptos" panose="020B0004020202020204" pitchFamily="34" charset="0"/>
                  <a:cs typeface="Times New Roman" panose="02020603050405020304" pitchFamily="18" charset="0"/>
                </a:rPr>
                <a:t>DataCo Hybrid Cloud Infrastructure</a:t>
              </a:r>
              <a:endParaRPr lang="en-PG" sz="1100" kern="10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p:txBody>
        </p:sp>
        <p:sp>
          <p:nvSpPr>
            <p:cNvPr id="2160" name="Rounded Rectangle 68">
              <a:extLst>
                <a:ext uri="{FF2B5EF4-FFF2-40B4-BE49-F238E27FC236}">
                  <a16:creationId xmlns:a16="http://schemas.microsoft.com/office/drawing/2014/main" id="{7748A7A4-EB7B-F1E7-74D5-F4FA27473964}"/>
                </a:ext>
              </a:extLst>
            </p:cNvPr>
            <p:cNvSpPr/>
            <p:nvPr/>
          </p:nvSpPr>
          <p:spPr>
            <a:xfrm>
              <a:off x="6777451" y="3598707"/>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61" name="Rounded Rectangle 69">
              <a:extLst>
                <a:ext uri="{FF2B5EF4-FFF2-40B4-BE49-F238E27FC236}">
                  <a16:creationId xmlns:a16="http://schemas.microsoft.com/office/drawing/2014/main" id="{C0B47B83-59CB-58FE-B31D-1A25419A1476}"/>
                </a:ext>
              </a:extLst>
            </p:cNvPr>
            <p:cNvSpPr/>
            <p:nvPr/>
          </p:nvSpPr>
          <p:spPr>
            <a:xfrm>
              <a:off x="6765159" y="4636330"/>
              <a:ext cx="933403" cy="634790"/>
            </a:xfrm>
            <a:prstGeom prst="roundRect">
              <a:avLst>
                <a:gd name="adj" fmla="val 9524"/>
              </a:avLst>
            </a:prstGeom>
            <a:solidFill>
              <a:schemeClr val="accent1">
                <a:lumMod val="60000"/>
                <a:lumOff val="40000"/>
              </a:schemeClr>
            </a:solidFill>
            <a:ln w="25400" cap="flat" cmpd="sng" algn="ctr">
              <a:noFill/>
              <a:prstDash val="solid"/>
            </a:ln>
            <a:effectLst/>
          </p:spPr>
          <p:txBody>
            <a:bodyPr rtlCol="0" anchor="ctr"/>
            <a:lstStyle/>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Application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800"/>
                </a:spcAft>
              </a:pPr>
              <a:r>
                <a:rPr lang="en-US" sz="1000" kern="1200">
                  <a:solidFill>
                    <a:srgbClr val="000000"/>
                  </a:solidFill>
                  <a:effectLst/>
                  <a:latin typeface="Arial" panose="020B0604020202020204" pitchFamily="34" charset="0"/>
                  <a:ea typeface="Aptos" panose="020B0004020202020204" pitchFamily="34" charset="0"/>
                  <a:cs typeface="Times New Roman" panose="02020603050405020304" pitchFamily="18" charset="0"/>
                </a:rPr>
                <a:t>n</a:t>
              </a:r>
              <a:endParaRPr lang="en-PG" sz="1100" kern="10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2170" name="Down Arrow 103">
            <a:extLst>
              <a:ext uri="{FF2B5EF4-FFF2-40B4-BE49-F238E27FC236}">
                <a16:creationId xmlns:a16="http://schemas.microsoft.com/office/drawing/2014/main" id="{9ED7A09E-2233-83EB-04DF-AA17B7742695}"/>
              </a:ext>
            </a:extLst>
          </p:cNvPr>
          <p:cNvSpPr/>
          <p:nvPr/>
        </p:nvSpPr>
        <p:spPr>
          <a:xfrm rot="1548546">
            <a:off x="745708" y="3810866"/>
            <a:ext cx="343535" cy="387770"/>
          </a:xfrm>
          <a:prstGeom prst="downArrow">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vert270" wrap="square" rtlCol="0" anchor="ctr">
            <a:noAutofit/>
          </a:bodyPr>
          <a:lstStyle/>
          <a:p>
            <a:pPr marL="0" marR="0" algn="ctr">
              <a:lnSpc>
                <a:spcPct val="107000"/>
              </a:lnSpc>
              <a:spcBef>
                <a:spcPts val="0"/>
              </a:spcBef>
              <a:spcAft>
                <a:spcPts val="800"/>
              </a:spcAft>
            </a:pP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4590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6" name="Rectangle: Rounded Corners 2095">
            <a:extLst>
              <a:ext uri="{FF2B5EF4-FFF2-40B4-BE49-F238E27FC236}">
                <a16:creationId xmlns:a16="http://schemas.microsoft.com/office/drawing/2014/main" id="{03D59613-5640-3299-2E90-FE1FC1E76533}"/>
              </a:ext>
            </a:extLst>
          </p:cNvPr>
          <p:cNvSpPr/>
          <p:nvPr/>
        </p:nvSpPr>
        <p:spPr>
          <a:xfrm>
            <a:off x="273377" y="638607"/>
            <a:ext cx="11745798" cy="5863590"/>
          </a:xfrm>
          <a:prstGeom prst="roundRect">
            <a:avLst>
              <a:gd name="adj" fmla="val 4560"/>
            </a:avLst>
          </a:prstGeom>
          <a:solidFill>
            <a:schemeClr val="tx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G"/>
          </a:p>
        </p:txBody>
      </p:sp>
      <p:sp>
        <p:nvSpPr>
          <p:cNvPr id="2098" name="Rectangle: Rounded Corners 2097">
            <a:extLst>
              <a:ext uri="{FF2B5EF4-FFF2-40B4-BE49-F238E27FC236}">
                <a16:creationId xmlns:a16="http://schemas.microsoft.com/office/drawing/2014/main" id="{128CD791-9757-E302-A33B-B605A6366390}"/>
              </a:ext>
            </a:extLst>
          </p:cNvPr>
          <p:cNvSpPr/>
          <p:nvPr/>
        </p:nvSpPr>
        <p:spPr>
          <a:xfrm>
            <a:off x="1797270" y="709448"/>
            <a:ext cx="10121354" cy="5756443"/>
          </a:xfrm>
          <a:prstGeom prst="roundRect">
            <a:avLst>
              <a:gd name="adj" fmla="val 4560"/>
            </a:avLst>
          </a:prstGeom>
          <a:solidFill>
            <a:schemeClr val="tx1">
              <a:lumMod val="85000"/>
              <a:lumOff val="1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G"/>
          </a:p>
        </p:txBody>
      </p:sp>
      <p:sp>
        <p:nvSpPr>
          <p:cNvPr id="2097" name="Rectangle: Rounded Corners 2096">
            <a:extLst>
              <a:ext uri="{FF2B5EF4-FFF2-40B4-BE49-F238E27FC236}">
                <a16:creationId xmlns:a16="http://schemas.microsoft.com/office/drawing/2014/main" id="{1991A257-82B2-52E6-2D50-4745EE5686F2}"/>
              </a:ext>
            </a:extLst>
          </p:cNvPr>
          <p:cNvSpPr/>
          <p:nvPr/>
        </p:nvSpPr>
        <p:spPr>
          <a:xfrm>
            <a:off x="1901914" y="776926"/>
            <a:ext cx="9950452" cy="2453954"/>
          </a:xfrm>
          <a:prstGeom prst="roundRect">
            <a:avLst>
              <a:gd name="adj" fmla="val 10521"/>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G"/>
          </a:p>
        </p:txBody>
      </p:sp>
      <p:pic>
        <p:nvPicPr>
          <p:cNvPr id="2099" name="Picture 2098" descr="A black background with white text&#10;&#10;Description automatically generated">
            <a:extLst>
              <a:ext uri="{FF2B5EF4-FFF2-40B4-BE49-F238E27FC236}">
                <a16:creationId xmlns:a16="http://schemas.microsoft.com/office/drawing/2014/main" id="{AAB94DD3-DF79-EBF8-F1FF-DFCF717A8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9382" y="4436836"/>
            <a:ext cx="2110105" cy="758825"/>
          </a:xfrm>
          <a:prstGeom prst="rect">
            <a:avLst/>
          </a:prstGeom>
        </p:spPr>
      </p:pic>
      <p:sp>
        <p:nvSpPr>
          <p:cNvPr id="2100" name="Rectangle: Rounded Corners 2099">
            <a:extLst>
              <a:ext uri="{FF2B5EF4-FFF2-40B4-BE49-F238E27FC236}">
                <a16:creationId xmlns:a16="http://schemas.microsoft.com/office/drawing/2014/main" id="{BD5E1958-6EE0-8CC4-0507-20EF2599434A}"/>
              </a:ext>
            </a:extLst>
          </p:cNvPr>
          <p:cNvSpPr/>
          <p:nvPr/>
        </p:nvSpPr>
        <p:spPr>
          <a:xfrm>
            <a:off x="2215098" y="1424302"/>
            <a:ext cx="1293523" cy="1268749"/>
          </a:xfrm>
          <a:prstGeom prst="roundRect">
            <a:avLst>
              <a:gd name="adj" fmla="val 10000"/>
            </a:avLst>
          </a:prstGeom>
          <a:blipFill dpi="0" rotWithShape="1">
            <a:blip r:embed="rId4"/>
            <a:srcRect/>
            <a:stretch>
              <a:fillRect l="-3259" t="-14749" r="-313" b="-7577"/>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PG"/>
          </a:p>
        </p:txBody>
      </p:sp>
      <p:graphicFrame>
        <p:nvGraphicFramePr>
          <p:cNvPr id="2103" name="Diagram 2102">
            <a:extLst>
              <a:ext uri="{FF2B5EF4-FFF2-40B4-BE49-F238E27FC236}">
                <a16:creationId xmlns:a16="http://schemas.microsoft.com/office/drawing/2014/main" id="{3B133CC9-23D0-837B-D8B0-381DF2400109}"/>
              </a:ext>
            </a:extLst>
          </p:cNvPr>
          <p:cNvGraphicFramePr/>
          <p:nvPr/>
        </p:nvGraphicFramePr>
        <p:xfrm>
          <a:off x="5522781" y="829935"/>
          <a:ext cx="6020821" cy="55721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04" name="Left Brace 2103">
            <a:extLst>
              <a:ext uri="{FF2B5EF4-FFF2-40B4-BE49-F238E27FC236}">
                <a16:creationId xmlns:a16="http://schemas.microsoft.com/office/drawing/2014/main" id="{46AFCA92-3A46-55DF-3694-0E84B01E58AA}"/>
              </a:ext>
            </a:extLst>
          </p:cNvPr>
          <p:cNvSpPr/>
          <p:nvPr/>
        </p:nvSpPr>
        <p:spPr>
          <a:xfrm>
            <a:off x="1147797" y="800835"/>
            <a:ext cx="590550" cy="5572125"/>
          </a:xfrm>
          <a:prstGeom prst="leftBrace">
            <a:avLst>
              <a:gd name="adj1" fmla="val 120058"/>
              <a:gd name="adj2" fmla="val 49658"/>
            </a:avLst>
          </a:prstGeom>
          <a:ln w="57150">
            <a:solidFill>
              <a:schemeClr val="bg1"/>
            </a:solidFill>
            <a:headEnd type="oval" w="sm" len="sm"/>
            <a:tailEnd type="oval" w="sm" len="sm"/>
            <a:extLst>
              <a:ext uri="{C807C97D-BFC1-408E-A445-0C87EB9F89A2}">
                <ask:lineSketchStyleProps xmlns:ask="http://schemas.microsoft.com/office/drawing/2018/sketchyshapes" sd="1219033472">
                  <a:custGeom>
                    <a:avLst/>
                    <a:gdLst>
                      <a:gd name="connsiteX0" fmla="*/ 419100 w 419100"/>
                      <a:gd name="connsiteY0" fmla="*/ 5572125 h 5572125"/>
                      <a:gd name="connsiteX1" fmla="*/ 209550 w 419100"/>
                      <a:gd name="connsiteY1" fmla="*/ 5175250 h 5572125"/>
                      <a:gd name="connsiteX2" fmla="*/ 209550 w 419100"/>
                      <a:gd name="connsiteY2" fmla="*/ 3163881 h 5572125"/>
                      <a:gd name="connsiteX3" fmla="*/ 0 w 419100"/>
                      <a:gd name="connsiteY3" fmla="*/ 2767006 h 5572125"/>
                      <a:gd name="connsiteX4" fmla="*/ 209550 w 419100"/>
                      <a:gd name="connsiteY4" fmla="*/ 2370131 h 5572125"/>
                      <a:gd name="connsiteX5" fmla="*/ 209550 w 419100"/>
                      <a:gd name="connsiteY5" fmla="*/ 396875 h 5572125"/>
                      <a:gd name="connsiteX6" fmla="*/ 419100 w 419100"/>
                      <a:gd name="connsiteY6" fmla="*/ 0 h 5572125"/>
                      <a:gd name="connsiteX7" fmla="*/ 419100 w 419100"/>
                      <a:gd name="connsiteY7" fmla="*/ 5572125 h 5572125"/>
                      <a:gd name="connsiteX0" fmla="*/ 419100 w 419100"/>
                      <a:gd name="connsiteY0" fmla="*/ 5572125 h 5572125"/>
                      <a:gd name="connsiteX1" fmla="*/ 209550 w 419100"/>
                      <a:gd name="connsiteY1" fmla="*/ 5175250 h 5572125"/>
                      <a:gd name="connsiteX2" fmla="*/ 209550 w 419100"/>
                      <a:gd name="connsiteY2" fmla="*/ 3163881 h 5572125"/>
                      <a:gd name="connsiteX3" fmla="*/ 0 w 419100"/>
                      <a:gd name="connsiteY3" fmla="*/ 2767006 h 5572125"/>
                      <a:gd name="connsiteX4" fmla="*/ 209550 w 419100"/>
                      <a:gd name="connsiteY4" fmla="*/ 2370131 h 5572125"/>
                      <a:gd name="connsiteX5" fmla="*/ 209550 w 419100"/>
                      <a:gd name="connsiteY5" fmla="*/ 396875 h 5572125"/>
                      <a:gd name="connsiteX6" fmla="*/ 419100 w 419100"/>
                      <a:gd name="connsiteY6" fmla="*/ 0 h 557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100" h="5572125" stroke="0" extrusionOk="0">
                        <a:moveTo>
                          <a:pt x="419100" y="5572125"/>
                        </a:moveTo>
                        <a:cubicBezTo>
                          <a:pt x="280819" y="5558216"/>
                          <a:pt x="181469" y="5404977"/>
                          <a:pt x="209550" y="5175250"/>
                        </a:cubicBezTo>
                        <a:cubicBezTo>
                          <a:pt x="342432" y="4374666"/>
                          <a:pt x="124599" y="3800353"/>
                          <a:pt x="209550" y="3163881"/>
                        </a:cubicBezTo>
                        <a:cubicBezTo>
                          <a:pt x="208221" y="2945991"/>
                          <a:pt x="115081" y="2770598"/>
                          <a:pt x="0" y="2767006"/>
                        </a:cubicBezTo>
                        <a:cubicBezTo>
                          <a:pt x="95999" y="2756210"/>
                          <a:pt x="213749" y="2591325"/>
                          <a:pt x="209550" y="2370131"/>
                        </a:cubicBezTo>
                        <a:cubicBezTo>
                          <a:pt x="160017" y="1647326"/>
                          <a:pt x="194741" y="881875"/>
                          <a:pt x="209550" y="396875"/>
                        </a:cubicBezTo>
                        <a:cubicBezTo>
                          <a:pt x="192087" y="175013"/>
                          <a:pt x="291723" y="10965"/>
                          <a:pt x="419100" y="0"/>
                        </a:cubicBezTo>
                        <a:cubicBezTo>
                          <a:pt x="370869" y="2063161"/>
                          <a:pt x="503555" y="4548055"/>
                          <a:pt x="419100" y="5572125"/>
                        </a:cubicBezTo>
                        <a:close/>
                      </a:path>
                      <a:path w="419100" h="5572125" fill="none" extrusionOk="0">
                        <a:moveTo>
                          <a:pt x="419100" y="5572125"/>
                        </a:moveTo>
                        <a:cubicBezTo>
                          <a:pt x="318048" y="5580343"/>
                          <a:pt x="212125" y="5395057"/>
                          <a:pt x="209550" y="5175250"/>
                        </a:cubicBezTo>
                        <a:cubicBezTo>
                          <a:pt x="47353" y="4757698"/>
                          <a:pt x="137388" y="3382842"/>
                          <a:pt x="209550" y="3163881"/>
                        </a:cubicBezTo>
                        <a:cubicBezTo>
                          <a:pt x="221318" y="2962212"/>
                          <a:pt x="116279" y="2772684"/>
                          <a:pt x="0" y="2767006"/>
                        </a:cubicBezTo>
                        <a:cubicBezTo>
                          <a:pt x="135251" y="2797073"/>
                          <a:pt x="214401" y="2595261"/>
                          <a:pt x="209550" y="2370131"/>
                        </a:cubicBezTo>
                        <a:cubicBezTo>
                          <a:pt x="359989" y="1620188"/>
                          <a:pt x="123671" y="611355"/>
                          <a:pt x="209550" y="396875"/>
                        </a:cubicBezTo>
                        <a:cubicBezTo>
                          <a:pt x="194816" y="180107"/>
                          <a:pt x="291066" y="-8489"/>
                          <a:pt x="4191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G"/>
          </a:p>
        </p:txBody>
      </p:sp>
      <p:sp>
        <p:nvSpPr>
          <p:cNvPr id="2105" name="Rectangle 2104">
            <a:extLst>
              <a:ext uri="{FF2B5EF4-FFF2-40B4-BE49-F238E27FC236}">
                <a16:creationId xmlns:a16="http://schemas.microsoft.com/office/drawing/2014/main" id="{DCE67472-00A7-AF34-FF2C-B62C15DFCA20}"/>
              </a:ext>
            </a:extLst>
          </p:cNvPr>
          <p:cNvSpPr>
            <a:spLocks noGrp="1" noChangeArrowheads="1"/>
          </p:cNvSpPr>
          <p:nvPr/>
        </p:nvSpPr>
        <p:spPr>
          <a:xfrm rot="16200000">
            <a:off x="-1948116" y="3426448"/>
            <a:ext cx="5572126" cy="379095"/>
          </a:xfrm>
          <a:prstGeom prst="rect">
            <a:avLst/>
          </a:prstGeom>
        </p:spPr>
        <p:txBody>
          <a:bodyPr wrap="square">
            <a:noAutofit/>
          </a:bodyPr>
          <a:lstStyle/>
          <a:p>
            <a:pPr marL="0" marR="0" algn="ctr">
              <a:lnSpc>
                <a:spcPct val="107000"/>
              </a:lnSpc>
              <a:spcBef>
                <a:spcPts val="0"/>
              </a:spcBef>
              <a:spcAft>
                <a:spcPts val="800"/>
              </a:spcAft>
            </a:pPr>
            <a:r>
              <a:rPr lang="en-US" sz="1800" b="1" kern="1200" dirty="0">
                <a:solidFill>
                  <a:srgbClr val="FFFFFF"/>
                </a:solidFill>
                <a:effectLst/>
                <a:latin typeface="Arial" panose="020B0604020202020204" pitchFamily="34" charset="0"/>
                <a:ea typeface="Tahoma" panose="020B0604030504040204" pitchFamily="34" charset="0"/>
                <a:cs typeface="Times New Roman" panose="02020603050405020304" pitchFamily="18" charset="0"/>
              </a:rPr>
              <a:t>DATACO MANAGED SERVICE SCOPE</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06" name="Rectangle 2105">
            <a:extLst>
              <a:ext uri="{FF2B5EF4-FFF2-40B4-BE49-F238E27FC236}">
                <a16:creationId xmlns:a16="http://schemas.microsoft.com/office/drawing/2014/main" id="{3AA2E90C-DC4B-BD86-9887-E2C37F206662}"/>
              </a:ext>
            </a:extLst>
          </p:cNvPr>
          <p:cNvSpPr/>
          <p:nvPr/>
        </p:nvSpPr>
        <p:spPr>
          <a:xfrm>
            <a:off x="273377" y="17104"/>
            <a:ext cx="8821743" cy="430887"/>
          </a:xfrm>
          <a:prstGeom prst="rect">
            <a:avLst/>
          </a:prstGeom>
        </p:spPr>
        <p:txBody>
          <a:bodyPr wrap="square">
            <a:spAutoFit/>
          </a:bodyPr>
          <a:lstStyle/>
          <a:p>
            <a:pPr defTabSz="1218651">
              <a:spcBef>
                <a:spcPct val="0"/>
              </a:spcBef>
            </a:pPr>
            <a:r>
              <a:rPr lang="en-US" altLang="zh-CN" sz="2200" b="1" dirty="0">
                <a:solidFill>
                  <a:prstClr val="black"/>
                </a:solidFill>
                <a:latin typeface="Tahoma" panose="020B0604030504040204" pitchFamily="34" charset="0"/>
                <a:ea typeface="Tahoma" panose="020B0604030504040204" pitchFamily="34" charset="0"/>
                <a:cs typeface="Tahoma" panose="020B0604030504040204" pitchFamily="34" charset="0"/>
              </a:rPr>
              <a:t>DataCo Cloud - Managed Service Support Scope</a:t>
            </a:r>
          </a:p>
        </p:txBody>
      </p:sp>
      <p:pic>
        <p:nvPicPr>
          <p:cNvPr id="5122" name="Picture 2" descr="National Emblem / Coat of Arms of Papua New Guinea | Symbol Hunt">
            <a:extLst>
              <a:ext uri="{FF2B5EF4-FFF2-40B4-BE49-F238E27FC236}">
                <a16:creationId xmlns:a16="http://schemas.microsoft.com/office/drawing/2014/main" id="{247EC27C-DD07-77D5-4AC8-BC343923BB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72182" y="1502281"/>
            <a:ext cx="1575577" cy="1062599"/>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2">
            <a:extLst>
              <a:ext uri="{FF2B5EF4-FFF2-40B4-BE49-F238E27FC236}">
                <a16:creationId xmlns:a16="http://schemas.microsoft.com/office/drawing/2014/main" id="{ABE5E5D3-7CAD-E678-75E3-C550CAD7C291}"/>
              </a:ext>
            </a:extLst>
          </p:cNvPr>
          <p:cNvSpPr txBox="1">
            <a:spLocks noChangeArrowheads="1"/>
          </p:cNvSpPr>
          <p:nvPr/>
        </p:nvSpPr>
        <p:spPr bwMode="auto">
          <a:xfrm>
            <a:off x="2215098" y="914901"/>
            <a:ext cx="2998919" cy="258445"/>
          </a:xfrm>
          <a:prstGeom prst="rect">
            <a:avLst/>
          </a:prstGeom>
          <a:noFill/>
          <a:ln w="9525">
            <a:noFill/>
            <a:miter lim="800000"/>
            <a:headEnd/>
            <a:tailEnd/>
          </a:ln>
        </p:spPr>
        <p:txBody>
          <a:bodyPr rot="0" vert="horz" wrap="square" lIns="91440" tIns="45720" rIns="91440" bIns="45720" anchor="ctr" anchorCtr="0">
            <a:noAutofit/>
          </a:bodyPr>
          <a:lstStyle/>
          <a:p>
            <a:pPr marL="0" marR="0" algn="ctr">
              <a:lnSpc>
                <a:spcPct val="107000"/>
              </a:lnSpc>
              <a:spcBef>
                <a:spcPts val="0"/>
              </a:spcBef>
              <a:spcAft>
                <a:spcPts val="800"/>
              </a:spcAf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DataCo / DICT / DTO Support Scope</a:t>
            </a:r>
            <a:endParaRPr lang="en-PG"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2272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12D2A"/>
        </a:solidFill>
        <a:effectLst/>
      </p:bgPr>
    </p:bg>
    <p:spTree>
      <p:nvGrpSpPr>
        <p:cNvPr id="1" name=""/>
        <p:cNvGrpSpPr/>
        <p:nvPr/>
      </p:nvGrpSpPr>
      <p:grpSpPr>
        <a:xfrm>
          <a:off x="0" y="0"/>
          <a:ext cx="0" cy="0"/>
          <a:chOff x="0" y="0"/>
          <a:chExt cx="0" cy="0"/>
        </a:xfrm>
      </p:grpSpPr>
      <p:sp>
        <p:nvSpPr>
          <p:cNvPr id="21" name="TextBox 21"/>
          <p:cNvSpPr txBox="1"/>
          <p:nvPr/>
        </p:nvSpPr>
        <p:spPr>
          <a:xfrm>
            <a:off x="670560" y="79285"/>
            <a:ext cx="8277497" cy="369332"/>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Sovereign DataCo/Oracle Multi-Cloud Infrastructure </a:t>
            </a:r>
          </a:p>
        </p:txBody>
      </p:sp>
      <p:pic>
        <p:nvPicPr>
          <p:cNvPr id="3" name="Picture 2">
            <a:extLst>
              <a:ext uri="{FF2B5EF4-FFF2-40B4-BE49-F238E27FC236}">
                <a16:creationId xmlns:a16="http://schemas.microsoft.com/office/drawing/2014/main" id="{FBF01EA5-A0EB-2D74-6FD3-F14003F92A0E}"/>
              </a:ext>
            </a:extLst>
          </p:cNvPr>
          <p:cNvPicPr>
            <a:picLocks noChangeAspect="1"/>
          </p:cNvPicPr>
          <p:nvPr/>
        </p:nvPicPr>
        <p:blipFill>
          <a:blip r:embed="rId2"/>
          <a:stretch>
            <a:fillRect/>
          </a:stretch>
        </p:blipFill>
        <p:spPr>
          <a:xfrm>
            <a:off x="580254" y="1680627"/>
            <a:ext cx="11031489" cy="4248743"/>
          </a:xfrm>
          <a:prstGeom prst="rect">
            <a:avLst/>
          </a:prstGeom>
        </p:spPr>
      </p:pic>
      <p:pic>
        <p:nvPicPr>
          <p:cNvPr id="5" name="Picture 4">
            <a:extLst>
              <a:ext uri="{FF2B5EF4-FFF2-40B4-BE49-F238E27FC236}">
                <a16:creationId xmlns:a16="http://schemas.microsoft.com/office/drawing/2014/main" id="{29D41D01-EC1C-FA84-E7DB-E51445C05107}"/>
              </a:ext>
            </a:extLst>
          </p:cNvPr>
          <p:cNvPicPr>
            <a:picLocks noChangeAspect="1"/>
          </p:cNvPicPr>
          <p:nvPr/>
        </p:nvPicPr>
        <p:blipFill>
          <a:blip r:embed="rId3"/>
          <a:stretch>
            <a:fillRect/>
          </a:stretch>
        </p:blipFill>
        <p:spPr>
          <a:xfrm>
            <a:off x="678015" y="885067"/>
            <a:ext cx="5417984" cy="1177167"/>
          </a:xfrm>
          <a:prstGeom prst="rect">
            <a:avLst/>
          </a:prstGeom>
        </p:spPr>
      </p:pic>
      <p:sp>
        <p:nvSpPr>
          <p:cNvPr id="7" name="TextBox 6">
            <a:extLst>
              <a:ext uri="{FF2B5EF4-FFF2-40B4-BE49-F238E27FC236}">
                <a16:creationId xmlns:a16="http://schemas.microsoft.com/office/drawing/2014/main" id="{B4DE4C70-EF53-F2F0-D878-2ACC2630B32D}"/>
              </a:ext>
            </a:extLst>
          </p:cNvPr>
          <p:cNvSpPr txBox="1"/>
          <p:nvPr/>
        </p:nvSpPr>
        <p:spPr>
          <a:xfrm>
            <a:off x="6682153" y="928630"/>
            <a:ext cx="5417984"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var(--fz-heading-3-font-family)"/>
                <a:ea typeface="+mn-ea"/>
                <a:cs typeface="+mn-cs"/>
              </a:rPr>
              <a:t>Driving Digital Transformation in Papua New Guinea</a:t>
            </a:r>
          </a:p>
        </p:txBody>
      </p:sp>
      <p:sp>
        <p:nvSpPr>
          <p:cNvPr id="9" name="TextBox 8">
            <a:extLst>
              <a:ext uri="{FF2B5EF4-FFF2-40B4-BE49-F238E27FC236}">
                <a16:creationId xmlns:a16="http://schemas.microsoft.com/office/drawing/2014/main" id="{CD87AD61-DCF0-1075-D34F-27D9AD5B12B8}"/>
              </a:ext>
            </a:extLst>
          </p:cNvPr>
          <p:cNvSpPr txBox="1"/>
          <p:nvPr/>
        </p:nvSpPr>
        <p:spPr>
          <a:xfrm>
            <a:off x="6754477" y="5929370"/>
            <a:ext cx="419878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G" sz="1800" b="0" i="0" u="none" strike="noStrike" kern="1200" cap="none" spc="0" normalizeH="0" baseline="0" noProof="0" dirty="0">
                <a:ln>
                  <a:noFill/>
                </a:ln>
                <a:solidFill>
                  <a:srgbClr val="F79646">
                    <a:lumMod val="60000"/>
                    <a:lumOff val="40000"/>
                  </a:srgbClr>
                </a:solidFill>
                <a:effectLst/>
                <a:uLnTx/>
                <a:uFillTx/>
                <a:latin typeface="Calibri"/>
                <a:ea typeface="+mn-ea"/>
                <a:cs typeface="+mn-cs"/>
              </a:rPr>
              <a:t>https://engage.oracle.com/oracledataco?token=ce148d9164&amp;token=dc14107b46</a:t>
            </a:r>
          </a:p>
        </p:txBody>
      </p:sp>
      <p:sp>
        <p:nvSpPr>
          <p:cNvPr id="11" name="TextBox 10">
            <a:extLst>
              <a:ext uri="{FF2B5EF4-FFF2-40B4-BE49-F238E27FC236}">
                <a16:creationId xmlns:a16="http://schemas.microsoft.com/office/drawing/2014/main" id="{5B1D5978-F69E-1C3A-9F35-EC51B8C478B4}"/>
              </a:ext>
            </a:extLst>
          </p:cNvPr>
          <p:cNvSpPr txBox="1"/>
          <p:nvPr/>
        </p:nvSpPr>
        <p:spPr>
          <a:xfrm>
            <a:off x="876525" y="5929370"/>
            <a:ext cx="52194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G" sz="1800" b="0" i="0" u="none" strike="noStrike" kern="1200" cap="none" spc="0" normalizeH="0" baseline="0" noProof="0" dirty="0">
                <a:ln>
                  <a:noFill/>
                </a:ln>
                <a:solidFill>
                  <a:srgbClr val="F79646">
                    <a:lumMod val="60000"/>
                    <a:lumOff val="40000"/>
                  </a:srgbClr>
                </a:solidFill>
                <a:effectLst/>
                <a:uLnTx/>
                <a:uFillTx/>
                <a:latin typeface="Calibri"/>
                <a:ea typeface="+mn-ea"/>
                <a:cs typeface="+mn-cs"/>
              </a:rPr>
              <a:t>https://www.pngdataco.com/services/cloud-enterprise-solutions/the-big-cloud</a:t>
            </a:r>
          </a:p>
        </p:txBody>
      </p:sp>
    </p:spTree>
    <p:extLst>
      <p:ext uri="{BB962C8B-B14F-4D97-AF65-F5344CB8AC3E}">
        <p14:creationId xmlns:p14="http://schemas.microsoft.com/office/powerpoint/2010/main" val="2304410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A323"/>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38394" y="0"/>
            <a:ext cx="12330394" cy="6935847"/>
          </a:xfrm>
          <a:custGeom>
            <a:avLst/>
            <a:gdLst/>
            <a:ahLst/>
            <a:cxnLst/>
            <a:rect l="l" t="t" r="r" b="b"/>
            <a:pathLst>
              <a:path w="18495591" h="10403770">
                <a:moveTo>
                  <a:pt x="0" y="0"/>
                </a:moveTo>
                <a:lnTo>
                  <a:pt x="18495590" y="0"/>
                </a:lnTo>
                <a:lnTo>
                  <a:pt x="18495590" y="10403770"/>
                </a:lnTo>
                <a:lnTo>
                  <a:pt x="0" y="10403770"/>
                </a:lnTo>
                <a:lnTo>
                  <a:pt x="0" y="0"/>
                </a:lnTo>
                <a:close/>
              </a:path>
            </a:pathLst>
          </a:custGeom>
          <a:blipFill>
            <a:blip r:embed="rId2"/>
            <a:stretch>
              <a:fillRect/>
            </a:stretch>
          </a:blipFill>
        </p:spPr>
        <p:txBody>
          <a:bodyPr/>
          <a:lstStyle/>
          <a:p>
            <a:pPr defTabSz="609630"/>
            <a:endParaRPr lang="en-PG" sz="1200">
              <a:solidFill>
                <a:prstClr val="black"/>
              </a:solidFill>
              <a:latin typeface="Calibri"/>
            </a:endParaRPr>
          </a:p>
        </p:txBody>
      </p:sp>
      <p:pic>
        <p:nvPicPr>
          <p:cNvPr id="4" name="Picture 2">
            <a:extLst>
              <a:ext uri="{FF2B5EF4-FFF2-40B4-BE49-F238E27FC236}">
                <a16:creationId xmlns:a16="http://schemas.microsoft.com/office/drawing/2014/main" id="{B4B8638A-3203-C18D-D77B-8934463DB869}"/>
              </a:ext>
            </a:extLst>
          </p:cNvPr>
          <p:cNvPicPr>
            <a:picLocks noChangeAspect="1"/>
          </p:cNvPicPr>
          <p:nvPr/>
        </p:nvPicPr>
        <p:blipFill>
          <a:blip r:embed="rId3">
            <a:alphaModFix amt="15000"/>
            <a:duotone>
              <a:schemeClr val="bg2">
                <a:shade val="45000"/>
                <a:satMod val="135000"/>
              </a:schemeClr>
              <a:prstClr val="white"/>
            </a:duotone>
          </a:blip>
          <a:srcRect/>
          <a:stretch>
            <a:fillRect/>
          </a:stretch>
        </p:blipFill>
        <p:spPr>
          <a:xfrm>
            <a:off x="-180720" y="-1227909"/>
            <a:ext cx="12415045" cy="7883557"/>
          </a:xfrm>
          <a:prstGeom prst="rect">
            <a:avLst/>
          </a:prstGeom>
        </p:spPr>
      </p:pic>
      <p:sp>
        <p:nvSpPr>
          <p:cNvPr id="13" name="TextBox 13"/>
          <p:cNvSpPr txBox="1"/>
          <p:nvPr/>
        </p:nvSpPr>
        <p:spPr>
          <a:xfrm>
            <a:off x="0" y="4676444"/>
            <a:ext cx="8737903" cy="756617"/>
          </a:xfrm>
          <a:prstGeom prst="rect">
            <a:avLst/>
          </a:prstGeom>
        </p:spPr>
        <p:txBody>
          <a:bodyPr wrap="square" lIns="0" tIns="0" rIns="0" bIns="0" rtlCol="0" anchor="ctr">
            <a:spAutoFit/>
          </a:bodyPr>
          <a:lstStyle/>
          <a:p>
            <a:pPr defTabSz="609630">
              <a:lnSpc>
                <a:spcPts val="5934"/>
              </a:lnSpc>
            </a:pPr>
            <a:r>
              <a:rPr lang="en-US" sz="4800" b="1" dirty="0">
                <a:solidFill>
                  <a:prstClr val="white"/>
                </a:solidFill>
                <a:latin typeface="Aharoni" panose="02010803020104030203" pitchFamily="2" charset="-79"/>
                <a:cs typeface="Aharoni" panose="02010803020104030203" pitchFamily="2" charset="-79"/>
              </a:rPr>
              <a:t>THANK YOU</a:t>
            </a:r>
          </a:p>
        </p:txBody>
      </p:sp>
      <p:sp>
        <p:nvSpPr>
          <p:cNvPr id="415" name="Freeform 9">
            <a:extLst>
              <a:ext uri="{FF2B5EF4-FFF2-40B4-BE49-F238E27FC236}">
                <a16:creationId xmlns:a16="http://schemas.microsoft.com/office/drawing/2014/main" id="{500AEBCC-6681-D2F3-9958-733AA3D1E1F6}"/>
              </a:ext>
            </a:extLst>
          </p:cNvPr>
          <p:cNvSpPr/>
          <p:nvPr/>
        </p:nvSpPr>
        <p:spPr>
          <a:xfrm>
            <a:off x="5873772" y="381000"/>
            <a:ext cx="536309" cy="558800"/>
          </a:xfrm>
          <a:custGeom>
            <a:avLst/>
            <a:gdLst/>
            <a:ahLst/>
            <a:cxnLst/>
            <a:rect l="l" t="t" r="r" b="b"/>
            <a:pathLst>
              <a:path w="4752892" h="2012131">
                <a:moveTo>
                  <a:pt x="0" y="0"/>
                </a:moveTo>
                <a:lnTo>
                  <a:pt x="4752891" y="0"/>
                </a:lnTo>
                <a:lnTo>
                  <a:pt x="4752891" y="2012132"/>
                </a:lnTo>
                <a:lnTo>
                  <a:pt x="0" y="2012132"/>
                </a:lnTo>
                <a:lnTo>
                  <a:pt x="0" y="0"/>
                </a:lnTo>
                <a:close/>
              </a:path>
            </a:pathLst>
          </a:custGeom>
          <a:blipFill>
            <a:blip r:embed="rId4">
              <a:alphaModFix amt="35000"/>
              <a:extLst>
                <a:ext uri="{BEBA8EAE-BF5A-486C-A8C5-ECC9F3942E4B}">
                  <a14:imgProps xmlns:a14="http://schemas.microsoft.com/office/drawing/2010/main">
                    <a14:imgLayer r:embed="rId5">
                      <a14:imgEffect>
                        <a14:brightnessContrast bright="20000" contrast="-40000"/>
                      </a14:imgEffect>
                    </a14:imgLayer>
                  </a14:imgProps>
                </a:ext>
              </a:extLst>
            </a:blip>
            <a:stretch>
              <a:fillRect l="1" t="-42378" r="-160936" b="-40148"/>
            </a:stretch>
          </a:blipFill>
        </p:spPr>
        <p:txBody>
          <a:bodyPr/>
          <a:lstStyle/>
          <a:p>
            <a:pPr defTabSz="609630"/>
            <a:endParaRPr lang="en-PG" sz="1200">
              <a:solidFill>
                <a:prstClr val="black"/>
              </a:solidFill>
              <a:latin typeface="Calibri"/>
            </a:endParaRPr>
          </a:p>
        </p:txBody>
      </p:sp>
      <p:sp>
        <p:nvSpPr>
          <p:cNvPr id="9" name="Title 1">
            <a:extLst>
              <a:ext uri="{FF2B5EF4-FFF2-40B4-BE49-F238E27FC236}">
                <a16:creationId xmlns:a16="http://schemas.microsoft.com/office/drawing/2014/main" id="{FCB02ADC-0762-7E0D-759C-7678BA15568D}"/>
              </a:ext>
            </a:extLst>
          </p:cNvPr>
          <p:cNvSpPr txBox="1">
            <a:spLocks/>
          </p:cNvSpPr>
          <p:nvPr/>
        </p:nvSpPr>
        <p:spPr>
          <a:xfrm>
            <a:off x="-138395" y="5652140"/>
            <a:ext cx="8179309" cy="884289"/>
          </a:xfrm>
          <a:prstGeom prst="rect">
            <a:avLst/>
          </a:prstGeom>
          <a:solidFill>
            <a:srgbClr val="FFC000"/>
          </a:solidFill>
          <a:ln>
            <a:noFill/>
          </a:ln>
        </p:spPr>
        <p:txBody>
          <a:bodyPr/>
          <a:lstStyle>
            <a:lvl1pPr>
              <a:defRPr>
                <a:latin typeface="+mj-lt"/>
                <a:ea typeface="+mj-ea"/>
                <a:cs typeface="+mj-cs"/>
              </a:defRPr>
            </a:lvl1pPr>
          </a:lstStyle>
          <a:p>
            <a:r>
              <a:rPr lang="en-US" sz="4000" kern="0" dirty="0">
                <a:solidFill>
                  <a:sysClr val="windowText" lastClr="000000"/>
                </a:solidFill>
                <a:latin typeface="Arial Black" panose="020B0A04020102020204" pitchFamily="34" charset="0"/>
              </a:rPr>
              <a:t>Questions, to move forward</a:t>
            </a:r>
            <a:endParaRPr lang="en-AU" sz="4000" b="1" kern="0"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8170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38383</TotalTime>
  <Words>1290</Words>
  <Application>Microsoft Office PowerPoint</Application>
  <PresentationFormat>Widescreen</PresentationFormat>
  <Paragraphs>264</Paragraphs>
  <Slides>14</Slides>
  <Notes>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14</vt:i4>
      </vt:variant>
    </vt:vector>
  </HeadingPairs>
  <TitlesOfParts>
    <vt:vector size="29" baseType="lpstr">
      <vt:lpstr>Aharoni</vt:lpstr>
      <vt:lpstr>Aptos</vt:lpstr>
      <vt:lpstr>Arial</vt:lpstr>
      <vt:lpstr>Arial Black</vt:lpstr>
      <vt:lpstr>Calibri</vt:lpstr>
      <vt:lpstr>DIN Next Devanagari Medium</vt:lpstr>
      <vt:lpstr>Inter Bold</vt:lpstr>
      <vt:lpstr>Noto Sans Symbols</vt:lpstr>
      <vt:lpstr>Play</vt:lpstr>
      <vt:lpstr>Symbol</vt:lpstr>
      <vt:lpstr>Tahoma</vt:lpstr>
      <vt:lpstr>Trebuchet MS</vt:lpstr>
      <vt:lpstr>var(--fz-heading-3-font-family)</vt:lpstr>
      <vt:lpstr>6_Office Theme</vt:lpstr>
      <vt:lpstr>7_Office Theme</vt:lpstr>
      <vt:lpstr>PowerPoint Presentation</vt:lpstr>
      <vt:lpstr>WHY PNG DataCo Limited?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Naomi Riyong</dc:creator>
  <cp:lastModifiedBy>Galeva Bagelo</cp:lastModifiedBy>
  <cp:revision>60</cp:revision>
  <cp:lastPrinted>2023-05-16T04:48:50Z</cp:lastPrinted>
  <dcterms:created xsi:type="dcterms:W3CDTF">2023-02-14T06:56:53Z</dcterms:created>
  <dcterms:modified xsi:type="dcterms:W3CDTF">2024-09-27T07:42:07Z</dcterms:modified>
</cp:coreProperties>
</file>