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12_5D458BDC.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21_42C5D4BB.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17_9444FD1.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7" r:id="rId2"/>
    <p:sldId id="281" r:id="rId3"/>
    <p:sldId id="288" r:id="rId4"/>
    <p:sldId id="269" r:id="rId5"/>
    <p:sldId id="274" r:id="rId6"/>
    <p:sldId id="290" r:id="rId7"/>
    <p:sldId id="289" r:id="rId8"/>
    <p:sldId id="271" r:id="rId9"/>
    <p:sldId id="279" r:id="rId10"/>
    <p:sldId id="280" r:id="rId11"/>
    <p:sldId id="285" r:id="rId12"/>
  </p:sldIdLst>
  <p:sldSz cx="9144000" cy="5143500" type="screen16x9"/>
  <p:notesSz cx="6667500" cy="86868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E68C92-9551-8522-F679-6F929B7FC202}" name="Mercedita Tia" initials="MT" userId="S::tia@unfpa.org::fa729de6-a729-4c65-aa2a-8c6b5ea03a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0B29AF3-1C87-4AAA-9A77-0AEBE40C1EB5}">
  <a:tblStyle styleId="{B0B29AF3-1C87-4AAA-9A77-0AEBE40C1EB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38" d="100"/>
          <a:sy n="138" d="100"/>
        </p:scale>
        <p:origin x="870"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modernComment_112_5D458BDC.xml><?xml version="1.0" encoding="utf-8"?>
<p188:cmLst xmlns:a="http://schemas.openxmlformats.org/drawingml/2006/main" xmlns:r="http://schemas.openxmlformats.org/officeDocument/2006/relationships" xmlns:p188="http://schemas.microsoft.com/office/powerpoint/2018/8/main">
  <p188:cm id="{2FBBD564-F02F-4A5B-AE53-AE8B863C2CBA}" authorId="{86E68C92-9551-8522-F679-6F929B7FC202}" created="2023-06-17T01:47:35.310">
    <pc:sldMkLst xmlns:pc="http://schemas.microsoft.com/office/powerpoint/2013/main/command">
      <pc:docMk/>
      <pc:sldMk cId="1564838876" sldId="274"/>
    </pc:sldMkLst>
    <p188:txBody>
      <a:bodyPr/>
      <a:lstStyle/>
      <a:p>
        <a:r>
          <a:rPr lang="en-PG"/>
          <a:t>Instead of the term data processing, can we just use data integration or data linking? We should use the term data processing after the collection of data</a:t>
        </a:r>
      </a:p>
    </p188:txBody>
  </p188:cm>
</p188:cmLst>
</file>

<file path=ppt/comments/modernComment_117_9444FD1.xml><?xml version="1.0" encoding="utf-8"?>
<p188:cmLst xmlns:a="http://schemas.openxmlformats.org/drawingml/2006/main" xmlns:r="http://schemas.openxmlformats.org/officeDocument/2006/relationships" xmlns:p188="http://schemas.microsoft.com/office/powerpoint/2018/8/main">
  <p188:cm id="{01DB64DD-9272-4CF6-AECC-2B2F3DF55F4F}" authorId="{86E68C92-9551-8522-F679-6F929B7FC202}" created="2023-06-17T01:37:51.326">
    <pc:sldMkLst xmlns:pc="http://schemas.microsoft.com/office/powerpoint/2013/main/command">
      <pc:docMk/>
      <pc:sldMk cId="155471825" sldId="279"/>
    </pc:sldMkLst>
    <p188:txBody>
      <a:bodyPr/>
      <a:lstStyle/>
      <a:p>
        <a:r>
          <a:rPr lang="en-PG"/>
          <a:t>This is too complicated Ben, I suggest that you show only the flow relevant to field enumeration, the one on the lower right side of this slide, and include the verification of cases and approval of cases and that’s it, no need to elaborate. Just show the field flow part. </a:t>
        </a:r>
      </a:p>
    </p188:txBody>
  </p188:cm>
</p188:cmLst>
</file>

<file path=ppt/comments/modernComment_121_42C5D4BB.xml><?xml version="1.0" encoding="utf-8"?>
<p188:cmLst xmlns:a="http://schemas.openxmlformats.org/drawingml/2006/main" xmlns:r="http://schemas.openxmlformats.org/officeDocument/2006/relationships" xmlns:p188="http://schemas.microsoft.com/office/powerpoint/2018/8/main">
  <p188:cm id="{396CA988-2300-4378-9642-DB44F366D981}" authorId="{86E68C92-9551-8522-F679-6F929B7FC202}" created="2023-06-17T01:47:35.310">
    <pc:sldMkLst xmlns:pc="http://schemas.microsoft.com/office/powerpoint/2013/main/command">
      <pc:docMk/>
      <pc:sldMk cId="1564838876" sldId="274"/>
    </pc:sldMkLst>
    <p188:txBody>
      <a:bodyPr/>
      <a:lstStyle/>
      <a:p>
        <a:r>
          <a:rPr lang="en-PG"/>
          <a:t>Instead of the term data processing, can we just use data integration or data linking? We should use the term data processing after the collection of data</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66750" y="4126230"/>
            <a:ext cx="5334000" cy="3909060"/>
          </a:xfrm>
          <a:prstGeom prst="rect">
            <a:avLst/>
          </a:prstGeom>
          <a:noFill/>
          <a:ln>
            <a:noFill/>
          </a:ln>
        </p:spPr>
        <p:txBody>
          <a:bodyPr spcFirstLastPara="1" wrap="square" lIns="87715" tIns="87715" rIns="87715" bIns="8771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dirty="0"/>
          </a:p>
        </p:txBody>
      </p:sp>
    </p:spTree>
    <p:extLst>
      <p:ext uri="{BB962C8B-B14F-4D97-AF65-F5344CB8AC3E}">
        <p14:creationId xmlns:p14="http://schemas.microsoft.com/office/powerpoint/2010/main" val="1764520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dirty="0"/>
          </a:p>
        </p:txBody>
      </p:sp>
    </p:spTree>
    <p:extLst>
      <p:ext uri="{BB962C8B-B14F-4D97-AF65-F5344CB8AC3E}">
        <p14:creationId xmlns:p14="http://schemas.microsoft.com/office/powerpoint/2010/main" val="3175221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a:p>
        </p:txBody>
      </p:sp>
    </p:spTree>
    <p:extLst>
      <p:ext uri="{BB962C8B-B14F-4D97-AF65-F5344CB8AC3E}">
        <p14:creationId xmlns:p14="http://schemas.microsoft.com/office/powerpoint/2010/main" val="3288559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a:p>
        </p:txBody>
      </p:sp>
    </p:spTree>
    <p:extLst>
      <p:ext uri="{BB962C8B-B14F-4D97-AF65-F5344CB8AC3E}">
        <p14:creationId xmlns:p14="http://schemas.microsoft.com/office/powerpoint/2010/main" val="3538685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a:p>
        </p:txBody>
      </p:sp>
    </p:spTree>
    <p:extLst>
      <p:ext uri="{BB962C8B-B14F-4D97-AF65-F5344CB8AC3E}">
        <p14:creationId xmlns:p14="http://schemas.microsoft.com/office/powerpoint/2010/main" val="449335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a:p>
        </p:txBody>
      </p:sp>
    </p:spTree>
    <p:extLst>
      <p:ext uri="{BB962C8B-B14F-4D97-AF65-F5344CB8AC3E}">
        <p14:creationId xmlns:p14="http://schemas.microsoft.com/office/powerpoint/2010/main" val="324096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a:p>
        </p:txBody>
      </p:sp>
    </p:spTree>
    <p:extLst>
      <p:ext uri="{BB962C8B-B14F-4D97-AF65-F5344CB8AC3E}">
        <p14:creationId xmlns:p14="http://schemas.microsoft.com/office/powerpoint/2010/main" val="3688305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a:p>
        </p:txBody>
      </p:sp>
    </p:spTree>
    <p:extLst>
      <p:ext uri="{BB962C8B-B14F-4D97-AF65-F5344CB8AC3E}">
        <p14:creationId xmlns:p14="http://schemas.microsoft.com/office/powerpoint/2010/main" val="363498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dirty="0"/>
          </a:p>
        </p:txBody>
      </p:sp>
    </p:spTree>
    <p:extLst>
      <p:ext uri="{BB962C8B-B14F-4D97-AF65-F5344CB8AC3E}">
        <p14:creationId xmlns:p14="http://schemas.microsoft.com/office/powerpoint/2010/main" val="2080479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3aebf574ac_0_119:notes"/>
          <p:cNvSpPr>
            <a:spLocks noGrp="1" noRot="1" noChangeAspect="1"/>
          </p:cNvSpPr>
          <p:nvPr>
            <p:ph type="sldImg" idx="2"/>
          </p:nvPr>
        </p:nvSpPr>
        <p:spPr>
          <a:xfrm>
            <a:off x="438150" y="652463"/>
            <a:ext cx="5792788" cy="3257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3aebf574ac_0_119:notes"/>
          <p:cNvSpPr txBox="1">
            <a:spLocks noGrp="1"/>
          </p:cNvSpPr>
          <p:nvPr>
            <p:ph type="body" idx="1"/>
          </p:nvPr>
        </p:nvSpPr>
        <p:spPr>
          <a:xfrm>
            <a:off x="666750" y="4126230"/>
            <a:ext cx="5334000" cy="3909060"/>
          </a:xfrm>
          <a:prstGeom prst="rect">
            <a:avLst/>
          </a:prstGeom>
        </p:spPr>
        <p:txBody>
          <a:bodyPr spcFirstLastPara="1" wrap="square" lIns="87715" tIns="87715" rIns="87715" bIns="87715" anchor="t" anchorCtr="0">
            <a:noAutofit/>
          </a:bodyPr>
          <a:lstStyle/>
          <a:p>
            <a:pPr marL="0" indent="0">
              <a:buNone/>
            </a:pPr>
            <a:endParaRPr dirty="0"/>
          </a:p>
        </p:txBody>
      </p:sp>
    </p:spTree>
    <p:extLst>
      <p:ext uri="{BB962C8B-B14F-4D97-AF65-F5344CB8AC3E}">
        <p14:creationId xmlns:p14="http://schemas.microsoft.com/office/powerpoint/2010/main" val="3801807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nso.gov.pg/" TargetMode="External"/><Relationship Id="rId4" Type="http://schemas.openxmlformats.org/officeDocument/2006/relationships/hyperlink" Target="mailto:benjamin.haichim@nso.gov.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12_5D458BDC.xm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21_42C5D4BB.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17_9444FD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br>
            <a:br>
              <a:rPr lang="en" b="1" dirty="0"/>
            </a:br>
            <a:br>
              <a:rPr lang="en" b="1" dirty="0"/>
            </a:br>
            <a:br>
              <a:rPr lang="en" b="1" dirty="0">
                <a:latin typeface="Cambria" panose="02040503050406030204" pitchFamily="18" charset="0"/>
                <a:ea typeface="Cambria" panose="02040503050406030204" pitchFamily="18" charset="0"/>
              </a:rPr>
            </a:br>
            <a:endParaRPr b="1" dirty="0">
              <a:latin typeface="Cambria" panose="02040503050406030204" pitchFamily="18" charset="0"/>
              <a:ea typeface="Cambria" panose="02040503050406030204" pitchFamily="18" charset="0"/>
            </a:endParaRPr>
          </a:p>
        </p:txBody>
      </p:sp>
      <p:pic>
        <p:nvPicPr>
          <p:cNvPr id="3" name="Google Shape;56;p13">
            <a:extLst>
              <a:ext uri="{FF2B5EF4-FFF2-40B4-BE49-F238E27FC236}">
                <a16:creationId xmlns:a16="http://schemas.microsoft.com/office/drawing/2014/main" id="{935DB5A3-C7E7-5B56-5265-B197D07761D6}"/>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24246"/>
            <a:ext cx="2295170" cy="658091"/>
          </a:xfrm>
          <a:prstGeom prst="rect">
            <a:avLst/>
          </a:prstGeom>
          <a:noFill/>
          <a:ln>
            <a:noFill/>
          </a:ln>
        </p:spPr>
      </p:pic>
      <p:sp>
        <p:nvSpPr>
          <p:cNvPr id="7" name="Google Shape;54;p13">
            <a:extLst>
              <a:ext uri="{FF2B5EF4-FFF2-40B4-BE49-F238E27FC236}">
                <a16:creationId xmlns:a16="http://schemas.microsoft.com/office/drawing/2014/main" id="{DC0FC153-8F20-1F70-D717-F86A04C9394E}"/>
              </a:ext>
            </a:extLst>
          </p:cNvPr>
          <p:cNvSpPr txBox="1">
            <a:spLocks/>
          </p:cNvSpPr>
          <p:nvPr/>
        </p:nvSpPr>
        <p:spPr>
          <a:xfrm>
            <a:off x="2325547" y="654626"/>
            <a:ext cx="6431781" cy="1066800"/>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 b="1" dirty="0">
                <a:latin typeface="Cambria" panose="02040503050406030204" pitchFamily="18" charset="0"/>
                <a:ea typeface="Cambria" panose="02040503050406030204" pitchFamily="18" charset="0"/>
              </a:rPr>
              <a:t>CENSUS DATA CAPTURE SYSTEM</a:t>
            </a:r>
            <a:endParaRPr lang="en-US" i="1" dirty="0">
              <a:solidFill>
                <a:srgbClr val="CCCCCC"/>
              </a:solidFill>
            </a:endParaRPr>
          </a:p>
        </p:txBody>
      </p:sp>
      <p:sp>
        <p:nvSpPr>
          <p:cNvPr id="8" name="Google Shape;54;p13">
            <a:extLst>
              <a:ext uri="{FF2B5EF4-FFF2-40B4-BE49-F238E27FC236}">
                <a16:creationId xmlns:a16="http://schemas.microsoft.com/office/drawing/2014/main" id="{43E2CA35-B6E6-8FE4-B461-57E93AFAB703}"/>
              </a:ext>
            </a:extLst>
          </p:cNvPr>
          <p:cNvSpPr txBox="1">
            <a:spLocks/>
          </p:cNvSpPr>
          <p:nvPr/>
        </p:nvSpPr>
        <p:spPr>
          <a:xfrm>
            <a:off x="2478630" y="3699164"/>
            <a:ext cx="6431781" cy="789709"/>
          </a:xfrm>
          <a:prstGeom prst="rect">
            <a:avLst/>
          </a:prstGeom>
          <a:noFill/>
          <a:ln>
            <a:noFill/>
          </a:ln>
        </p:spPr>
        <p:txBody>
          <a:bodyPr spcFirstLastPara="1" wrap="square" lIns="91425" tIns="91425" rIns="91425" bIns="91425" anchor="b" anchorCtr="0">
            <a:normAutofit fontScale="8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 b="1" i="1" dirty="0">
                <a:solidFill>
                  <a:srgbClr val="FF0000"/>
                </a:solidFill>
                <a:latin typeface="Cambria" panose="02040503050406030204" pitchFamily="18" charset="0"/>
                <a:ea typeface="Cambria" panose="02040503050406030204" pitchFamily="18" charset="0"/>
              </a:rPr>
              <a:t>2</a:t>
            </a:r>
            <a:r>
              <a:rPr lang="en" b="1" i="1" baseline="30000" dirty="0">
                <a:solidFill>
                  <a:srgbClr val="FF0000"/>
                </a:solidFill>
                <a:latin typeface="Cambria" panose="02040503050406030204" pitchFamily="18" charset="0"/>
                <a:ea typeface="Cambria" panose="02040503050406030204" pitchFamily="18" charset="0"/>
              </a:rPr>
              <a:t>ND</a:t>
            </a:r>
            <a:r>
              <a:rPr lang="en" b="1" i="1" dirty="0">
                <a:solidFill>
                  <a:srgbClr val="FF0000"/>
                </a:solidFill>
                <a:latin typeface="Cambria" panose="02040503050406030204" pitchFamily="18" charset="0"/>
                <a:ea typeface="Cambria" panose="02040503050406030204" pitchFamily="18" charset="0"/>
              </a:rPr>
              <a:t> OCTOBER 2024</a:t>
            </a:r>
          </a:p>
          <a:p>
            <a:pPr algn="ctr"/>
            <a:r>
              <a:rPr lang="en" b="1" i="1" dirty="0">
                <a:solidFill>
                  <a:srgbClr val="FF0000"/>
                </a:solidFill>
                <a:latin typeface="Cambria" panose="02040503050406030204" pitchFamily="18" charset="0"/>
                <a:ea typeface="Cambria" panose="02040503050406030204" pitchFamily="18" charset="0"/>
              </a:rPr>
              <a:t>STANLEY HOTEL</a:t>
            </a:r>
          </a:p>
        </p:txBody>
      </p:sp>
      <p:sp>
        <p:nvSpPr>
          <p:cNvPr id="9" name="Google Shape;54;p13">
            <a:extLst>
              <a:ext uri="{FF2B5EF4-FFF2-40B4-BE49-F238E27FC236}">
                <a16:creationId xmlns:a16="http://schemas.microsoft.com/office/drawing/2014/main" id="{52AC3CC0-1BEE-0B5F-6E7F-4A401DA3A6AF}"/>
              </a:ext>
            </a:extLst>
          </p:cNvPr>
          <p:cNvSpPr txBox="1">
            <a:spLocks/>
          </p:cNvSpPr>
          <p:nvPr/>
        </p:nvSpPr>
        <p:spPr>
          <a:xfrm>
            <a:off x="2340736" y="2111951"/>
            <a:ext cx="6431781" cy="1566432"/>
          </a:xfrm>
          <a:prstGeom prst="rect">
            <a:avLst/>
          </a:prstGeom>
          <a:noFill/>
          <a:ln>
            <a:noFill/>
          </a:ln>
        </p:spPr>
        <p:txBody>
          <a:bodyPr spcFirstLastPara="1" wrap="square" lIns="91425" tIns="91425" rIns="91425" bIns="91425" anchor="b" anchorCtr="0">
            <a:normAutofit fontScale="75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 b="1" dirty="0">
                <a:latin typeface="Cambria" panose="02040503050406030204" pitchFamily="18" charset="0"/>
                <a:ea typeface="Cambria" panose="02040503050406030204" pitchFamily="18" charset="0"/>
              </a:rPr>
              <a:t>JOHN A. IGITOI</a:t>
            </a:r>
          </a:p>
          <a:p>
            <a:pPr algn="ctr"/>
            <a:r>
              <a:rPr lang="en" b="1" dirty="0">
                <a:latin typeface="Cambria" panose="02040503050406030204" pitchFamily="18" charset="0"/>
                <a:ea typeface="Cambria" panose="02040503050406030204" pitchFamily="18" charset="0"/>
              </a:rPr>
              <a:t>NATIONAL STATISTICIAN</a:t>
            </a:r>
          </a:p>
          <a:p>
            <a:pPr algn="ctr"/>
            <a:endParaRPr lang="en" b="1" dirty="0">
              <a:latin typeface="Cambria" panose="02040503050406030204" pitchFamily="18" charset="0"/>
              <a:ea typeface="Cambria" panose="02040503050406030204" pitchFamily="18" charset="0"/>
            </a:endParaRPr>
          </a:p>
          <a:p>
            <a:pPr algn="ctr"/>
            <a:r>
              <a:rPr lang="en-US" b="1" dirty="0">
                <a:latin typeface="Cambria" panose="02040503050406030204" pitchFamily="18" charset="0"/>
                <a:ea typeface="Cambria" panose="02040503050406030204" pitchFamily="18" charset="0"/>
              </a:rPr>
              <a:t>e</a:t>
            </a:r>
            <a:r>
              <a:rPr lang="en" b="1" dirty="0">
                <a:latin typeface="Cambria" panose="02040503050406030204" pitchFamily="18" charset="0"/>
                <a:ea typeface="Cambria" panose="02040503050406030204" pitchFamily="18" charset="0"/>
              </a:rPr>
              <a:t>: </a:t>
            </a:r>
            <a:r>
              <a:rPr lang="en" b="1" dirty="0">
                <a:latin typeface="Cambria" panose="02040503050406030204" pitchFamily="18" charset="0"/>
                <a:ea typeface="Cambria" panose="02040503050406030204" pitchFamily="18" charset="0"/>
                <a:hlinkClick r:id="rId4"/>
              </a:rPr>
              <a:t>john.igitoi@nso.gov.pg</a:t>
            </a:r>
            <a:endParaRPr lang="en" b="1" dirty="0">
              <a:latin typeface="Cambria" panose="02040503050406030204" pitchFamily="18" charset="0"/>
              <a:ea typeface="Cambria" panose="02040503050406030204" pitchFamily="18" charset="0"/>
            </a:endParaRPr>
          </a:p>
          <a:p>
            <a:pPr algn="ctr"/>
            <a:r>
              <a:rPr lang="en-US" b="1" dirty="0">
                <a:latin typeface="Cambria" panose="02040503050406030204" pitchFamily="18" charset="0"/>
                <a:ea typeface="Cambria" panose="02040503050406030204" pitchFamily="18" charset="0"/>
              </a:rPr>
              <a:t>w</a:t>
            </a:r>
            <a:r>
              <a:rPr lang="en" b="1" dirty="0">
                <a:latin typeface="Cambria" panose="02040503050406030204" pitchFamily="18" charset="0"/>
                <a:ea typeface="Cambria" panose="02040503050406030204" pitchFamily="18" charset="0"/>
              </a:rPr>
              <a:t>: </a:t>
            </a:r>
            <a:r>
              <a:rPr lang="en" b="1" dirty="0">
                <a:latin typeface="Cambria" panose="02040503050406030204" pitchFamily="18" charset="0"/>
                <a:ea typeface="Cambria" panose="02040503050406030204" pitchFamily="18" charset="0"/>
                <a:hlinkClick r:id="rId5"/>
              </a:rPr>
              <a:t>www.nso.gov.pg</a:t>
            </a:r>
            <a:endParaRPr lang="en" b="1" dirty="0">
              <a:latin typeface="Cambria" panose="02040503050406030204" pitchFamily="18" charset="0"/>
              <a:ea typeface="Cambria" panose="02040503050406030204" pitchFamily="18" charset="0"/>
            </a:endParaRPr>
          </a:p>
          <a:p>
            <a:pPr algn="ctr"/>
            <a:endParaRPr lang="en" b="1" dirty="0">
              <a:latin typeface="Cambria" panose="02040503050406030204" pitchFamily="18" charset="0"/>
              <a:ea typeface="Cambria" panose="02040503050406030204" pitchFamily="18" charset="0"/>
            </a:endParaRPr>
          </a:p>
        </p:txBody>
      </p:sp>
      <p:pic>
        <p:nvPicPr>
          <p:cNvPr id="6" name="pic">
            <a:extLst>
              <a:ext uri="{FF2B5EF4-FFF2-40B4-BE49-F238E27FC236}">
                <a16:creationId xmlns:a16="http://schemas.microsoft.com/office/drawing/2014/main" id="{B0652BA2-61E0-35B5-8940-E1094C0EF2D4}"/>
              </a:ext>
            </a:extLst>
          </p:cNvPr>
          <p:cNvPicPr>
            <a:picLocks noChangeAspect="1"/>
          </p:cNvPicPr>
          <p:nvPr/>
        </p:nvPicPr>
        <p:blipFill rotWithShape="1">
          <a:blip r:embed="rId6">
            <a:extLst>
              <a:ext uri="{28A0092B-C50C-407E-A947-70E740481C1C}">
                <a14:useLocalDpi xmlns:a14="http://schemas.microsoft.com/office/drawing/2010/main" val="0"/>
              </a:ext>
            </a:extLst>
          </a:blip>
          <a:srcRect t="1" r="34181" b="-10301"/>
          <a:stretch/>
        </p:blipFill>
        <p:spPr>
          <a:xfrm>
            <a:off x="30376" y="4847979"/>
            <a:ext cx="2004415" cy="1761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br>
            <a:br>
              <a:rPr lang="en" b="1" dirty="0"/>
            </a:br>
            <a:br>
              <a:rPr lang="en" b="1" dirty="0"/>
            </a:br>
            <a:br>
              <a:rPr lang="en" b="1" dirty="0"/>
            </a:br>
            <a:r>
              <a:rPr lang="en" sz="2000" b="1" dirty="0">
                <a:latin typeface="Cambria" panose="02040503050406030204" pitchFamily="18" charset="0"/>
                <a:ea typeface="Cambria" panose="02040503050406030204" pitchFamily="18" charset="0"/>
              </a:rPr>
              <a:t>BENEFITS</a:t>
            </a:r>
            <a:endParaRPr sz="2000" b="1" dirty="0">
              <a:latin typeface="Cambria" panose="02040503050406030204" pitchFamily="18" charset="0"/>
              <a:ea typeface="Cambria" panose="02040503050406030204" pitchFamily="18" charset="0"/>
            </a:endParaRPr>
          </a:p>
        </p:txBody>
      </p:sp>
      <p:pic>
        <p:nvPicPr>
          <p:cNvPr id="3" name="Google Shape;56;p13">
            <a:extLst>
              <a:ext uri="{FF2B5EF4-FFF2-40B4-BE49-F238E27FC236}">
                <a16:creationId xmlns:a16="http://schemas.microsoft.com/office/drawing/2014/main" id="{935DB5A3-C7E7-5B56-5265-B197D07761D6}"/>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2" name="pic">
            <a:extLst>
              <a:ext uri="{FF2B5EF4-FFF2-40B4-BE49-F238E27FC236}">
                <a16:creationId xmlns:a16="http://schemas.microsoft.com/office/drawing/2014/main" id="{9918B217-DE32-539D-BCA4-CFBB15829943}"/>
              </a:ext>
            </a:extLst>
          </p:cNvPr>
          <p:cNvPicPr>
            <a:picLocks noChangeAspect="1"/>
          </p:cNvPicPr>
          <p:nvPr/>
        </p:nvPicPr>
        <p:blipFill rotWithShape="1">
          <a:blip r:embed="rId4">
            <a:extLst>
              <a:ext uri="{28A0092B-C50C-407E-A947-70E740481C1C}">
                <a14:useLocalDpi xmlns:a14="http://schemas.microsoft.com/office/drawing/2010/main" val="0"/>
              </a:ext>
            </a:extLst>
          </a:blip>
          <a:srcRect r="34016" b="-12305"/>
          <a:stretch/>
        </p:blipFill>
        <p:spPr>
          <a:xfrm>
            <a:off x="30378" y="4844422"/>
            <a:ext cx="2009437" cy="179400"/>
          </a:xfrm>
          <a:prstGeom prst="rect">
            <a:avLst/>
          </a:prstGeom>
        </p:spPr>
      </p:pic>
      <p:sp>
        <p:nvSpPr>
          <p:cNvPr id="5" name="Google Shape;54;p13">
            <a:extLst>
              <a:ext uri="{FF2B5EF4-FFF2-40B4-BE49-F238E27FC236}">
                <a16:creationId xmlns:a16="http://schemas.microsoft.com/office/drawing/2014/main" id="{E64D648B-FC9C-1225-2130-6E3B221F94C1}"/>
              </a:ext>
            </a:extLst>
          </p:cNvPr>
          <p:cNvSpPr txBox="1">
            <a:spLocks/>
          </p:cNvSpPr>
          <p:nvPr/>
        </p:nvSpPr>
        <p:spPr>
          <a:xfrm>
            <a:off x="2410009" y="1330036"/>
            <a:ext cx="6431781" cy="275705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just">
              <a:lnSpc>
                <a:spcPct val="107000"/>
              </a:lnSpc>
              <a:spcAft>
                <a:spcPts val="800"/>
              </a:spcAft>
            </a:pPr>
            <a:r>
              <a:rPr lang="en-US" sz="12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Some of the main highlights of CAPI are more often categorized as benefits.</a:t>
            </a:r>
            <a:endParaRPr lang="en-PG"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2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Allow collection of new types of information/data. Its capability of gathering data types such as GPS coordinates, pictures, audio clips, signature, sensors, decodes barcode etc.</a:t>
            </a:r>
            <a:endParaRPr lang="en-PG"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2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Interviews can be done on a tablet or a smartphone.</a:t>
            </a:r>
            <a:endParaRPr lang="en-PG"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2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data quality and comparability.</a:t>
            </a:r>
            <a:endParaRPr lang="en-PG"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2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Cost-effective, sustainable solutions for NSOs</a:t>
            </a:r>
            <a:endParaRPr lang="en-PG"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2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Improve timeliness of data collection</a:t>
            </a:r>
            <a:endParaRPr lang="en-PG"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2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Reduce the likelihood of enumerators making errors during interviews.</a:t>
            </a:r>
          </a:p>
          <a:p>
            <a:pPr marL="342900" lvl="0" indent="-342900" algn="just">
              <a:lnSpc>
                <a:spcPct val="107000"/>
              </a:lnSpc>
              <a:spcAft>
                <a:spcPts val="800"/>
              </a:spcAft>
              <a:buFont typeface="Symbol" panose="05050102010706020507" pitchFamily="18" charset="2"/>
              <a:buChar char=""/>
            </a:pPr>
            <a:r>
              <a:rPr lang="en-US"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Live data collection updates</a:t>
            </a:r>
          </a:p>
          <a:p>
            <a:pPr marL="342900" lvl="0" indent="-342900" algn="just">
              <a:lnSpc>
                <a:spcPct val="107000"/>
              </a:lnSpc>
              <a:spcAft>
                <a:spcPts val="800"/>
              </a:spcAft>
              <a:buFont typeface="Symbol" panose="05050102010706020507" pitchFamily="18" charset="2"/>
              <a:buChar char=""/>
            </a:pPr>
            <a:r>
              <a:rPr lang="en-US" sz="1200"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Provides visibility to the enumeration exercise</a:t>
            </a:r>
            <a:endParaRPr lang="en-PG"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6474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br>
            <a:br>
              <a:rPr lang="en" b="1" dirty="0"/>
            </a:br>
            <a:br>
              <a:rPr lang="en" b="1" dirty="0"/>
            </a:br>
            <a:br>
              <a:rPr lang="en" b="1" dirty="0"/>
            </a:br>
            <a:r>
              <a:rPr lang="en" sz="2000" b="1" dirty="0">
                <a:latin typeface="Cambria" panose="02040503050406030204" pitchFamily="18" charset="0"/>
                <a:ea typeface="Cambria" panose="02040503050406030204" pitchFamily="18" charset="0"/>
              </a:rPr>
              <a:t>CHALLENGES</a:t>
            </a:r>
            <a:endParaRPr sz="2000" b="1" dirty="0">
              <a:latin typeface="Cambria" panose="02040503050406030204" pitchFamily="18" charset="0"/>
              <a:ea typeface="Cambria" panose="02040503050406030204" pitchFamily="18" charset="0"/>
            </a:endParaRPr>
          </a:p>
        </p:txBody>
      </p:sp>
      <p:pic>
        <p:nvPicPr>
          <p:cNvPr id="3" name="Google Shape;56;p13">
            <a:extLst>
              <a:ext uri="{FF2B5EF4-FFF2-40B4-BE49-F238E27FC236}">
                <a16:creationId xmlns:a16="http://schemas.microsoft.com/office/drawing/2014/main" id="{935DB5A3-C7E7-5B56-5265-B197D07761D6}"/>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2" name="pic">
            <a:extLst>
              <a:ext uri="{FF2B5EF4-FFF2-40B4-BE49-F238E27FC236}">
                <a16:creationId xmlns:a16="http://schemas.microsoft.com/office/drawing/2014/main" id="{9918B217-DE32-539D-BCA4-CFBB15829943}"/>
              </a:ext>
            </a:extLst>
          </p:cNvPr>
          <p:cNvPicPr>
            <a:picLocks noChangeAspect="1"/>
          </p:cNvPicPr>
          <p:nvPr/>
        </p:nvPicPr>
        <p:blipFill rotWithShape="1">
          <a:blip r:embed="rId4">
            <a:extLst>
              <a:ext uri="{28A0092B-C50C-407E-A947-70E740481C1C}">
                <a14:useLocalDpi xmlns:a14="http://schemas.microsoft.com/office/drawing/2010/main" val="0"/>
              </a:ext>
            </a:extLst>
          </a:blip>
          <a:srcRect r="34016" b="-12305"/>
          <a:stretch/>
        </p:blipFill>
        <p:spPr>
          <a:xfrm>
            <a:off x="30378" y="4844422"/>
            <a:ext cx="2009437" cy="179400"/>
          </a:xfrm>
          <a:prstGeom prst="rect">
            <a:avLst/>
          </a:prstGeom>
        </p:spPr>
      </p:pic>
      <p:sp>
        <p:nvSpPr>
          <p:cNvPr id="5" name="Google Shape;54;p13">
            <a:extLst>
              <a:ext uri="{FF2B5EF4-FFF2-40B4-BE49-F238E27FC236}">
                <a16:creationId xmlns:a16="http://schemas.microsoft.com/office/drawing/2014/main" id="{E64D648B-FC9C-1225-2130-6E3B221F94C1}"/>
              </a:ext>
            </a:extLst>
          </p:cNvPr>
          <p:cNvSpPr txBox="1">
            <a:spLocks/>
          </p:cNvSpPr>
          <p:nvPr/>
        </p:nvSpPr>
        <p:spPr>
          <a:xfrm>
            <a:off x="2355925" y="1537855"/>
            <a:ext cx="6431781" cy="275705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342900" lvl="0" indent="-342900" algn="just">
              <a:lnSpc>
                <a:spcPct val="107000"/>
              </a:lnSpc>
              <a:spcAft>
                <a:spcPts val="800"/>
              </a:spcAft>
              <a:buFont typeface="Symbol" panose="05050102010706020507" pitchFamily="18" charset="2"/>
              <a:buChar char=""/>
            </a:pPr>
            <a:r>
              <a:rPr lang="en-US" sz="18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Possibility of theft or loss of the mobile device in high-risk places.</a:t>
            </a:r>
            <a:endParaRPr lang="en-PG"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8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possibility of loss of information caused by device memory problems, low battery, falls and blows of the device, incorrect manipulation by the operator, etc.</a:t>
            </a:r>
          </a:p>
          <a:p>
            <a:pPr marL="342900" lvl="0" indent="-342900" algn="just">
              <a:lnSpc>
                <a:spcPct val="107000"/>
              </a:lnSpc>
              <a:spcAft>
                <a:spcPts val="800"/>
              </a:spcAft>
              <a:buFont typeface="Symbol" panose="05050102010706020507" pitchFamily="18" charset="2"/>
              <a:buChar char=""/>
            </a:pPr>
            <a:r>
              <a:rPr lang="en-US" sz="1800" kern="0" dirty="0">
                <a:solidFill>
                  <a:srgbClr val="000000"/>
                </a:solidFill>
                <a:effectLst/>
                <a:latin typeface="Arial" panose="020B0604020202020204" pitchFamily="34" charset="0"/>
                <a:ea typeface="Calibri" panose="020F0502020204030204" pitchFamily="34" charset="0"/>
              </a:rPr>
              <a:t>When using a tablet or other similar device, the respondent may feel a certain threat, thinking that they are being recorded, this could stop them from expressing themselves freely. However, with proper explanations of the interviewers why they are using a tablet, this challenge could be avoided</a:t>
            </a:r>
          </a:p>
          <a:p>
            <a:pPr marL="342900" lvl="0" indent="-342900" algn="just">
              <a:lnSpc>
                <a:spcPct val="107000"/>
              </a:lnSpc>
              <a:spcAft>
                <a:spcPts val="800"/>
              </a:spcAft>
              <a:buFont typeface="Symbol" panose="05050102010706020507" pitchFamily="18" charset="2"/>
              <a:buChar char=""/>
            </a:pPr>
            <a:r>
              <a:rPr 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Cost implications for Tablets and accessories</a:t>
            </a:r>
            <a:endParaRPr lang="en-PG"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856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BRIEF HISTORY OF DATA COLLECTIONIN NSO</a:t>
            </a:r>
            <a:endParaRPr sz="1200" b="1" dirty="0">
              <a:solidFill>
                <a:srgbClr val="FF0000"/>
              </a:solidFill>
              <a:latin typeface="Cambria" panose="02040503050406030204" pitchFamily="18" charset="0"/>
              <a:ea typeface="Cambria" panose="02040503050406030204" pitchFamily="18" charset="0"/>
            </a:endParaRPr>
          </a:p>
        </p:txBody>
      </p:sp>
      <p:pic>
        <p:nvPicPr>
          <p:cNvPr id="4" name="Google Shape;56;p13">
            <a:extLst>
              <a:ext uri="{FF2B5EF4-FFF2-40B4-BE49-F238E27FC236}">
                <a16:creationId xmlns:a16="http://schemas.microsoft.com/office/drawing/2014/main" id="{731CDAAE-EE4D-ED7D-E8CE-19E1E5DA5265}"/>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2" name="pic">
            <a:extLst>
              <a:ext uri="{FF2B5EF4-FFF2-40B4-BE49-F238E27FC236}">
                <a16:creationId xmlns:a16="http://schemas.microsoft.com/office/drawing/2014/main" id="{5E31450E-7FD7-8231-CB39-7C04EA1185E9}"/>
              </a:ext>
            </a:extLst>
          </p:cNvPr>
          <p:cNvPicPr>
            <a:picLocks noChangeAspect="1"/>
          </p:cNvPicPr>
          <p:nvPr/>
        </p:nvPicPr>
        <p:blipFill rotWithShape="1">
          <a:blip r:embed="rId4">
            <a:extLst>
              <a:ext uri="{28A0092B-C50C-407E-A947-70E740481C1C}">
                <a14:useLocalDpi xmlns:a14="http://schemas.microsoft.com/office/drawing/2010/main" val="0"/>
              </a:ext>
            </a:extLst>
          </a:blip>
          <a:srcRect t="-1" r="34016" b="-9209"/>
          <a:stretch/>
        </p:blipFill>
        <p:spPr>
          <a:xfrm>
            <a:off x="30377" y="4849721"/>
            <a:ext cx="2009438" cy="174455"/>
          </a:xfrm>
          <a:prstGeom prst="rect">
            <a:avLst/>
          </a:prstGeom>
        </p:spPr>
      </p:pic>
      <p:sp>
        <p:nvSpPr>
          <p:cNvPr id="6" name="Google Shape;54;p13">
            <a:extLst>
              <a:ext uri="{FF2B5EF4-FFF2-40B4-BE49-F238E27FC236}">
                <a16:creationId xmlns:a16="http://schemas.microsoft.com/office/drawing/2014/main" id="{0B0E3F14-1742-371E-3512-9B8D2081D4A8}"/>
              </a:ext>
            </a:extLst>
          </p:cNvPr>
          <p:cNvSpPr txBox="1">
            <a:spLocks/>
          </p:cNvSpPr>
          <p:nvPr/>
        </p:nvSpPr>
        <p:spPr>
          <a:xfrm>
            <a:off x="2435733" y="2957945"/>
            <a:ext cx="6431781" cy="557644"/>
          </a:xfrm>
          <a:prstGeom prst="rect">
            <a:avLst/>
          </a:prstGeom>
          <a:noFill/>
          <a:ln>
            <a:noFill/>
          </a:ln>
        </p:spPr>
        <p:txBody>
          <a:bodyPr spcFirstLastPara="1" wrap="square" lIns="91425" tIns="91425" rIns="91425" bIns="91425" anchor="b" anchorCtr="0">
            <a:normAutofit fontScale="5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b="1" dirty="0">
                <a:latin typeface="Cambria" panose="02040503050406030204" pitchFamily="18" charset="0"/>
                <a:ea typeface="Cambria" panose="02040503050406030204" pitchFamily="18" charset="0"/>
              </a:rPr>
              <a:t>* PAPI: Pen-And-Paper-Interview</a:t>
            </a:r>
            <a:endParaRPr lang="en-US" b="1" dirty="0">
              <a:latin typeface="Cambria" panose="02040503050406030204" pitchFamily="18" charset="0"/>
              <a:ea typeface="Cambria" panose="02040503050406030204" pitchFamily="18" charset="0"/>
            </a:endParaRPr>
          </a:p>
          <a:p>
            <a:r>
              <a:rPr lang="en" b="1" dirty="0">
                <a:latin typeface="Cambria" panose="02040503050406030204" pitchFamily="18" charset="0"/>
                <a:ea typeface="Cambria" panose="02040503050406030204" pitchFamily="18" charset="0"/>
              </a:rPr>
              <a:t>* CAPI: Computer-Assisted-Personal-Interview</a:t>
            </a:r>
          </a:p>
        </p:txBody>
      </p:sp>
      <p:graphicFrame>
        <p:nvGraphicFramePr>
          <p:cNvPr id="10" name="Table 9">
            <a:extLst>
              <a:ext uri="{FF2B5EF4-FFF2-40B4-BE49-F238E27FC236}">
                <a16:creationId xmlns:a16="http://schemas.microsoft.com/office/drawing/2014/main" id="{3D4AF383-BBE3-FC93-D091-8D47CF7A6549}"/>
              </a:ext>
            </a:extLst>
          </p:cNvPr>
          <p:cNvGraphicFramePr>
            <a:graphicFrameLocks noGrp="1"/>
          </p:cNvGraphicFramePr>
          <p:nvPr>
            <p:extLst>
              <p:ext uri="{D42A27DB-BD31-4B8C-83A1-F6EECF244321}">
                <p14:modId xmlns:p14="http://schemas.microsoft.com/office/powerpoint/2010/main" val="803801444"/>
              </p:ext>
            </p:extLst>
          </p:nvPr>
        </p:nvGraphicFramePr>
        <p:xfrm>
          <a:off x="2355925" y="724533"/>
          <a:ext cx="6656069" cy="1847217"/>
        </p:xfrm>
        <a:graphic>
          <a:graphicData uri="http://schemas.openxmlformats.org/drawingml/2006/table">
            <a:tbl>
              <a:tblPr firstRow="1" bandRow="1">
                <a:tableStyleId>{B0B29AF3-1C87-4AAA-9A77-0AEBE40C1EB5}</a:tableStyleId>
              </a:tblPr>
              <a:tblGrid>
                <a:gridCol w="1255754">
                  <a:extLst>
                    <a:ext uri="{9D8B030D-6E8A-4147-A177-3AD203B41FA5}">
                      <a16:colId xmlns:a16="http://schemas.microsoft.com/office/drawing/2014/main" val="2458515593"/>
                    </a:ext>
                  </a:extLst>
                </a:gridCol>
                <a:gridCol w="1350396">
                  <a:extLst>
                    <a:ext uri="{9D8B030D-6E8A-4147-A177-3AD203B41FA5}">
                      <a16:colId xmlns:a16="http://schemas.microsoft.com/office/drawing/2014/main" val="505864764"/>
                    </a:ext>
                  </a:extLst>
                </a:gridCol>
                <a:gridCol w="1438687">
                  <a:extLst>
                    <a:ext uri="{9D8B030D-6E8A-4147-A177-3AD203B41FA5}">
                      <a16:colId xmlns:a16="http://schemas.microsoft.com/office/drawing/2014/main" val="2192971671"/>
                    </a:ext>
                  </a:extLst>
                </a:gridCol>
                <a:gridCol w="1350396">
                  <a:extLst>
                    <a:ext uri="{9D8B030D-6E8A-4147-A177-3AD203B41FA5}">
                      <a16:colId xmlns:a16="http://schemas.microsoft.com/office/drawing/2014/main" val="387376693"/>
                    </a:ext>
                  </a:extLst>
                </a:gridCol>
                <a:gridCol w="1260836">
                  <a:extLst>
                    <a:ext uri="{9D8B030D-6E8A-4147-A177-3AD203B41FA5}">
                      <a16:colId xmlns:a16="http://schemas.microsoft.com/office/drawing/2014/main" val="2080535546"/>
                    </a:ext>
                  </a:extLst>
                </a:gridCol>
              </a:tblGrid>
              <a:tr h="0">
                <a:tc>
                  <a:txBody>
                    <a:bodyPr/>
                    <a:lstStyle/>
                    <a:p>
                      <a:pPr>
                        <a:lnSpc>
                          <a:spcPct val="107000"/>
                        </a:lnSpc>
                        <a:spcAft>
                          <a:spcPts val="800"/>
                        </a:spcAft>
                      </a:pPr>
                      <a:r>
                        <a:rPr lang="en-US" sz="1100" kern="100">
                          <a:effectLst/>
                        </a:rPr>
                        <a:t>YEAR</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2000</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2011</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2022</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2024</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540523943"/>
                  </a:ext>
                </a:extLst>
              </a:tr>
              <a:tr h="0">
                <a:tc>
                  <a:txBody>
                    <a:bodyPr/>
                    <a:lstStyle/>
                    <a:p>
                      <a:pPr>
                        <a:lnSpc>
                          <a:spcPct val="107000"/>
                        </a:lnSpc>
                        <a:spcAft>
                          <a:spcPts val="800"/>
                        </a:spcAft>
                      </a:pPr>
                      <a:r>
                        <a:rPr lang="en-US" sz="1100" kern="100">
                          <a:effectLst/>
                        </a:rPr>
                        <a:t>DATA COLLECTION OPERATION</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National Population Census</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National Population &amp; Housing Census</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Socio-Demographic &amp; Economic Survey</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National Population Census</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810974542"/>
                  </a:ext>
                </a:extLst>
              </a:tr>
              <a:tr h="181610">
                <a:tc>
                  <a:txBody>
                    <a:bodyPr/>
                    <a:lstStyle/>
                    <a:p>
                      <a:pPr>
                        <a:lnSpc>
                          <a:spcPct val="107000"/>
                        </a:lnSpc>
                        <a:spcAft>
                          <a:spcPts val="800"/>
                        </a:spcAft>
                      </a:pPr>
                      <a:r>
                        <a:rPr lang="en-US" sz="1100" kern="100">
                          <a:effectLst/>
                        </a:rPr>
                        <a:t>CENSUS UNITS</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22,400</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28,000</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335</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32,000</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145368331"/>
                  </a:ext>
                </a:extLst>
              </a:tr>
              <a:tr h="186055">
                <a:tc>
                  <a:txBody>
                    <a:bodyPr/>
                    <a:lstStyle/>
                    <a:p>
                      <a:pPr>
                        <a:lnSpc>
                          <a:spcPct val="107000"/>
                        </a:lnSpc>
                        <a:spcAft>
                          <a:spcPts val="800"/>
                        </a:spcAft>
                      </a:pPr>
                      <a:r>
                        <a:rPr lang="en-US" sz="1100" kern="100">
                          <a:effectLst/>
                        </a:rPr>
                        <a:t>MODE OF COLLECTION</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PAPI</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PAPI</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CAPI</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CAPI</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840925309"/>
                  </a:ext>
                </a:extLst>
              </a:tr>
              <a:tr h="186055">
                <a:tc>
                  <a:txBody>
                    <a:bodyPr/>
                    <a:lstStyle/>
                    <a:p>
                      <a:pPr>
                        <a:lnSpc>
                          <a:spcPct val="107000"/>
                        </a:lnSpc>
                        <a:spcAft>
                          <a:spcPts val="800"/>
                        </a:spcAft>
                      </a:pPr>
                      <a:r>
                        <a:rPr lang="en-US" sz="1100" kern="100">
                          <a:effectLst/>
                        </a:rPr>
                        <a:t>TABLETS USED</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0</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0</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a:effectLst/>
                        </a:rPr>
                        <a:t>450</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US" sz="1100" kern="100" dirty="0">
                          <a:effectLst/>
                        </a:rPr>
                        <a:t>22,000</a:t>
                      </a:r>
                      <a:endParaRPr lang="en-P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453153540"/>
                  </a:ext>
                </a:extLst>
              </a:tr>
            </a:tbl>
          </a:graphicData>
        </a:graphic>
      </p:graphicFrame>
    </p:spTree>
    <p:extLst>
      <p:ext uri="{BB962C8B-B14F-4D97-AF65-F5344CB8AC3E}">
        <p14:creationId xmlns:p14="http://schemas.microsoft.com/office/powerpoint/2010/main" val="1564479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RESOURCES USED</a:t>
            </a:r>
            <a:endParaRPr b="1" dirty="0">
              <a:latin typeface="Cambria" panose="02040503050406030204" pitchFamily="18" charset="0"/>
              <a:ea typeface="Cambria" panose="02040503050406030204" pitchFamily="18" charset="0"/>
            </a:endParaRPr>
          </a:p>
        </p:txBody>
      </p:sp>
      <p:pic>
        <p:nvPicPr>
          <p:cNvPr id="13" name="Google Shape;56;p13">
            <a:extLst>
              <a:ext uri="{FF2B5EF4-FFF2-40B4-BE49-F238E27FC236}">
                <a16:creationId xmlns:a16="http://schemas.microsoft.com/office/drawing/2014/main" id="{3598F6BE-8C31-E1FD-973D-2C700983A37D}"/>
              </a:ext>
            </a:extLst>
          </p:cNvPr>
          <p:cNvPicPr preferRelativeResize="0"/>
          <p:nvPr/>
        </p:nvPicPr>
        <p:blipFill>
          <a:blip r:embed="rId4">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4" name="pic">
            <a:extLst>
              <a:ext uri="{FF2B5EF4-FFF2-40B4-BE49-F238E27FC236}">
                <a16:creationId xmlns:a16="http://schemas.microsoft.com/office/drawing/2014/main" id="{5B595310-0990-0117-B7BD-13D8DB873CF6}"/>
              </a:ext>
            </a:extLst>
          </p:cNvPr>
          <p:cNvPicPr>
            <a:picLocks noChangeAspect="1"/>
          </p:cNvPicPr>
          <p:nvPr/>
        </p:nvPicPr>
        <p:blipFill rotWithShape="1">
          <a:blip r:embed="rId5">
            <a:extLst>
              <a:ext uri="{28A0092B-C50C-407E-A947-70E740481C1C}">
                <a14:useLocalDpi xmlns:a14="http://schemas.microsoft.com/office/drawing/2010/main" val="0"/>
              </a:ext>
            </a:extLst>
          </a:blip>
          <a:srcRect t="1" r="33851" b="-8863"/>
          <a:stretch/>
        </p:blipFill>
        <p:spPr>
          <a:xfrm>
            <a:off x="30377" y="4845250"/>
            <a:ext cx="2014463" cy="173902"/>
          </a:xfrm>
          <a:prstGeom prst="rect">
            <a:avLst/>
          </a:prstGeom>
        </p:spPr>
      </p:pic>
      <p:graphicFrame>
        <p:nvGraphicFramePr>
          <p:cNvPr id="2" name="Table 1">
            <a:extLst>
              <a:ext uri="{FF2B5EF4-FFF2-40B4-BE49-F238E27FC236}">
                <a16:creationId xmlns:a16="http://schemas.microsoft.com/office/drawing/2014/main" id="{3ADE621F-D187-6CA7-8C49-5425130E3C08}"/>
              </a:ext>
            </a:extLst>
          </p:cNvPr>
          <p:cNvGraphicFramePr>
            <a:graphicFrameLocks noGrp="1"/>
          </p:cNvGraphicFramePr>
          <p:nvPr>
            <p:extLst>
              <p:ext uri="{D42A27DB-BD31-4B8C-83A1-F6EECF244321}">
                <p14:modId xmlns:p14="http://schemas.microsoft.com/office/powerpoint/2010/main" val="1227079397"/>
              </p:ext>
            </p:extLst>
          </p:nvPr>
        </p:nvGraphicFramePr>
        <p:xfrm>
          <a:off x="2724024" y="1541179"/>
          <a:ext cx="5638165" cy="1646619"/>
        </p:xfrm>
        <a:graphic>
          <a:graphicData uri="http://schemas.openxmlformats.org/drawingml/2006/table">
            <a:tbl>
              <a:tblPr firstRow="1" firstCol="1" bandRow="1"/>
              <a:tblGrid>
                <a:gridCol w="353695">
                  <a:extLst>
                    <a:ext uri="{9D8B030D-6E8A-4147-A177-3AD203B41FA5}">
                      <a16:colId xmlns:a16="http://schemas.microsoft.com/office/drawing/2014/main" val="2138569366"/>
                    </a:ext>
                  </a:extLst>
                </a:gridCol>
                <a:gridCol w="2343785">
                  <a:extLst>
                    <a:ext uri="{9D8B030D-6E8A-4147-A177-3AD203B41FA5}">
                      <a16:colId xmlns:a16="http://schemas.microsoft.com/office/drawing/2014/main" val="2575078648"/>
                    </a:ext>
                  </a:extLst>
                </a:gridCol>
                <a:gridCol w="989965">
                  <a:extLst>
                    <a:ext uri="{9D8B030D-6E8A-4147-A177-3AD203B41FA5}">
                      <a16:colId xmlns:a16="http://schemas.microsoft.com/office/drawing/2014/main" val="3469242984"/>
                    </a:ext>
                  </a:extLst>
                </a:gridCol>
                <a:gridCol w="821690">
                  <a:extLst>
                    <a:ext uri="{9D8B030D-6E8A-4147-A177-3AD203B41FA5}">
                      <a16:colId xmlns:a16="http://schemas.microsoft.com/office/drawing/2014/main" val="3952324105"/>
                    </a:ext>
                  </a:extLst>
                </a:gridCol>
                <a:gridCol w="1129030">
                  <a:extLst>
                    <a:ext uri="{9D8B030D-6E8A-4147-A177-3AD203B41FA5}">
                      <a16:colId xmlns:a16="http://schemas.microsoft.com/office/drawing/2014/main" val="2118768809"/>
                    </a:ext>
                  </a:extLst>
                </a:gridCol>
              </a:tblGrid>
              <a:tr h="116840">
                <a:tc gridSpan="5">
                  <a:txBody>
                    <a:bodyPr/>
                    <a:lstStyle/>
                    <a:p>
                      <a:pPr algn="ctr">
                        <a:lnSpc>
                          <a:spcPct val="107000"/>
                        </a:lnSpc>
                        <a:spcAft>
                          <a:spcPts val="800"/>
                        </a:spcAft>
                      </a:pPr>
                      <a:r>
                        <a:rPr lang="en-PG" sz="14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CAPI ITEMS AND ESTIMATED COSTS REQUIRED FOR THE CONDUCT OF THE 2024 NATIONAL POPULATION CENSUS</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PG"/>
                    </a:p>
                  </a:txBody>
                  <a:tcPr/>
                </a:tc>
                <a:tc hMerge="1">
                  <a:txBody>
                    <a:bodyPr/>
                    <a:lstStyle/>
                    <a:p>
                      <a:endParaRPr lang="en-PG"/>
                    </a:p>
                  </a:txBody>
                  <a:tcPr/>
                </a:tc>
                <a:tc hMerge="1">
                  <a:txBody>
                    <a:bodyPr/>
                    <a:lstStyle/>
                    <a:p>
                      <a:endParaRPr lang="en-PG"/>
                    </a:p>
                  </a:txBody>
                  <a:tcPr/>
                </a:tc>
                <a:tc hMerge="1">
                  <a:txBody>
                    <a:bodyPr/>
                    <a:lstStyle/>
                    <a:p>
                      <a:endParaRPr lang="en-PG"/>
                    </a:p>
                  </a:txBody>
                  <a:tcPr/>
                </a:tc>
                <a:extLst>
                  <a:ext uri="{0D108BD9-81ED-4DB2-BD59-A6C34878D82A}">
                    <a16:rowId xmlns:a16="http://schemas.microsoft.com/office/drawing/2014/main" val="2199048715"/>
                  </a:ext>
                </a:extLst>
              </a:tr>
              <a:tr h="99060">
                <a:tc>
                  <a:txBody>
                    <a:bodyPr/>
                    <a:lstStyle/>
                    <a:p>
                      <a:pPr algn="ctr">
                        <a:lnSpc>
                          <a:spcPct val="107000"/>
                        </a:lnSpc>
                        <a:spcAft>
                          <a:spcPts val="800"/>
                        </a:spcAft>
                      </a:pPr>
                      <a:r>
                        <a:rPr lang="en-PG"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07000"/>
                        </a:lnSpc>
                        <a:spcAft>
                          <a:spcPts val="800"/>
                        </a:spcAft>
                      </a:pPr>
                      <a:r>
                        <a:rPr lang="en-PG"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ITEM</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07000"/>
                        </a:lnSpc>
                        <a:spcAft>
                          <a:spcPts val="800"/>
                        </a:spcAft>
                      </a:pPr>
                      <a:r>
                        <a:rPr lang="en-PG"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QTY</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07000"/>
                        </a:lnSpc>
                        <a:spcAft>
                          <a:spcPts val="800"/>
                        </a:spcAft>
                      </a:pPr>
                      <a:r>
                        <a:rPr lang="en-PG"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COST (K)</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07000"/>
                        </a:lnSpc>
                        <a:spcAft>
                          <a:spcPts val="800"/>
                        </a:spcAft>
                      </a:pPr>
                      <a:r>
                        <a:rPr lang="en-PG"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DURATION</a:t>
                      </a:r>
                      <a:endParaRPr lang="en-P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981956688"/>
                  </a:ext>
                </a:extLst>
              </a:tr>
              <a:tr h="116840">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Tablets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22,000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~320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1 off payment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5940256"/>
                  </a:ext>
                </a:extLst>
              </a:tr>
              <a:tr h="109855">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Power-banks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22,000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1 off payment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5909632"/>
                  </a:ext>
                </a:extLst>
              </a:tr>
              <a:tr h="106045">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Backup Power-supply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8,000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~700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1 off payment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1212033"/>
                  </a:ext>
                </a:extLst>
              </a:tr>
              <a:tr h="106045">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Slingbags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22000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1 off payment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6658798"/>
                  </a:ext>
                </a:extLst>
              </a:tr>
              <a:tr h="109855">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Access Point Name (APN) Service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22,000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~60/month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3 months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5982003"/>
                  </a:ext>
                </a:extLst>
              </a:tr>
              <a:tr h="116840">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Miscellaneous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PG" sz="11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6000439"/>
                  </a:ext>
                </a:extLst>
              </a:tr>
            </a:tbl>
          </a:graphicData>
        </a:graphic>
      </p:graphicFrame>
    </p:spTree>
    <p:extLst>
      <p:ext uri="{BB962C8B-B14F-4D97-AF65-F5344CB8AC3E}">
        <p14:creationId xmlns:p14="http://schemas.microsoft.com/office/powerpoint/2010/main" val="1564838876"/>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 </a:t>
            </a:r>
            <a:r>
              <a:rPr lang="en" sz="2000" b="1" dirty="0">
                <a:latin typeface="Cambria" panose="02040503050406030204" pitchFamily="18" charset="0"/>
                <a:ea typeface="Cambria" panose="02040503050406030204" pitchFamily="18" charset="0"/>
              </a:rPr>
              <a:t>VISIBILITY</a:t>
            </a:r>
            <a:endParaRPr sz="2000" b="1" dirty="0">
              <a:latin typeface="Cambria" panose="02040503050406030204" pitchFamily="18" charset="0"/>
              <a:ea typeface="Cambria" panose="02040503050406030204" pitchFamily="18" charset="0"/>
            </a:endParaRPr>
          </a:p>
        </p:txBody>
      </p:sp>
      <p:pic>
        <p:nvPicPr>
          <p:cNvPr id="4" name="Google Shape;56;p13">
            <a:extLst>
              <a:ext uri="{FF2B5EF4-FFF2-40B4-BE49-F238E27FC236}">
                <a16:creationId xmlns:a16="http://schemas.microsoft.com/office/drawing/2014/main" id="{77E56153-E457-4C29-3A94-3BE1458ACAAC}"/>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5" name="pic">
            <a:extLst>
              <a:ext uri="{FF2B5EF4-FFF2-40B4-BE49-F238E27FC236}">
                <a16:creationId xmlns:a16="http://schemas.microsoft.com/office/drawing/2014/main" id="{1DB9688D-F18A-F9C7-71F9-9D9F64373B88}"/>
              </a:ext>
            </a:extLst>
          </p:cNvPr>
          <p:cNvPicPr>
            <a:picLocks noChangeAspect="1"/>
          </p:cNvPicPr>
          <p:nvPr/>
        </p:nvPicPr>
        <p:blipFill rotWithShape="1">
          <a:blip r:embed="rId4">
            <a:extLst>
              <a:ext uri="{28A0092B-C50C-407E-A947-70E740481C1C}">
                <a14:useLocalDpi xmlns:a14="http://schemas.microsoft.com/office/drawing/2010/main" val="0"/>
              </a:ext>
            </a:extLst>
          </a:blip>
          <a:srcRect t="-2" r="34346" b="-27583"/>
          <a:stretch/>
        </p:blipFill>
        <p:spPr>
          <a:xfrm>
            <a:off x="30377" y="4845489"/>
            <a:ext cx="1999390" cy="203807"/>
          </a:xfrm>
          <a:prstGeom prst="rect">
            <a:avLst/>
          </a:prstGeom>
        </p:spPr>
      </p:pic>
      <p:sp>
        <p:nvSpPr>
          <p:cNvPr id="7" name="Google Shape;54;p13">
            <a:extLst>
              <a:ext uri="{FF2B5EF4-FFF2-40B4-BE49-F238E27FC236}">
                <a16:creationId xmlns:a16="http://schemas.microsoft.com/office/drawing/2014/main" id="{CD024BC0-9AF1-98F4-FE6E-969A666FAFCC}"/>
              </a:ext>
            </a:extLst>
          </p:cNvPr>
          <p:cNvSpPr txBox="1">
            <a:spLocks/>
          </p:cNvSpPr>
          <p:nvPr/>
        </p:nvSpPr>
        <p:spPr>
          <a:xfrm>
            <a:off x="2788778" y="4336724"/>
            <a:ext cx="4789154" cy="50876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lgn="just">
              <a:lnSpc>
                <a:spcPct val="107000"/>
              </a:lnSpc>
              <a:spcAft>
                <a:spcPts val="800"/>
              </a:spcAft>
            </a:pPr>
            <a:r>
              <a:rPr lang="en-US" sz="1600" dirty="0">
                <a:solidFill>
                  <a:schemeClr val="tx1"/>
                </a:solidFill>
                <a:latin typeface="Arial" panose="020B0604020202020204" pitchFamily="34" charset="0"/>
                <a:ea typeface="Calibri" panose="020F0502020204030204" pitchFamily="34" charset="0"/>
              </a:rPr>
              <a:t>* Live Census Dashboard</a:t>
            </a:r>
            <a:endParaRPr lang="en-US" sz="1600" kern="0" dirty="0">
              <a:solidFill>
                <a:schemeClr val="tx1"/>
              </a:solidFill>
              <a:effectLst/>
              <a:latin typeface="Arial" panose="020B0604020202020204" pitchFamily="34" charset="0"/>
              <a:ea typeface="Calibri" panose="020F0502020204030204" pitchFamily="34" charset="0"/>
            </a:endParaRPr>
          </a:p>
        </p:txBody>
      </p:sp>
      <p:pic>
        <p:nvPicPr>
          <p:cNvPr id="3" name="Picture 2">
            <a:extLst>
              <a:ext uri="{FF2B5EF4-FFF2-40B4-BE49-F238E27FC236}">
                <a16:creationId xmlns:a16="http://schemas.microsoft.com/office/drawing/2014/main" id="{C3E034B0-4EC7-35A2-4C2B-AE1C256C674B}"/>
              </a:ext>
            </a:extLst>
          </p:cNvPr>
          <p:cNvPicPr>
            <a:picLocks noChangeAspect="1"/>
          </p:cNvPicPr>
          <p:nvPr/>
        </p:nvPicPr>
        <p:blipFill>
          <a:blip r:embed="rId5"/>
          <a:stretch>
            <a:fillRect/>
          </a:stretch>
        </p:blipFill>
        <p:spPr>
          <a:xfrm>
            <a:off x="2610681" y="253374"/>
            <a:ext cx="5761319" cy="3927764"/>
          </a:xfrm>
          <a:prstGeom prst="rect">
            <a:avLst/>
          </a:prstGeom>
        </p:spPr>
      </p:pic>
    </p:spTree>
    <p:extLst>
      <p:ext uri="{BB962C8B-B14F-4D97-AF65-F5344CB8AC3E}">
        <p14:creationId xmlns:p14="http://schemas.microsoft.com/office/powerpoint/2010/main" val="4120901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VISIBILITY</a:t>
            </a:r>
            <a:endParaRPr b="1" dirty="0">
              <a:latin typeface="Cambria" panose="02040503050406030204" pitchFamily="18" charset="0"/>
              <a:ea typeface="Cambria" panose="02040503050406030204" pitchFamily="18" charset="0"/>
            </a:endParaRPr>
          </a:p>
        </p:txBody>
      </p:sp>
      <p:pic>
        <p:nvPicPr>
          <p:cNvPr id="13" name="Google Shape;56;p13">
            <a:extLst>
              <a:ext uri="{FF2B5EF4-FFF2-40B4-BE49-F238E27FC236}">
                <a16:creationId xmlns:a16="http://schemas.microsoft.com/office/drawing/2014/main" id="{3598F6BE-8C31-E1FD-973D-2C700983A37D}"/>
              </a:ext>
            </a:extLst>
          </p:cNvPr>
          <p:cNvPicPr preferRelativeResize="0"/>
          <p:nvPr/>
        </p:nvPicPr>
        <p:blipFill>
          <a:blip r:embed="rId4">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4" name="pic">
            <a:extLst>
              <a:ext uri="{FF2B5EF4-FFF2-40B4-BE49-F238E27FC236}">
                <a16:creationId xmlns:a16="http://schemas.microsoft.com/office/drawing/2014/main" id="{5B595310-0990-0117-B7BD-13D8DB873CF6}"/>
              </a:ext>
            </a:extLst>
          </p:cNvPr>
          <p:cNvPicPr>
            <a:picLocks noChangeAspect="1"/>
          </p:cNvPicPr>
          <p:nvPr/>
        </p:nvPicPr>
        <p:blipFill rotWithShape="1">
          <a:blip r:embed="rId5">
            <a:extLst>
              <a:ext uri="{28A0092B-C50C-407E-A947-70E740481C1C}">
                <a14:useLocalDpi xmlns:a14="http://schemas.microsoft.com/office/drawing/2010/main" val="0"/>
              </a:ext>
            </a:extLst>
          </a:blip>
          <a:srcRect t="1" r="33851" b="-8863"/>
          <a:stretch/>
        </p:blipFill>
        <p:spPr>
          <a:xfrm>
            <a:off x="30377" y="4845250"/>
            <a:ext cx="2014463" cy="173902"/>
          </a:xfrm>
          <a:prstGeom prst="rect">
            <a:avLst/>
          </a:prstGeom>
        </p:spPr>
      </p:pic>
      <p:pic>
        <p:nvPicPr>
          <p:cNvPr id="5" name="Picture 4">
            <a:extLst>
              <a:ext uri="{FF2B5EF4-FFF2-40B4-BE49-F238E27FC236}">
                <a16:creationId xmlns:a16="http://schemas.microsoft.com/office/drawing/2014/main" id="{698725BF-7413-FF3D-66FD-C48A8F0CF4FB}"/>
              </a:ext>
            </a:extLst>
          </p:cNvPr>
          <p:cNvPicPr>
            <a:picLocks noChangeAspect="1"/>
          </p:cNvPicPr>
          <p:nvPr/>
        </p:nvPicPr>
        <p:blipFill>
          <a:blip r:embed="rId6"/>
          <a:stretch>
            <a:fillRect/>
          </a:stretch>
        </p:blipFill>
        <p:spPr>
          <a:xfrm>
            <a:off x="3060626" y="283535"/>
            <a:ext cx="3727451" cy="3290367"/>
          </a:xfrm>
          <a:prstGeom prst="rect">
            <a:avLst/>
          </a:prstGeom>
        </p:spPr>
      </p:pic>
      <p:sp>
        <p:nvSpPr>
          <p:cNvPr id="6" name="Google Shape;54;p13">
            <a:extLst>
              <a:ext uri="{FF2B5EF4-FFF2-40B4-BE49-F238E27FC236}">
                <a16:creationId xmlns:a16="http://schemas.microsoft.com/office/drawing/2014/main" id="{29313CD4-D70C-25AA-F455-BF40A21BB604}"/>
              </a:ext>
            </a:extLst>
          </p:cNvPr>
          <p:cNvSpPr txBox="1">
            <a:spLocks/>
          </p:cNvSpPr>
          <p:nvPr/>
        </p:nvSpPr>
        <p:spPr>
          <a:xfrm>
            <a:off x="3312856" y="4336485"/>
            <a:ext cx="4789154" cy="50876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lgn="just">
              <a:lnSpc>
                <a:spcPct val="107000"/>
              </a:lnSpc>
              <a:spcAft>
                <a:spcPts val="800"/>
              </a:spcAft>
            </a:pPr>
            <a:r>
              <a:rPr lang="en-US" sz="1600" kern="0" dirty="0">
                <a:solidFill>
                  <a:schemeClr val="tx1"/>
                </a:solidFill>
                <a:effectLst/>
                <a:latin typeface="Arial" panose="020B0604020202020204" pitchFamily="34" charset="0"/>
                <a:ea typeface="Calibri" panose="020F0502020204030204" pitchFamily="34" charset="0"/>
              </a:rPr>
              <a:t>Map of Port Moresby showing the status of Census Units</a:t>
            </a:r>
            <a:r>
              <a:rPr lang="en-US" sz="1600" dirty="0">
                <a:solidFill>
                  <a:schemeClr val="tx1"/>
                </a:solidFill>
                <a:latin typeface="Arial" panose="020B0604020202020204" pitchFamily="34" charset="0"/>
                <a:ea typeface="Calibri" panose="020F0502020204030204" pitchFamily="34" charset="0"/>
              </a:rPr>
              <a:t>. </a:t>
            </a:r>
          </a:p>
          <a:p>
            <a:pPr lvl="0" algn="just">
              <a:lnSpc>
                <a:spcPct val="107000"/>
              </a:lnSpc>
              <a:spcAft>
                <a:spcPts val="800"/>
              </a:spcAft>
            </a:pPr>
            <a:r>
              <a:rPr lang="en-US" sz="1600" dirty="0">
                <a:solidFill>
                  <a:schemeClr val="tx1"/>
                </a:solidFill>
                <a:latin typeface="Arial" panose="020B0604020202020204" pitchFamily="34" charset="0"/>
                <a:ea typeface="Calibri" panose="020F0502020204030204" pitchFamily="34" charset="0"/>
              </a:rPr>
              <a:t>Red = Not Enumerated, Green = Enumerated</a:t>
            </a:r>
            <a:endParaRPr lang="en-US" sz="1600" kern="0" dirty="0">
              <a:solidFill>
                <a:schemeClr val="tx1"/>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120261307"/>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 </a:t>
            </a:r>
            <a:r>
              <a:rPr lang="en" sz="2000" b="1" dirty="0">
                <a:latin typeface="Cambria" panose="02040503050406030204" pitchFamily="18" charset="0"/>
                <a:ea typeface="Cambria" panose="02040503050406030204" pitchFamily="18" charset="0"/>
              </a:rPr>
              <a:t>VISIBILITY</a:t>
            </a:r>
            <a:endParaRPr sz="2000" b="1" dirty="0">
              <a:latin typeface="Cambria" panose="02040503050406030204" pitchFamily="18" charset="0"/>
              <a:ea typeface="Cambria" panose="02040503050406030204" pitchFamily="18" charset="0"/>
            </a:endParaRPr>
          </a:p>
        </p:txBody>
      </p:sp>
      <p:pic>
        <p:nvPicPr>
          <p:cNvPr id="4" name="Google Shape;56;p13">
            <a:extLst>
              <a:ext uri="{FF2B5EF4-FFF2-40B4-BE49-F238E27FC236}">
                <a16:creationId xmlns:a16="http://schemas.microsoft.com/office/drawing/2014/main" id="{77E56153-E457-4C29-3A94-3BE1458ACAAC}"/>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5" name="pic">
            <a:extLst>
              <a:ext uri="{FF2B5EF4-FFF2-40B4-BE49-F238E27FC236}">
                <a16:creationId xmlns:a16="http://schemas.microsoft.com/office/drawing/2014/main" id="{1DB9688D-F18A-F9C7-71F9-9D9F64373B88}"/>
              </a:ext>
            </a:extLst>
          </p:cNvPr>
          <p:cNvPicPr>
            <a:picLocks noChangeAspect="1"/>
          </p:cNvPicPr>
          <p:nvPr/>
        </p:nvPicPr>
        <p:blipFill rotWithShape="1">
          <a:blip r:embed="rId4">
            <a:extLst>
              <a:ext uri="{28A0092B-C50C-407E-A947-70E740481C1C}">
                <a14:useLocalDpi xmlns:a14="http://schemas.microsoft.com/office/drawing/2010/main" val="0"/>
              </a:ext>
            </a:extLst>
          </a:blip>
          <a:srcRect t="-2" r="34346" b="-27583"/>
          <a:stretch/>
        </p:blipFill>
        <p:spPr>
          <a:xfrm>
            <a:off x="30377" y="4845489"/>
            <a:ext cx="1999390" cy="203807"/>
          </a:xfrm>
          <a:prstGeom prst="rect">
            <a:avLst/>
          </a:prstGeom>
        </p:spPr>
      </p:pic>
      <p:pic>
        <p:nvPicPr>
          <p:cNvPr id="6" name="Picture 5">
            <a:extLst>
              <a:ext uri="{FF2B5EF4-FFF2-40B4-BE49-F238E27FC236}">
                <a16:creationId xmlns:a16="http://schemas.microsoft.com/office/drawing/2014/main" id="{189AFDD4-4038-495C-86B8-9C12F46C5FDD}"/>
              </a:ext>
            </a:extLst>
          </p:cNvPr>
          <p:cNvPicPr>
            <a:picLocks noChangeAspect="1"/>
          </p:cNvPicPr>
          <p:nvPr/>
        </p:nvPicPr>
        <p:blipFill>
          <a:blip r:embed="rId5"/>
          <a:stretch>
            <a:fillRect/>
          </a:stretch>
        </p:blipFill>
        <p:spPr>
          <a:xfrm>
            <a:off x="2788778" y="464127"/>
            <a:ext cx="5771506" cy="3747655"/>
          </a:xfrm>
          <a:prstGeom prst="rect">
            <a:avLst/>
          </a:prstGeom>
        </p:spPr>
      </p:pic>
      <p:sp>
        <p:nvSpPr>
          <p:cNvPr id="7" name="Google Shape;54;p13">
            <a:extLst>
              <a:ext uri="{FF2B5EF4-FFF2-40B4-BE49-F238E27FC236}">
                <a16:creationId xmlns:a16="http://schemas.microsoft.com/office/drawing/2014/main" id="{CD024BC0-9AF1-98F4-FE6E-969A666FAFCC}"/>
              </a:ext>
            </a:extLst>
          </p:cNvPr>
          <p:cNvSpPr txBox="1">
            <a:spLocks/>
          </p:cNvSpPr>
          <p:nvPr/>
        </p:nvSpPr>
        <p:spPr>
          <a:xfrm>
            <a:off x="2788778" y="4336724"/>
            <a:ext cx="4789154" cy="50876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lgn="just">
              <a:lnSpc>
                <a:spcPct val="107000"/>
              </a:lnSpc>
              <a:spcAft>
                <a:spcPts val="800"/>
              </a:spcAft>
            </a:pPr>
            <a:r>
              <a:rPr lang="en-US" sz="1600" dirty="0">
                <a:solidFill>
                  <a:schemeClr val="tx1"/>
                </a:solidFill>
                <a:latin typeface="Arial" panose="020B0604020202020204" pitchFamily="34" charset="0"/>
                <a:ea typeface="Calibri" panose="020F0502020204030204" pitchFamily="34" charset="0"/>
              </a:rPr>
              <a:t>* LLG Status of each Province</a:t>
            </a:r>
            <a:endParaRPr lang="en-US" sz="1600" kern="0" dirty="0">
              <a:solidFill>
                <a:schemeClr val="tx1"/>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718369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CAPI DATA FLOW</a:t>
            </a:r>
            <a:endParaRPr b="1" dirty="0">
              <a:latin typeface="Cambria" panose="02040503050406030204" pitchFamily="18" charset="0"/>
              <a:ea typeface="Cambria" panose="02040503050406030204" pitchFamily="18" charset="0"/>
            </a:endParaRPr>
          </a:p>
        </p:txBody>
      </p:sp>
      <p:pic>
        <p:nvPicPr>
          <p:cNvPr id="13" name="Google Shape;56;p13">
            <a:extLst>
              <a:ext uri="{FF2B5EF4-FFF2-40B4-BE49-F238E27FC236}">
                <a16:creationId xmlns:a16="http://schemas.microsoft.com/office/drawing/2014/main" id="{3598F6BE-8C31-E1FD-973D-2C700983A37D}"/>
              </a:ext>
            </a:extLst>
          </p:cNvPr>
          <p:cNvPicPr preferRelativeResize="0"/>
          <p:nvPr/>
        </p:nvPicPr>
        <p:blipFill>
          <a:blip r:embed="rId4">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4" name="Picture 3">
            <a:extLst>
              <a:ext uri="{FF2B5EF4-FFF2-40B4-BE49-F238E27FC236}">
                <a16:creationId xmlns:a16="http://schemas.microsoft.com/office/drawing/2014/main" id="{3C6F4DBB-E2A7-7FFE-F7E6-ABFF3B29085B}"/>
              </a:ext>
            </a:extLst>
          </p:cNvPr>
          <p:cNvPicPr>
            <a:picLocks noChangeAspect="1"/>
          </p:cNvPicPr>
          <p:nvPr/>
        </p:nvPicPr>
        <p:blipFill>
          <a:blip r:embed="rId5"/>
          <a:stretch>
            <a:fillRect/>
          </a:stretch>
        </p:blipFill>
        <p:spPr>
          <a:xfrm>
            <a:off x="2440244" y="252089"/>
            <a:ext cx="6077798" cy="4639322"/>
          </a:xfrm>
          <a:prstGeom prst="rect">
            <a:avLst/>
          </a:prstGeom>
        </p:spPr>
      </p:pic>
      <p:pic>
        <p:nvPicPr>
          <p:cNvPr id="3" name="pic">
            <a:extLst>
              <a:ext uri="{FF2B5EF4-FFF2-40B4-BE49-F238E27FC236}">
                <a16:creationId xmlns:a16="http://schemas.microsoft.com/office/drawing/2014/main" id="{A0F38E4B-C631-FAE4-80B0-44160A4C7B00}"/>
              </a:ext>
            </a:extLst>
          </p:cNvPr>
          <p:cNvPicPr>
            <a:picLocks noChangeAspect="1"/>
          </p:cNvPicPr>
          <p:nvPr/>
        </p:nvPicPr>
        <p:blipFill rotWithShape="1">
          <a:blip r:embed="rId6">
            <a:extLst>
              <a:ext uri="{28A0092B-C50C-407E-A947-70E740481C1C}">
                <a14:useLocalDpi xmlns:a14="http://schemas.microsoft.com/office/drawing/2010/main" val="0"/>
              </a:ext>
            </a:extLst>
          </a:blip>
          <a:srcRect t="1" r="34134" b="-17995"/>
          <a:stretch/>
        </p:blipFill>
        <p:spPr>
          <a:xfrm>
            <a:off x="24402" y="4845779"/>
            <a:ext cx="2005365" cy="188445"/>
          </a:xfrm>
          <a:prstGeom prst="rect">
            <a:avLst/>
          </a:prstGeom>
        </p:spPr>
      </p:pic>
    </p:spTree>
    <p:extLst>
      <p:ext uri="{BB962C8B-B14F-4D97-AF65-F5344CB8AC3E}">
        <p14:creationId xmlns:p14="http://schemas.microsoft.com/office/powerpoint/2010/main" val="155471825"/>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SUMMARY</a:t>
            </a:r>
            <a:br>
              <a:rPr lang="en" b="1" dirty="0">
                <a:latin typeface="Cambria" panose="02040503050406030204" pitchFamily="18" charset="0"/>
                <a:ea typeface="Cambria" panose="02040503050406030204" pitchFamily="18" charset="0"/>
              </a:rPr>
            </a:br>
            <a:endParaRPr b="1" dirty="0">
              <a:latin typeface="Cambria" panose="02040503050406030204" pitchFamily="18" charset="0"/>
              <a:ea typeface="Cambria" panose="02040503050406030204" pitchFamily="18" charset="0"/>
            </a:endParaRPr>
          </a:p>
        </p:txBody>
      </p:sp>
      <p:pic>
        <p:nvPicPr>
          <p:cNvPr id="3" name="Google Shape;56;p13">
            <a:extLst>
              <a:ext uri="{FF2B5EF4-FFF2-40B4-BE49-F238E27FC236}">
                <a16:creationId xmlns:a16="http://schemas.microsoft.com/office/drawing/2014/main" id="{2C73C43B-8587-5A99-9A9C-E11B21B15B26}"/>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sp>
        <p:nvSpPr>
          <p:cNvPr id="2" name="Google Shape;125;p24">
            <a:extLst>
              <a:ext uri="{FF2B5EF4-FFF2-40B4-BE49-F238E27FC236}">
                <a16:creationId xmlns:a16="http://schemas.microsoft.com/office/drawing/2014/main" id="{FCB4B49F-91AA-621F-1EE1-DA101590982A}"/>
              </a:ext>
            </a:extLst>
          </p:cNvPr>
          <p:cNvSpPr txBox="1">
            <a:spLocks/>
          </p:cNvSpPr>
          <p:nvPr/>
        </p:nvSpPr>
        <p:spPr>
          <a:xfrm>
            <a:off x="2459182" y="36368"/>
            <a:ext cx="6567054" cy="4966855"/>
          </a:xfrm>
          <a:prstGeom prst="rect">
            <a:avLst/>
          </a:prstGeom>
          <a:noFill/>
          <a:ln>
            <a:noFill/>
          </a:ln>
        </p:spPr>
        <p:txBody>
          <a:bodyPr spcFirstLastPara="1" wrap="square" lIns="91425" tIns="91425" rIns="91425" bIns="91425"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457200" indent="-457200">
              <a:buFont typeface="Wingdings" panose="05000000000000000000" pitchFamily="2" charset="2"/>
              <a:buChar char="ü"/>
            </a:pPr>
            <a:r>
              <a:rPr lang="en-US" dirty="0"/>
              <a:t>CAPI will be the modus operandi for data collections in NSO going forward.</a:t>
            </a:r>
          </a:p>
          <a:p>
            <a:endParaRPr lang="en-US" dirty="0"/>
          </a:p>
          <a:p>
            <a:pPr marL="457200" indent="-457200">
              <a:buFont typeface="Wingdings" panose="05000000000000000000" pitchFamily="2" charset="2"/>
              <a:buChar char="ü"/>
            </a:pPr>
            <a:r>
              <a:rPr lang="en-US" dirty="0"/>
              <a:t>Implementing CAPI is technically and financially challenging.</a:t>
            </a:r>
          </a:p>
          <a:p>
            <a:endParaRPr lang="en-US" dirty="0"/>
          </a:p>
          <a:p>
            <a:pPr marL="457200" indent="-457200">
              <a:buFont typeface="Wingdings" panose="05000000000000000000" pitchFamily="2" charset="2"/>
              <a:buChar char="ü"/>
            </a:pPr>
            <a:r>
              <a:rPr lang="en-US" dirty="0"/>
              <a:t>Success of implementing CAPI hinges on coordination, cooperation and collaboration amongst all stake-holders, both public </a:t>
            </a:r>
            <a:r>
              <a:rPr lang="en-US"/>
              <a:t>and private.</a:t>
            </a:r>
            <a:endParaRPr lang="en-US" dirty="0"/>
          </a:p>
        </p:txBody>
      </p:sp>
      <p:pic>
        <p:nvPicPr>
          <p:cNvPr id="5" name="pic">
            <a:extLst>
              <a:ext uri="{FF2B5EF4-FFF2-40B4-BE49-F238E27FC236}">
                <a16:creationId xmlns:a16="http://schemas.microsoft.com/office/drawing/2014/main" id="{5757945C-FAFA-7C33-1B6A-A94632E52F4E}"/>
              </a:ext>
            </a:extLst>
          </p:cNvPr>
          <p:cNvPicPr>
            <a:picLocks noChangeAspect="1"/>
          </p:cNvPicPr>
          <p:nvPr/>
        </p:nvPicPr>
        <p:blipFill rotWithShape="1">
          <a:blip r:embed="rId4">
            <a:extLst>
              <a:ext uri="{28A0092B-C50C-407E-A947-70E740481C1C}">
                <a14:useLocalDpi xmlns:a14="http://schemas.microsoft.com/office/drawing/2010/main" val="0"/>
              </a:ext>
            </a:extLst>
          </a:blip>
          <a:srcRect t="2" r="33970" b="3732"/>
          <a:stretch/>
        </p:blipFill>
        <p:spPr>
          <a:xfrm>
            <a:off x="24401" y="4849092"/>
            <a:ext cx="2015414" cy="154131"/>
          </a:xfrm>
          <a:prstGeom prst="rect">
            <a:avLst/>
          </a:prstGeom>
        </p:spPr>
      </p:pic>
    </p:spTree>
    <p:extLst>
      <p:ext uri="{BB962C8B-B14F-4D97-AF65-F5344CB8AC3E}">
        <p14:creationId xmlns:p14="http://schemas.microsoft.com/office/powerpoint/2010/main" val="1911849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0" y="0"/>
            <a:ext cx="2355925" cy="5143500"/>
          </a:xfrm>
          <a:prstGeom prst="rect">
            <a:avLst/>
          </a:prstGeom>
          <a:solidFill>
            <a:schemeClr val="accent4">
              <a:lumMod val="40000"/>
              <a:lumOff val="60000"/>
            </a:schemeClr>
          </a:solidFill>
        </p:spPr>
        <p:txBody>
          <a:bodyPr spcFirstLastPara="1" wrap="square" lIns="91425" tIns="91425" rIns="91425" bIns="91425" anchor="t" anchorCtr="0">
            <a:normAutofit/>
          </a:bodyPr>
          <a:lstStyle/>
          <a:p>
            <a:pPr marL="0" lvl="0" indent="0" algn="ctr" rtl="0">
              <a:spcBef>
                <a:spcPts val="0"/>
              </a:spcBef>
              <a:spcAft>
                <a:spcPts val="0"/>
              </a:spcAft>
              <a:buNone/>
            </a:pP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br>
              <a:rPr lang="en" b="1" dirty="0">
                <a:latin typeface="Cambria" panose="02040503050406030204" pitchFamily="18" charset="0"/>
                <a:ea typeface="Cambria" panose="02040503050406030204" pitchFamily="18" charset="0"/>
              </a:rPr>
            </a:br>
            <a:r>
              <a:rPr lang="en" b="1" dirty="0">
                <a:latin typeface="Cambria" panose="02040503050406030204" pitchFamily="18" charset="0"/>
                <a:ea typeface="Cambria" panose="02040503050406030204" pitchFamily="18" charset="0"/>
              </a:rPr>
              <a:t>END OF </a:t>
            </a:r>
            <a:r>
              <a:rPr lang="en" sz="2300" b="1" dirty="0">
                <a:latin typeface="Cambria" panose="02040503050406030204" pitchFamily="18" charset="0"/>
                <a:ea typeface="Cambria" panose="02040503050406030204" pitchFamily="18" charset="0"/>
              </a:rPr>
              <a:t>PRESENTATION</a:t>
            </a:r>
            <a:endParaRPr b="1" dirty="0">
              <a:latin typeface="Cambria" panose="02040503050406030204" pitchFamily="18" charset="0"/>
              <a:ea typeface="Cambria" panose="02040503050406030204" pitchFamily="18" charset="0"/>
            </a:endParaRPr>
          </a:p>
        </p:txBody>
      </p:sp>
      <p:pic>
        <p:nvPicPr>
          <p:cNvPr id="3" name="Google Shape;56;p13">
            <a:extLst>
              <a:ext uri="{FF2B5EF4-FFF2-40B4-BE49-F238E27FC236}">
                <a16:creationId xmlns:a16="http://schemas.microsoft.com/office/drawing/2014/main" id="{2C73C43B-8587-5A99-9A9C-E11B21B15B26}"/>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30377" y="0"/>
            <a:ext cx="2295170" cy="658091"/>
          </a:xfrm>
          <a:prstGeom prst="rect">
            <a:avLst/>
          </a:prstGeom>
          <a:noFill/>
          <a:ln>
            <a:noFill/>
          </a:ln>
        </p:spPr>
      </p:pic>
      <p:pic>
        <p:nvPicPr>
          <p:cNvPr id="7" name="Picture 6">
            <a:extLst>
              <a:ext uri="{FF2B5EF4-FFF2-40B4-BE49-F238E27FC236}">
                <a16:creationId xmlns:a16="http://schemas.microsoft.com/office/drawing/2014/main" id="{892D04B8-DC79-3F95-5C41-2DD12596BB34}"/>
              </a:ext>
            </a:extLst>
          </p:cNvPr>
          <p:cNvPicPr>
            <a:picLocks noChangeAspect="1"/>
          </p:cNvPicPr>
          <p:nvPr/>
        </p:nvPicPr>
        <p:blipFill>
          <a:blip r:embed="rId4"/>
          <a:stretch>
            <a:fillRect/>
          </a:stretch>
        </p:blipFill>
        <p:spPr>
          <a:xfrm>
            <a:off x="5054963" y="1762124"/>
            <a:ext cx="1168977" cy="1168977"/>
          </a:xfrm>
          <a:prstGeom prst="rect">
            <a:avLst/>
          </a:prstGeom>
        </p:spPr>
      </p:pic>
      <p:pic>
        <p:nvPicPr>
          <p:cNvPr id="9" name="Picture 8">
            <a:extLst>
              <a:ext uri="{FF2B5EF4-FFF2-40B4-BE49-F238E27FC236}">
                <a16:creationId xmlns:a16="http://schemas.microsoft.com/office/drawing/2014/main" id="{2F447523-0315-33CC-124E-A73894B680D2}"/>
              </a:ext>
            </a:extLst>
          </p:cNvPr>
          <p:cNvPicPr>
            <a:picLocks noChangeAspect="1"/>
          </p:cNvPicPr>
          <p:nvPr/>
        </p:nvPicPr>
        <p:blipFill>
          <a:blip r:embed="rId5"/>
          <a:stretch>
            <a:fillRect/>
          </a:stretch>
        </p:blipFill>
        <p:spPr>
          <a:xfrm>
            <a:off x="491836" y="2931101"/>
            <a:ext cx="1477240" cy="1477240"/>
          </a:xfrm>
          <a:prstGeom prst="rect">
            <a:avLst/>
          </a:prstGeom>
        </p:spPr>
      </p:pic>
      <p:pic>
        <p:nvPicPr>
          <p:cNvPr id="4" name="pic">
            <a:extLst>
              <a:ext uri="{FF2B5EF4-FFF2-40B4-BE49-F238E27FC236}">
                <a16:creationId xmlns:a16="http://schemas.microsoft.com/office/drawing/2014/main" id="{90540172-1F5E-D433-C063-62B491F559C6}"/>
              </a:ext>
            </a:extLst>
          </p:cNvPr>
          <p:cNvPicPr>
            <a:picLocks noChangeAspect="1"/>
          </p:cNvPicPr>
          <p:nvPr/>
        </p:nvPicPr>
        <p:blipFill rotWithShape="1">
          <a:blip r:embed="rId6">
            <a:extLst>
              <a:ext uri="{28A0092B-C50C-407E-A947-70E740481C1C}">
                <a14:useLocalDpi xmlns:a14="http://schemas.microsoft.com/office/drawing/2010/main" val="0"/>
              </a:ext>
            </a:extLst>
          </a:blip>
          <a:srcRect r="33985" b="-18064"/>
          <a:stretch/>
        </p:blipFill>
        <p:spPr>
          <a:xfrm>
            <a:off x="24401" y="4845625"/>
            <a:ext cx="2010390" cy="188599"/>
          </a:xfrm>
          <a:prstGeom prst="rect">
            <a:avLst/>
          </a:prstGeom>
        </p:spPr>
      </p:pic>
    </p:spTree>
    <p:extLst>
      <p:ext uri="{BB962C8B-B14F-4D97-AF65-F5344CB8AC3E}">
        <p14:creationId xmlns:p14="http://schemas.microsoft.com/office/powerpoint/2010/main" val="282938587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3907</TotalTime>
  <Words>503</Words>
  <Application>Microsoft Office PowerPoint</Application>
  <PresentationFormat>On-screen Show (16:9)</PresentationFormat>
  <Paragraphs>104</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Cambria</vt:lpstr>
      <vt:lpstr>Symbol</vt:lpstr>
      <vt:lpstr>Wingdings</vt:lpstr>
      <vt:lpstr>Simple Light</vt:lpstr>
      <vt:lpstr>    </vt:lpstr>
      <vt:lpstr>    BENEFITS</vt:lpstr>
      <vt:lpstr>    CHALLENGES</vt:lpstr>
      <vt:lpstr>   BRIEF HISTORY OF DATA COLLECTIONIN NSO</vt:lpstr>
      <vt:lpstr>    RESOURCES USED</vt:lpstr>
      <vt:lpstr>      VISIBILITY</vt:lpstr>
      <vt:lpstr>    VISIBILITY</vt:lpstr>
      <vt:lpstr>      VISIBILITY</vt:lpstr>
      <vt:lpstr>    CAPI DATA FLOW</vt:lpstr>
      <vt:lpstr>     SUMMARY </vt:lpstr>
      <vt:lpstr>    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ASSISTED PERSONAL INTERVIEW (CAPI)</dc:title>
  <dc:creator>mercedita.tia</dc:creator>
  <cp:lastModifiedBy>Benjamin Haichim</cp:lastModifiedBy>
  <cp:revision>17</cp:revision>
  <dcterms:modified xsi:type="dcterms:W3CDTF">2024-09-30T23:41:31Z</dcterms:modified>
</cp:coreProperties>
</file>