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71" r:id="rId1"/>
  </p:sldMasterIdLst>
  <p:notesMasterIdLst>
    <p:notesMasterId r:id="rId18"/>
  </p:notesMasterIdLst>
  <p:handoutMasterIdLst>
    <p:handoutMasterId r:id="rId19"/>
  </p:handoutMasterIdLst>
  <p:sldIdLst>
    <p:sldId id="257" r:id="rId2"/>
    <p:sldId id="322" r:id="rId3"/>
    <p:sldId id="334" r:id="rId4"/>
    <p:sldId id="331" r:id="rId5"/>
    <p:sldId id="333" r:id="rId6"/>
    <p:sldId id="342" r:id="rId7"/>
    <p:sldId id="337" r:id="rId8"/>
    <p:sldId id="338" r:id="rId9"/>
    <p:sldId id="339" r:id="rId10"/>
    <p:sldId id="345" r:id="rId11"/>
    <p:sldId id="313" r:id="rId12"/>
    <p:sldId id="330" r:id="rId13"/>
    <p:sldId id="326" r:id="rId14"/>
    <p:sldId id="343" r:id="rId15"/>
    <p:sldId id="344" r:id="rId16"/>
    <p:sldId id="284" r:id="rId1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9" autoAdjust="0"/>
    <p:restoredTop sz="93842" autoAdjust="0"/>
  </p:normalViewPr>
  <p:slideViewPr>
    <p:cSldViewPr>
      <p:cViewPr varScale="1">
        <p:scale>
          <a:sx n="64" d="100"/>
          <a:sy n="64" d="100"/>
        </p:scale>
        <p:origin x="1172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78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0444" y="2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443FD8-B925-4372-991C-DEF29E7F58DF}" type="datetimeFigureOut">
              <a:rPr lang="en-US" smtClean="0"/>
              <a:t>10/1/2024</a:t>
            </a:fld>
            <a:endParaRPr lang="en-U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9C344-5D20-4EE0-B18F-9D995AC540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191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89" cy="4972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899" y="0"/>
            <a:ext cx="2946189" cy="4972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167EA6-7499-4228-82CA-8EE91AC9D0DB}" type="datetimeFigureOut">
              <a:rPr lang="en-AU" smtClean="0"/>
              <a:t>1/10/2024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038"/>
            <a:ext cx="5438140" cy="390877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9360"/>
            <a:ext cx="2946189" cy="4972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899" y="9429360"/>
            <a:ext cx="2946189" cy="4972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4874D-2702-4D09-9191-9892EC5B8B86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81541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4874D-2702-4D09-9191-9892EC5B8B86}" type="slidenum">
              <a:rPr lang="en-AU" smtClean="0"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46922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4874D-2702-4D09-9191-9892EC5B8B86}" type="slidenum">
              <a:rPr lang="en-AU" smtClean="0"/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41441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4874D-2702-4D09-9191-9892EC5B8B86}" type="slidenum">
              <a:rPr lang="en-AU" smtClean="0"/>
              <a:t>16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74463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B4FB1-2381-40B9-91E0-374B3AB4833E}" type="datetimeFigureOut">
              <a:rPr lang="en-US" smtClean="0"/>
              <a:pPr/>
              <a:t>10/1/2024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3213-9A15-42E1-BC24-16A517C751AD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19931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B4FB1-2381-40B9-91E0-374B3AB4833E}" type="datetimeFigureOut">
              <a:rPr lang="en-US" smtClean="0"/>
              <a:pPr/>
              <a:t>10/1/2024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3213-9A15-42E1-BC24-16A517C751AD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72177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B4FB1-2381-40B9-91E0-374B3AB4833E}" type="datetimeFigureOut">
              <a:rPr lang="en-US" smtClean="0"/>
              <a:pPr/>
              <a:t>10/1/2024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3213-9A15-42E1-BC24-16A517C751AD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69158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B4FB1-2381-40B9-91E0-374B3AB4833E}" type="datetimeFigureOut">
              <a:rPr lang="en-US" smtClean="0"/>
              <a:pPr/>
              <a:t>10/1/2024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3213-9A15-42E1-BC24-16A517C751AD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86897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B4FB1-2381-40B9-91E0-374B3AB4833E}" type="datetimeFigureOut">
              <a:rPr lang="en-US" smtClean="0"/>
              <a:pPr/>
              <a:t>10/1/2024</a:t>
            </a:fld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3213-9A15-42E1-BC24-16A517C751AD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7359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B4FB1-2381-40B9-91E0-374B3AB4833E}" type="datetimeFigureOut">
              <a:rPr lang="en-US" smtClean="0"/>
              <a:pPr/>
              <a:t>10/1/2024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3213-9A15-42E1-BC24-16A517C751AD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03462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B4FB1-2381-40B9-91E0-374B3AB4833E}" type="datetimeFigureOut">
              <a:rPr lang="en-US" smtClean="0"/>
              <a:pPr/>
              <a:t>10/1/2024</a:t>
            </a:fld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3213-9A15-42E1-BC24-16A517C751AD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40972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B4FB1-2381-40B9-91E0-374B3AB4833E}" type="datetimeFigureOut">
              <a:rPr lang="en-US" smtClean="0"/>
              <a:pPr/>
              <a:t>10/1/2024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3213-9A15-42E1-BC24-16A517C751AD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42413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B4FB1-2381-40B9-91E0-374B3AB4833E}" type="datetimeFigureOut">
              <a:rPr lang="en-US" smtClean="0"/>
              <a:pPr/>
              <a:t>10/1/2024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3213-9A15-42E1-BC24-16A517C751AD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53507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B4FB1-2381-40B9-91E0-374B3AB4833E}" type="datetimeFigureOut">
              <a:rPr lang="en-US" smtClean="0"/>
              <a:pPr/>
              <a:t>10/1/2024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3213-9A15-42E1-BC24-16A517C751AD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11261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B4FB1-2381-40B9-91E0-374B3AB4833E}" type="datetimeFigureOut">
              <a:rPr lang="en-US" smtClean="0"/>
              <a:pPr/>
              <a:t>10/1/2024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3213-9A15-42E1-BC24-16A517C751AD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6692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B4FB1-2381-40B9-91E0-374B3AB4833E}" type="datetimeFigureOut">
              <a:rPr lang="en-US" smtClean="0"/>
              <a:pPr/>
              <a:t>10/1/2024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3213-9A15-42E1-BC24-16A517C751AD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14892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B4FB1-2381-40B9-91E0-374B3AB4833E}" type="datetimeFigureOut">
              <a:rPr lang="en-US" smtClean="0"/>
              <a:pPr/>
              <a:t>10/1/2024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3213-9A15-42E1-BC24-16A517C751AD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7163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B4FB1-2381-40B9-91E0-374B3AB4833E}" type="datetimeFigureOut">
              <a:rPr lang="en-US" smtClean="0"/>
              <a:pPr/>
              <a:t>10/1/2024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3213-9A15-42E1-BC24-16A517C751AD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41673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B4FB1-2381-40B9-91E0-374B3AB4833E}" type="datetimeFigureOut">
              <a:rPr lang="en-US" smtClean="0"/>
              <a:pPr/>
              <a:t>10/1/2024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3213-9A15-42E1-BC24-16A517C751AD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97450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B4FB1-2381-40B9-91E0-374B3AB4833E}" type="datetimeFigureOut">
              <a:rPr lang="en-US" smtClean="0"/>
              <a:pPr/>
              <a:t>10/1/2024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3213-9A15-42E1-BC24-16A517C751AD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49650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B4FB1-2381-40B9-91E0-374B3AB4833E}" type="datetimeFigureOut">
              <a:rPr lang="en-US" smtClean="0"/>
              <a:pPr/>
              <a:t>10/1/2024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93213-9A15-42E1-BC24-16A517C751AD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855513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72" r:id="rId1"/>
    <p:sldLayoutId id="2147484273" r:id="rId2"/>
    <p:sldLayoutId id="2147484274" r:id="rId3"/>
    <p:sldLayoutId id="2147484275" r:id="rId4"/>
    <p:sldLayoutId id="2147484276" r:id="rId5"/>
    <p:sldLayoutId id="2147484277" r:id="rId6"/>
    <p:sldLayoutId id="2147484278" r:id="rId7"/>
    <p:sldLayoutId id="2147484279" r:id="rId8"/>
    <p:sldLayoutId id="2147484280" r:id="rId9"/>
    <p:sldLayoutId id="2147484281" r:id="rId10"/>
    <p:sldLayoutId id="2147484282" r:id="rId11"/>
    <p:sldLayoutId id="2147484283" r:id="rId12"/>
    <p:sldLayoutId id="2147484284" r:id="rId13"/>
    <p:sldLayoutId id="2147484285" r:id="rId14"/>
    <p:sldLayoutId id="2147484286" r:id="rId15"/>
    <p:sldLayoutId id="214748428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epay.finance.gov.pg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7" y="1772816"/>
            <a:ext cx="6912769" cy="3053280"/>
          </a:xfr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endParaRPr lang="en-US" sz="2400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ctr">
              <a:spcBef>
                <a:spcPct val="0"/>
              </a:spcBef>
            </a:pPr>
            <a:r>
              <a:rPr lang="en-US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GoPNG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Non-Tax Revenue Digital Payment  &amp;</a:t>
            </a:r>
          </a:p>
          <a:p>
            <a:pPr algn="ctr">
              <a:spcBef>
                <a:spcPct val="0"/>
              </a:spcBef>
            </a:pP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E-Receipting 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Solutions</a:t>
            </a:r>
          </a:p>
          <a:p>
            <a:pPr algn="ctr">
              <a:spcBef>
                <a:spcPct val="0"/>
              </a:spcBef>
            </a:pPr>
            <a:endParaRPr lang="en-US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ctr">
              <a:spcBef>
                <a:spcPct val="0"/>
              </a:spcBef>
            </a:pPr>
            <a:r>
              <a:rPr lang="en-US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DIGITAL TRANSFORMATION SUBMIT 2024</a:t>
            </a:r>
            <a:endParaRPr lang="en-US" sz="2000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ctr">
              <a:spcBef>
                <a:spcPct val="0"/>
              </a:spcBef>
            </a:pPr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STANELY HOTEL</a:t>
            </a:r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-</a:t>
            </a:r>
            <a:r>
              <a:rPr lang="en-A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PORT MORESY</a:t>
            </a:r>
          </a:p>
          <a:p>
            <a:pPr algn="ctr">
              <a:spcBef>
                <a:spcPct val="0"/>
              </a:spcBef>
            </a:pPr>
            <a:r>
              <a:rPr lang="en-A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02</a:t>
            </a:r>
            <a:r>
              <a:rPr lang="en-AU" b="1" baseline="30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nd</a:t>
            </a:r>
            <a:r>
              <a:rPr lang="en-A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October</a:t>
            </a:r>
            <a:r>
              <a:rPr lang="en-A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en-A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2024</a:t>
            </a:r>
          </a:p>
          <a:p>
            <a:pPr algn="ctr">
              <a:spcBef>
                <a:spcPct val="0"/>
              </a:spcBef>
            </a:pPr>
            <a:endParaRPr lang="en-AU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ctr">
              <a:spcBef>
                <a:spcPct val="0"/>
              </a:spcBef>
            </a:pPr>
            <a:r>
              <a:rPr lang="en-AU" sz="16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Presenter: Charles </a:t>
            </a:r>
            <a:r>
              <a:rPr lang="en-AU" sz="1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Ikitae</a:t>
            </a:r>
            <a:endParaRPr lang="en-AU" sz="1600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ctr">
              <a:spcBef>
                <a:spcPct val="0"/>
              </a:spcBef>
            </a:pPr>
            <a:r>
              <a:rPr lang="en-AU" sz="16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A/FAS-Non-Tax Revenue Division</a:t>
            </a:r>
            <a:endParaRPr lang="en-US" sz="16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743200"/>
            <a:ext cx="7772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normalizeH="0" baseline="0" noProof="0" dirty="0" smtClean="0">
                <a:ln w="50800"/>
                <a:solidFill>
                  <a:schemeClr val="bg1">
                    <a:shade val="50000"/>
                  </a:schemeClr>
                </a:solidFill>
                <a:uLnTx/>
                <a:uFillTx/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331640" y="1339262"/>
            <a:ext cx="5791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GB" sz="1600" b="1" dirty="0" smtClean="0">
                <a:cs typeface="Times New Roman" pitchFamily="18" charset="0"/>
              </a:rPr>
              <a:t>DEPARTMENT </a:t>
            </a:r>
            <a:r>
              <a:rPr lang="en-GB" sz="1600" b="1" dirty="0">
                <a:cs typeface="Times New Roman" pitchFamily="18" charset="0"/>
              </a:rPr>
              <a:t>OF </a:t>
            </a:r>
            <a:r>
              <a:rPr lang="en-GB" sz="1600" b="1" dirty="0" smtClean="0">
                <a:cs typeface="Times New Roman" pitchFamily="18" charset="0"/>
              </a:rPr>
              <a:t>FINANCE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25465" y="129192"/>
            <a:ext cx="2012950" cy="121007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013176"/>
            <a:ext cx="6768752" cy="172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-13241"/>
            <a:ext cx="6347048" cy="1143000"/>
          </a:xfrm>
        </p:spPr>
        <p:txBody>
          <a:bodyPr/>
          <a:lstStyle/>
          <a:p>
            <a:r>
              <a:rPr lang="en-US" b="1" dirty="0" smtClean="0"/>
              <a:t>Outline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175" y="332656"/>
            <a:ext cx="8892480" cy="652534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600" dirty="0" smtClean="0"/>
              <a:t>Objective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 smtClean="0"/>
          </a:p>
          <a:p>
            <a:pPr>
              <a:spcBef>
                <a:spcPts val="0"/>
              </a:spcBef>
            </a:pPr>
            <a:r>
              <a:rPr lang="en-US" sz="2600" dirty="0" smtClean="0"/>
              <a:t>Reform Background on the Digital Payment &amp; E-receipting Solutions</a:t>
            </a:r>
          </a:p>
          <a:p>
            <a:pPr>
              <a:spcBef>
                <a:spcPts val="0"/>
              </a:spcBef>
            </a:pPr>
            <a:endParaRPr lang="en-US" sz="2600" dirty="0" smtClean="0"/>
          </a:p>
          <a:p>
            <a:pPr>
              <a:spcBef>
                <a:spcPts val="0"/>
              </a:spcBef>
            </a:pPr>
            <a:r>
              <a:rPr lang="en-US" sz="2600" dirty="0" smtClean="0"/>
              <a:t>Digital Payment Solution </a:t>
            </a:r>
            <a:r>
              <a:rPr lang="en-US" sz="2600" dirty="0" smtClean="0"/>
              <a:t>Developments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 smtClean="0"/>
          </a:p>
          <a:p>
            <a:pPr>
              <a:spcBef>
                <a:spcPts val="0"/>
              </a:spcBef>
            </a:pPr>
            <a:r>
              <a:rPr lang="en-US" sz="2600" dirty="0" smtClean="0"/>
              <a:t>Mode of Digital Payment Solutions</a:t>
            </a:r>
            <a:endParaRPr lang="en-US" sz="2600" dirty="0" smtClean="0"/>
          </a:p>
          <a:p>
            <a:pPr marL="0" indent="0">
              <a:spcBef>
                <a:spcPts val="0"/>
              </a:spcBef>
              <a:buNone/>
            </a:pPr>
            <a:endParaRPr lang="en-US" sz="2600" dirty="0" smtClean="0"/>
          </a:p>
          <a:p>
            <a:pPr>
              <a:spcBef>
                <a:spcPts val="0"/>
              </a:spcBef>
            </a:pPr>
            <a:r>
              <a:rPr lang="en-US" sz="2600" dirty="0" smtClean="0"/>
              <a:t>Benefits of Digital Payment Solutions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 smtClean="0"/>
          </a:p>
          <a:p>
            <a:pPr>
              <a:spcBef>
                <a:spcPts val="0"/>
              </a:spcBef>
            </a:pPr>
            <a:r>
              <a:rPr lang="en-US" sz="2600" dirty="0" smtClean="0"/>
              <a:t>Soft launch</a:t>
            </a:r>
            <a:r>
              <a:rPr lang="en-US" sz="2600" dirty="0" smtClean="0"/>
              <a:t> </a:t>
            </a:r>
            <a:r>
              <a:rPr lang="en-US" sz="2600" dirty="0" smtClean="0"/>
              <a:t>of the Digital Payment Solutions</a:t>
            </a:r>
          </a:p>
          <a:p>
            <a:pPr>
              <a:spcBef>
                <a:spcPts val="0"/>
              </a:spcBef>
            </a:pPr>
            <a:endParaRPr lang="en-US" sz="2600" b="1" dirty="0" smtClean="0"/>
          </a:p>
          <a:p>
            <a:pPr>
              <a:spcBef>
                <a:spcPts val="0"/>
              </a:spcBef>
            </a:pPr>
            <a:r>
              <a:rPr lang="en-US" sz="2600" dirty="0"/>
              <a:t>Roll-out of the </a:t>
            </a:r>
            <a:r>
              <a:rPr lang="en-US" sz="2600" dirty="0" err="1" smtClean="0"/>
              <a:t>Digitalisation</a:t>
            </a:r>
            <a:r>
              <a:rPr lang="en-US" sz="2600" dirty="0" smtClean="0"/>
              <a:t> Project Implementation</a:t>
            </a:r>
            <a:endParaRPr lang="en-US" sz="2600" b="1" dirty="0" smtClean="0"/>
          </a:p>
          <a:p>
            <a:pPr marL="0" indent="0">
              <a:spcBef>
                <a:spcPts val="0"/>
              </a:spcBef>
              <a:buNone/>
            </a:pPr>
            <a:endParaRPr lang="en-US" sz="2800" b="1" dirty="0" smtClean="0"/>
          </a:p>
          <a:p>
            <a:pPr>
              <a:spcBef>
                <a:spcPts val="0"/>
              </a:spcBef>
            </a:pPr>
            <a:r>
              <a:rPr lang="en-US" sz="2600" dirty="0" smtClean="0"/>
              <a:t>Conclusion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7470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7848872" cy="4248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50" dirty="0">
                <a:solidFill>
                  <a:schemeClr val="tx1"/>
                </a:solidFill>
                <a:latin typeface="Open Sans Bold"/>
              </a:rPr>
              <a:t>This presentation, aims to inform participants about the new reforms that the Department of Finance has embarked on especially the receipting of Government Fees and Charges:</a:t>
            </a:r>
          </a:p>
          <a:p>
            <a:pPr lvl="1"/>
            <a:r>
              <a:rPr lang="en-US" sz="2250" dirty="0">
                <a:solidFill>
                  <a:schemeClr val="tx1"/>
                </a:solidFill>
                <a:latin typeface="Open Sans Bold"/>
              </a:rPr>
              <a:t>Understand the new e-Receipting system and how it works</a:t>
            </a:r>
          </a:p>
          <a:p>
            <a:pPr lvl="1"/>
            <a:r>
              <a:rPr lang="en-US" sz="2250" dirty="0">
                <a:solidFill>
                  <a:schemeClr val="tx1"/>
                </a:solidFill>
                <a:latin typeface="Open Sans Bold"/>
              </a:rPr>
              <a:t>Identify the different portals with their specific functions</a:t>
            </a:r>
          </a:p>
          <a:p>
            <a:pPr lvl="1"/>
            <a:r>
              <a:rPr lang="en-US" sz="2250" dirty="0">
                <a:solidFill>
                  <a:schemeClr val="tx1"/>
                </a:solidFill>
                <a:latin typeface="Open Sans Bold"/>
              </a:rPr>
              <a:t>Discuss the features and key benefits</a:t>
            </a:r>
          </a:p>
        </p:txBody>
      </p:sp>
    </p:spTree>
    <p:extLst>
      <p:ext uri="{BB962C8B-B14F-4D97-AF65-F5344CB8AC3E}">
        <p14:creationId xmlns:p14="http://schemas.microsoft.com/office/powerpoint/2010/main" val="104839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9" y="188640"/>
            <a:ext cx="8760634" cy="1196752"/>
          </a:xfrm>
        </p:spPr>
        <p:txBody>
          <a:bodyPr>
            <a:normAutofit/>
          </a:bodyPr>
          <a:lstStyle/>
          <a:p>
            <a:pPr algn="ctr"/>
            <a:r>
              <a:rPr lang="en-AU" sz="3200" dirty="0" smtClean="0"/>
              <a:t>Reform </a:t>
            </a:r>
            <a:r>
              <a:rPr lang="en-AU" sz="3200" dirty="0" smtClean="0"/>
              <a:t>Background-Digital </a:t>
            </a:r>
            <a:r>
              <a:rPr lang="en-AU" sz="3200" dirty="0" smtClean="0"/>
              <a:t>Payment Solutions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9" y="980728"/>
            <a:ext cx="9173413" cy="5877272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The PNG Department of Finance required a centralized Person to Government (P2G) digital payment solution in which the public can access to pay for any government service fee 24/7 and allows for the ease of reconciliation of payments against the Departments financial management system IFMS. </a:t>
            </a:r>
            <a:endParaRPr lang="en-US" sz="2800" dirty="0" smtClean="0"/>
          </a:p>
          <a:p>
            <a:pPr marL="0" indent="0">
              <a:buNone/>
            </a:pPr>
            <a:endParaRPr lang="en-AU" sz="2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AU" sz="2800" dirty="0" smtClean="0"/>
              <a:t>Digital </a:t>
            </a:r>
            <a:r>
              <a:rPr lang="en-AU" sz="2800" dirty="0" smtClean="0"/>
              <a:t>Payment &amp; E-receipting solution was first initiated in </a:t>
            </a:r>
            <a:r>
              <a:rPr lang="en-AU" sz="2800" dirty="0" smtClean="0"/>
              <a:t>2021</a:t>
            </a:r>
          </a:p>
          <a:p>
            <a:pPr marL="0" indent="0">
              <a:buNone/>
            </a:pPr>
            <a:endParaRPr lang="en-AU" sz="2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AU" sz="2800" dirty="0" smtClean="0"/>
              <a:t>Project Development;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sz="2800" dirty="0" smtClean="0"/>
              <a:t>In line with 2019-2022 Medium Term Revenue Strategy (MTRS) policy 2018</a:t>
            </a:r>
          </a:p>
          <a:p>
            <a:pPr marL="457200" lvl="1" indent="0">
              <a:buNone/>
            </a:pPr>
            <a:endParaRPr lang="en-AU" sz="28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AU" sz="2800" dirty="0" smtClean="0"/>
              <a:t>In line with MTD4:-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AU" sz="2800" dirty="0" smtClean="0"/>
              <a:t>SPA 07- On National Revenue &amp; Public Finance Management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AU" sz="2800" dirty="0" smtClean="0"/>
              <a:t>SPA 08 – Integrated Digital Government System</a:t>
            </a:r>
          </a:p>
          <a:p>
            <a:pPr marL="914400" lvl="2" indent="0">
              <a:buNone/>
            </a:pPr>
            <a:endParaRPr lang="en-AU" sz="2800" dirty="0" smtClean="0"/>
          </a:p>
          <a:p>
            <a:pPr lvl="1">
              <a:buFont typeface="Wingdings" panose="05000000000000000000" pitchFamily="2" charset="2"/>
              <a:buChar char="Ø"/>
            </a:pPr>
            <a:endParaRPr lang="en-AU" sz="2800" dirty="0" smtClean="0"/>
          </a:p>
          <a:p>
            <a:pPr lvl="1">
              <a:buFont typeface="Wingdings" panose="05000000000000000000" pitchFamily="2" charset="2"/>
              <a:buChar char="Ø"/>
            </a:pP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306498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604" y="188640"/>
            <a:ext cx="7812795" cy="100811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 </a:t>
            </a:r>
            <a:r>
              <a:rPr lang="en-US" sz="2800" b="1" dirty="0" smtClean="0">
                <a:latin typeface="+mn-lt"/>
              </a:rPr>
              <a:t>Digital Payment Solutions Developments</a:t>
            </a:r>
            <a:endParaRPr lang="en-US" sz="2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764703"/>
            <a:ext cx="8568952" cy="6114797"/>
          </a:xfrm>
        </p:spPr>
        <p:txBody>
          <a:bodyPr>
            <a:noAutofit/>
          </a:bodyPr>
          <a:lstStyle/>
          <a:p>
            <a:endParaRPr lang="en-US" sz="2800" b="1" dirty="0" smtClean="0"/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800" dirty="0" smtClean="0"/>
              <a:t>Department of Finance and BSP Financial Group Limited have signed an </a:t>
            </a:r>
            <a:r>
              <a:rPr lang="en-US" sz="2800" dirty="0" err="1" smtClean="0"/>
              <a:t>MoU</a:t>
            </a:r>
            <a:r>
              <a:rPr lang="en-US" sz="2800" dirty="0" smtClean="0"/>
              <a:t> on the 14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of May, 2021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800" dirty="0" smtClean="0"/>
              <a:t>Signing of the MOA on the 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March, 2023 between </a:t>
            </a:r>
            <a:r>
              <a:rPr lang="en-US" sz="2800" dirty="0" err="1" smtClean="0"/>
              <a:t>DoF</a:t>
            </a:r>
            <a:r>
              <a:rPr lang="en-US" sz="2800" dirty="0" smtClean="0"/>
              <a:t> and BSP Financial Group Limited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800" dirty="0" smtClean="0"/>
              <a:t>All certification requirements including MOU &amp; MOA between Department of Finance and BSP have been sighted, vetted and cleared by State Solicitor's Office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marL="0" indent="0">
              <a:buNone/>
            </a:pPr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2443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151" y="332656"/>
            <a:ext cx="7850833" cy="936104"/>
          </a:xfrm>
        </p:spPr>
        <p:txBody>
          <a:bodyPr>
            <a:normAutofit fontScale="90000"/>
          </a:bodyPr>
          <a:lstStyle/>
          <a:p>
            <a:r>
              <a:rPr lang="en-US" dirty="0"/>
              <a:t>Mode of Digital Payment Solutions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2400" dirty="0"/>
              <a:t/>
            </a:r>
            <a:br>
              <a:rPr lang="en-US" sz="2400" dirty="0"/>
            </a:b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158" y="620688"/>
            <a:ext cx="7920880" cy="590465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2400" dirty="0"/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n-US" sz="2800" dirty="0" smtClean="0"/>
              <a:t>Web </a:t>
            </a:r>
            <a:r>
              <a:rPr lang="en-US" sz="2800" dirty="0"/>
              <a:t>Service Based Online Payment &amp; </a:t>
            </a:r>
            <a:r>
              <a:rPr lang="en-US" sz="2800" dirty="0" smtClean="0"/>
              <a:t>E-receipting</a:t>
            </a:r>
          </a:p>
          <a:p>
            <a:pPr marL="457200" lvl="1" indent="0" algn="just">
              <a:buNone/>
            </a:pPr>
            <a:endParaRPr lang="en-US" sz="2800" dirty="0" smtClean="0"/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n-US" sz="2800" dirty="0" smtClean="0"/>
              <a:t>USSD </a:t>
            </a:r>
            <a:r>
              <a:rPr lang="en-US" sz="2800" dirty="0"/>
              <a:t>Mobile Phone Banking Payments 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en-US" sz="2800" dirty="0"/>
              <a:t>Scheme cards developments-Vodafone, </a:t>
            </a:r>
            <a:r>
              <a:rPr lang="en-US" sz="2800" dirty="0" err="1"/>
              <a:t>Bmobile</a:t>
            </a:r>
            <a:r>
              <a:rPr lang="en-US" sz="2800" dirty="0"/>
              <a:t>, </a:t>
            </a:r>
            <a:r>
              <a:rPr lang="en-US" sz="2800" dirty="0" err="1"/>
              <a:t>Telikom</a:t>
            </a:r>
            <a:r>
              <a:rPr lang="en-US" sz="2800" dirty="0"/>
              <a:t> </a:t>
            </a:r>
            <a:r>
              <a:rPr lang="en-US" sz="2800" dirty="0" smtClean="0"/>
              <a:t>&amp; </a:t>
            </a:r>
            <a:r>
              <a:rPr lang="en-US" sz="2800" dirty="0" err="1" smtClean="0"/>
              <a:t>Digicel</a:t>
            </a:r>
            <a:endParaRPr lang="en-US" sz="2800" dirty="0"/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en-US" sz="2800" dirty="0"/>
              <a:t>BSP (other banks Kina, ANZ, Westpac 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en-US" sz="2800" dirty="0"/>
              <a:t>Above developments to be completed 31</a:t>
            </a:r>
            <a:r>
              <a:rPr lang="en-US" sz="2800" baseline="30000" dirty="0"/>
              <a:t>st</a:t>
            </a:r>
            <a:r>
              <a:rPr lang="en-US" sz="2800" dirty="0"/>
              <a:t> December, </a:t>
            </a:r>
            <a:r>
              <a:rPr lang="en-US" sz="2800" dirty="0" smtClean="0"/>
              <a:t>2024</a:t>
            </a:r>
          </a:p>
          <a:p>
            <a:pPr marL="914400" lvl="2" indent="0" algn="just">
              <a:buNone/>
            </a:pPr>
            <a:endParaRPr lang="en-US" sz="2800" dirty="0"/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n-US" sz="2800" dirty="0"/>
              <a:t>Kiosk Payment Solutions</a:t>
            </a:r>
          </a:p>
          <a:p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5445224"/>
            <a:ext cx="2664296" cy="127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37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906" y="1210934"/>
            <a:ext cx="7354438" cy="990600"/>
          </a:xfrm>
        </p:spPr>
        <p:txBody>
          <a:bodyPr>
            <a:normAutofit/>
          </a:bodyPr>
          <a:lstStyle/>
          <a:p>
            <a:r>
              <a:rPr lang="en-US" sz="3300" dirty="0"/>
              <a:t>Online eReceipting</a:t>
            </a:r>
            <a:r>
              <a:rPr lang="en-US" sz="3300" dirty="0"/>
              <a:t> Web </a:t>
            </a:r>
            <a:r>
              <a:rPr lang="en-US" sz="3300" dirty="0" smtClean="0"/>
              <a:t>Based Portals</a:t>
            </a:r>
            <a:endParaRPr lang="en-US" sz="3300" dirty="0"/>
          </a:p>
        </p:txBody>
      </p:sp>
      <p:sp>
        <p:nvSpPr>
          <p:cNvPr id="4" name="TextBox 3"/>
          <p:cNvSpPr txBox="1"/>
          <p:nvPr/>
        </p:nvSpPr>
        <p:spPr>
          <a:xfrm>
            <a:off x="504645" y="2060635"/>
            <a:ext cx="7673197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/>
              <a:t>The MVP of the GoPNG Non-Tax Online Receipting System consists of three portals with the functionalities listed below: </a:t>
            </a:r>
          </a:p>
          <a:p>
            <a:r>
              <a:rPr lang="en-US" sz="3300" dirty="0"/>
              <a:t>1. </a:t>
            </a:r>
            <a:r>
              <a:rPr lang="en-US" sz="3300" dirty="0" smtClean="0"/>
              <a:t>Customer Portal</a:t>
            </a:r>
            <a:endParaRPr lang="en-US" sz="3300" dirty="0"/>
          </a:p>
          <a:p>
            <a:r>
              <a:rPr lang="en-US" sz="3300" dirty="0"/>
              <a:t>2. </a:t>
            </a:r>
            <a:r>
              <a:rPr lang="en-US" sz="3300" dirty="0" smtClean="0"/>
              <a:t>Agency Portal</a:t>
            </a:r>
            <a:endParaRPr lang="en-US" sz="3300" dirty="0"/>
          </a:p>
          <a:p>
            <a:r>
              <a:rPr lang="en-US" sz="3300" dirty="0"/>
              <a:t>3. </a:t>
            </a:r>
            <a:r>
              <a:rPr lang="en-US" sz="3300" dirty="0" smtClean="0"/>
              <a:t>Admin Portal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73644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Portal Features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576626" y="2074166"/>
            <a:ext cx="2557680" cy="38878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68580" tIns="34290" rIns="68580" bIns="3429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 dirty="0"/>
              <a:t>Customer Portal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609599" y="2369210"/>
            <a:ext cx="2557680" cy="286432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Pay for service item</a:t>
            </a:r>
          </a:p>
          <a:p>
            <a:r>
              <a:rPr lang="en-US" dirty="0"/>
              <a:t>Retrieve Receipts</a:t>
            </a:r>
          </a:p>
          <a:p>
            <a:pPr marL="0" indent="0">
              <a:buNone/>
            </a:pPr>
            <a:endParaRPr lang="en-US" sz="1350" dirty="0"/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3463103" y="2081310"/>
            <a:ext cx="2557680" cy="38878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68580" tIns="34290" rIns="68580" bIns="3429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/>
              <a:t>Agency Portal</a:t>
            </a:r>
            <a:endParaRPr lang="en-US" sz="1350" dirty="0"/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3463103" y="2470091"/>
            <a:ext cx="2557680" cy="27634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View and verify receipts</a:t>
            </a:r>
          </a:p>
          <a:p>
            <a:r>
              <a:rPr lang="en-US" dirty="0"/>
              <a:t>Change receipt status</a:t>
            </a:r>
          </a:p>
          <a:p>
            <a:r>
              <a:rPr lang="en-US" dirty="0"/>
              <a:t>Track receipts</a:t>
            </a:r>
          </a:p>
          <a:p>
            <a:r>
              <a:rPr lang="en-US" dirty="0"/>
              <a:t>Generate reports</a:t>
            </a:r>
          </a:p>
        </p:txBody>
      </p:sp>
      <p:sp>
        <p:nvSpPr>
          <p:cNvPr id="8" name="Text Placeholder 4"/>
          <p:cNvSpPr txBox="1">
            <a:spLocks/>
          </p:cNvSpPr>
          <p:nvPr/>
        </p:nvSpPr>
        <p:spPr>
          <a:xfrm>
            <a:off x="6235280" y="2081310"/>
            <a:ext cx="2557680" cy="38878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68580" tIns="34290" rIns="68580" bIns="3429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/>
              <a:t>Admin</a:t>
            </a:r>
            <a:endParaRPr lang="en-US" sz="1350" dirty="0"/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6235280" y="2470091"/>
            <a:ext cx="2557680" cy="27634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View receipts</a:t>
            </a:r>
          </a:p>
          <a:p>
            <a:r>
              <a:rPr lang="en-US" dirty="0"/>
              <a:t>Track receipts</a:t>
            </a:r>
          </a:p>
          <a:p>
            <a:r>
              <a:rPr lang="en-US" dirty="0"/>
              <a:t>Generate reports (agency specific)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39" b="85847" l="2895" r="26058"/>
                    </a14:imgEffect>
                  </a14:imgLayer>
                </a14:imgProps>
              </a:ext>
            </a:extLst>
          </a:blip>
          <a:srcRect r="71046" b="4614"/>
          <a:stretch/>
        </p:blipFill>
        <p:spPr>
          <a:xfrm>
            <a:off x="4177687" y="4330868"/>
            <a:ext cx="1014212" cy="90266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976" y="4424605"/>
            <a:ext cx="804589" cy="71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69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2879E-B29B-C354-8B0B-633CD3750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706817" cy="1320800"/>
          </a:xfrm>
        </p:spPr>
        <p:txBody>
          <a:bodyPr>
            <a:normAutofit/>
          </a:bodyPr>
          <a:lstStyle/>
          <a:p>
            <a:r>
              <a:rPr lang="en-US" dirty="0"/>
              <a:t>Portal –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epay.finance.gov.pg</a:t>
            </a:r>
            <a:r>
              <a:rPr lang="en-US" dirty="0" smtClean="0"/>
              <a:t/>
            </a:r>
            <a:br>
              <a:rPr lang="en-US" dirty="0" smtClean="0"/>
            </a:br>
            <a:endParaRPr lang="en-PG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2440E2-99FF-929E-A052-6415F514B5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8001" y="2217966"/>
            <a:ext cx="6447234" cy="2812985"/>
          </a:xfrm>
        </p:spPr>
      </p:pic>
    </p:spTree>
    <p:extLst>
      <p:ext uri="{BB962C8B-B14F-4D97-AF65-F5344CB8AC3E}">
        <p14:creationId xmlns:p14="http://schemas.microsoft.com/office/powerpoint/2010/main" val="64522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633" y="908720"/>
            <a:ext cx="5915025" cy="646161"/>
          </a:xfrm>
        </p:spPr>
        <p:txBody>
          <a:bodyPr>
            <a:normAutofit/>
          </a:bodyPr>
          <a:lstStyle/>
          <a:p>
            <a:pPr algn="ctr"/>
            <a:r>
              <a:rPr lang="en-US" sz="3000" dirty="0">
                <a:solidFill>
                  <a:srgbClr val="323232"/>
                </a:solidFill>
                <a:latin typeface="Open Sans Bold"/>
                <a:ea typeface="+mn-ea"/>
                <a:cs typeface="+mn-cs"/>
              </a:rPr>
              <a:t>What's new?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6556" y="1581222"/>
            <a:ext cx="2636043" cy="3388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Open Sans Bold"/>
              </a:rPr>
              <a:t>OLD</a:t>
            </a:r>
            <a:endParaRPr lang="en-US" sz="1500" b="1" dirty="0">
              <a:solidFill>
                <a:srgbClr val="FF0000"/>
              </a:solidFill>
              <a:latin typeface="Open Sans Bold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199967" y="5590188"/>
            <a:ext cx="1543050" cy="273844"/>
          </a:xfrm>
        </p:spPr>
        <p:txBody>
          <a:bodyPr/>
          <a:lstStyle/>
          <a:p>
            <a:fld id="{3BA2194B-C59E-4901-A5CA-911AD411D2E3}" type="slidenum">
              <a:rPr lang="en-AU" sz="1500" b="1"/>
              <a:pPr/>
              <a:t>10</a:t>
            </a:fld>
            <a:endParaRPr lang="en-AU" sz="1500" b="1" dirty="0"/>
          </a:p>
        </p:txBody>
      </p:sp>
      <p:sp>
        <p:nvSpPr>
          <p:cNvPr id="5" name="AutoShape 5"/>
          <p:cNvSpPr/>
          <p:nvPr/>
        </p:nvSpPr>
        <p:spPr>
          <a:xfrm flipV="1">
            <a:off x="2969743" y="1381808"/>
            <a:ext cx="2208651" cy="34289"/>
          </a:xfrm>
          <a:prstGeom prst="rect">
            <a:avLst/>
          </a:prstGeom>
          <a:solidFill>
            <a:srgbClr val="8CC63E"/>
          </a:solidFill>
        </p:spPr>
        <p:txBody>
          <a:bodyPr/>
          <a:lstStyle/>
          <a:p>
            <a:pPr algn="ctr"/>
            <a:endParaRPr lang="en-US" sz="135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769" y="2150977"/>
            <a:ext cx="2636044" cy="18430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768" y="3994065"/>
            <a:ext cx="2636044" cy="15218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2133" y="2150977"/>
            <a:ext cx="2013319" cy="1276052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6370" y="3994065"/>
            <a:ext cx="3236647" cy="1521896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1441" y="2150978"/>
            <a:ext cx="1171575" cy="1741702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4663351" y="1612748"/>
            <a:ext cx="2636043" cy="33881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6"/>
                </a:solidFill>
                <a:latin typeface="Open Sans Bold"/>
              </a:rPr>
              <a:t>NEW</a:t>
            </a:r>
            <a:endParaRPr lang="en-US" sz="1500" b="1" dirty="0">
              <a:solidFill>
                <a:schemeClr val="accent6"/>
              </a:solidFill>
              <a:latin typeface="Open Sans 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9768" y="1656266"/>
            <a:ext cx="3003331" cy="300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350" dirty="0"/>
          </a:p>
        </p:txBody>
      </p:sp>
      <p:sp>
        <p:nvSpPr>
          <p:cNvPr id="14" name="TextBox 13"/>
          <p:cNvSpPr txBox="1"/>
          <p:nvPr/>
        </p:nvSpPr>
        <p:spPr>
          <a:xfrm>
            <a:off x="4506371" y="1643038"/>
            <a:ext cx="3429000" cy="300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35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23528" y="332656"/>
            <a:ext cx="7920880" cy="94776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dirty="0" smtClean="0">
                <a:latin typeface="+mn-lt"/>
              </a:rPr>
              <a:t>Benefits Of The Digital Payment System</a:t>
            </a:r>
            <a:endParaRPr 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929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79208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>
                <a:latin typeface="+mn-lt"/>
              </a:rPr>
              <a:t>Benefits Of The Digital Payment System</a:t>
            </a:r>
            <a:endParaRPr lang="en-US" sz="3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390" y="1196752"/>
            <a:ext cx="8064896" cy="5400600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n-US" sz="2600" dirty="0" smtClean="0"/>
              <a:t>Payments can be done 24/7 including weekends from anywhere (country &amp; abroad)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600" dirty="0" smtClean="0"/>
              <a:t>It will eliminate the paying ques at Cash Offices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600" dirty="0" smtClean="0"/>
              <a:t>It will eliminate theft and fraud in the payment process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600" dirty="0" smtClean="0"/>
              <a:t>Eliminate Collector of Public Moneys Punctuality and non-attendance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600" dirty="0" smtClean="0"/>
              <a:t>Eliminate customer travel cost for receipting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600" dirty="0" smtClean="0"/>
              <a:t>Real time fund transfer from customer to gov’t main account (CRF)</a:t>
            </a:r>
          </a:p>
          <a:p>
            <a:pPr marL="0" indent="0">
              <a:buNone/>
            </a:pPr>
            <a:endParaRPr lang="en-US" sz="2800" dirty="0" smtClean="0"/>
          </a:p>
          <a:p>
            <a:endParaRPr lang="en-US" sz="3200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40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8282881" cy="1091208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Soft launch </a:t>
            </a:r>
            <a:r>
              <a:rPr lang="en-AU" dirty="0" smtClean="0"/>
              <a:t>of the Digitalisation Project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484784"/>
            <a:ext cx="8282881" cy="482453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n-AU" sz="2800" dirty="0" smtClean="0"/>
              <a:t>A soft launch of the digitalisation project on the payment &amp; e-receipting of government non-tax revenue fees &amp; charges was done on the </a:t>
            </a:r>
            <a:r>
              <a:rPr lang="en-AU" sz="2800" b="1" dirty="0" smtClean="0"/>
              <a:t>03</a:t>
            </a:r>
            <a:r>
              <a:rPr lang="en-AU" sz="2800" b="1" baseline="30000" dirty="0" smtClean="0"/>
              <a:t>rd</a:t>
            </a:r>
            <a:r>
              <a:rPr lang="en-AU" sz="2800" b="1" dirty="0" smtClean="0"/>
              <a:t> of May, 2024 </a:t>
            </a:r>
            <a:r>
              <a:rPr lang="en-AU" sz="2800" dirty="0" smtClean="0"/>
              <a:t>at APEC </a:t>
            </a:r>
            <a:r>
              <a:rPr lang="en-AU" sz="2800" dirty="0" err="1" smtClean="0"/>
              <a:t>Haus</a:t>
            </a:r>
            <a:r>
              <a:rPr lang="en-AU" sz="2800" dirty="0"/>
              <a:t> </a:t>
            </a:r>
            <a:r>
              <a:rPr lang="en-AU" sz="2800" dirty="0" smtClean="0"/>
              <a:t>by the Secretary for Finance</a:t>
            </a:r>
            <a:r>
              <a:rPr lang="en-AU" sz="2800" dirty="0" smtClean="0"/>
              <a:t>.</a:t>
            </a:r>
            <a:endParaRPr lang="en-AU" sz="2800" dirty="0" smtClean="0"/>
          </a:p>
          <a:p>
            <a:pPr algn="just">
              <a:buFont typeface="Wingdings" panose="05000000000000000000" pitchFamily="2" charset="2"/>
              <a:buChar char="q"/>
            </a:pPr>
            <a:r>
              <a:rPr lang="en-AU" sz="2800" dirty="0" smtClean="0"/>
              <a:t>PNG Royal Constabulary has been selected as the pilot agency to trail out the online payment &amp; e-receipting system.</a:t>
            </a:r>
          </a:p>
          <a:p>
            <a:pPr marL="0" indent="0" algn="just">
              <a:buNone/>
            </a:pPr>
            <a:endParaRPr lang="en-AU" sz="2800" dirty="0" smtClean="0"/>
          </a:p>
          <a:p>
            <a:pPr algn="just">
              <a:buFont typeface="Wingdings" panose="05000000000000000000" pitchFamily="2" charset="2"/>
              <a:buChar char="q"/>
            </a:pP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118374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064895" cy="576065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/>
              <a:t>Roll-out of the Digital Project Implementation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92696"/>
            <a:ext cx="8788729" cy="6408712"/>
          </a:xfrm>
        </p:spPr>
        <p:txBody>
          <a:bodyPr>
            <a:normAutofit fontScale="55000" lnSpcReduction="20000"/>
          </a:bodyPr>
          <a:lstStyle/>
          <a:p>
            <a:pPr algn="just">
              <a:buFont typeface="Wingdings" panose="05000000000000000000" pitchFamily="2" charset="2"/>
              <a:buChar char="q"/>
            </a:pPr>
            <a:endParaRPr lang="en-US" sz="3800" dirty="0" smtClean="0"/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4200" dirty="0" smtClean="0"/>
              <a:t>Department of Police, NCD Police Collection sites have been installed with computers for online payments and e-receipting;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4200" dirty="0" err="1" smtClean="0"/>
              <a:t>Gordens</a:t>
            </a:r>
            <a:r>
              <a:rPr lang="en-US" sz="4200" dirty="0" smtClean="0"/>
              <a:t> Forensic Center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4200" dirty="0" err="1" smtClean="0"/>
              <a:t>Boroko</a:t>
            </a:r>
            <a:r>
              <a:rPr lang="en-US" sz="4200" dirty="0" smtClean="0"/>
              <a:t> Traffic Office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4200" dirty="0" err="1" smtClean="0"/>
              <a:t>Konedobu</a:t>
            </a:r>
            <a:r>
              <a:rPr lang="en-US" sz="4200" dirty="0" smtClean="0"/>
              <a:t> Firearms </a:t>
            </a:r>
            <a:r>
              <a:rPr lang="en-US" sz="4200" dirty="0" smtClean="0"/>
              <a:t>Office</a:t>
            </a:r>
            <a:endParaRPr lang="en-US" sz="4200" dirty="0" smtClean="0"/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4200" dirty="0" smtClean="0"/>
              <a:t>The trial out with Police Department will happen for </a:t>
            </a:r>
            <a:r>
              <a:rPr lang="en-US" sz="4200" dirty="0"/>
              <a:t>6</a:t>
            </a:r>
            <a:r>
              <a:rPr lang="en-US" sz="4200" dirty="0" smtClean="0"/>
              <a:t> </a:t>
            </a:r>
            <a:r>
              <a:rPr lang="en-US" sz="4200" dirty="0" smtClean="0"/>
              <a:t>months and to be completed by December 2024.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4200" dirty="0" smtClean="0"/>
              <a:t>Currently </a:t>
            </a:r>
            <a:r>
              <a:rPr lang="en-US" sz="4200" dirty="0" smtClean="0"/>
              <a:t>rolling out at the Provincial Police Headquarters before rolling out to other non-tax revenue collecting agencies as the full solution of the </a:t>
            </a:r>
            <a:r>
              <a:rPr lang="en-US" sz="4200" dirty="0" smtClean="0"/>
              <a:t>project</a:t>
            </a:r>
            <a:endParaRPr lang="en-US" sz="42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4200" dirty="0"/>
              <a:t>By </a:t>
            </a:r>
            <a:r>
              <a:rPr lang="en-US" sz="4200" dirty="0" smtClean="0"/>
              <a:t>end of 2025</a:t>
            </a:r>
            <a:r>
              <a:rPr lang="en-US" sz="4200" dirty="0"/>
              <a:t>, all government non-tax revenue collecting agencies </a:t>
            </a:r>
            <a:r>
              <a:rPr lang="en-US" sz="4200" dirty="0" smtClean="0"/>
              <a:t>will be </a:t>
            </a:r>
            <a:r>
              <a:rPr lang="en-US" sz="4200" dirty="0"/>
              <a:t>onboard </a:t>
            </a:r>
            <a:r>
              <a:rPr lang="en-US" sz="4200" dirty="0" smtClean="0"/>
              <a:t>on the  </a:t>
            </a:r>
            <a:r>
              <a:rPr lang="en-US" sz="4200" dirty="0"/>
              <a:t>Digital payment &amp; e-receipting solution</a:t>
            </a:r>
            <a:r>
              <a:rPr lang="en-US" sz="4200" dirty="0" smtClean="0"/>
              <a:t>.</a:t>
            </a:r>
            <a:endParaRPr lang="en-US" sz="42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4200" dirty="0"/>
              <a:t>By January, 2026, all cash office throughout the country will be closed </a:t>
            </a:r>
            <a:r>
              <a:rPr lang="en-US" sz="4200" dirty="0" smtClean="0"/>
              <a:t> and all </a:t>
            </a:r>
            <a:r>
              <a:rPr lang="en-US" sz="4200" dirty="0"/>
              <a:t>agencies will pay online.</a:t>
            </a:r>
          </a:p>
          <a:p>
            <a:endParaRPr lang="en-US" sz="3800" dirty="0"/>
          </a:p>
          <a:p>
            <a:pPr algn="just">
              <a:buFont typeface="Wingdings" panose="05000000000000000000" pitchFamily="2" charset="2"/>
              <a:buChar char="q"/>
            </a:pPr>
            <a:endParaRPr lang="en-US" sz="3800" dirty="0" smtClean="0"/>
          </a:p>
          <a:p>
            <a:pPr algn="just">
              <a:buFont typeface="Wingdings" panose="05000000000000000000" pitchFamily="2" charset="2"/>
              <a:buChar char="q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1717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289032" cy="990600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Phase 1 – Agency 1 Rollout RPNG </a:t>
            </a:r>
            <a:r>
              <a:rPr lang="en-US" sz="3200" dirty="0" smtClean="0"/>
              <a:t>Completed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764704"/>
            <a:ext cx="8456487" cy="5832648"/>
          </a:xfrm>
        </p:spPr>
        <p:txBody>
          <a:bodyPr>
            <a:noAutofit/>
          </a:bodyPr>
          <a:lstStyle/>
          <a:p>
            <a:r>
              <a:rPr lang="en-US" dirty="0"/>
              <a:t>Southern Region</a:t>
            </a:r>
          </a:p>
          <a:p>
            <a:pPr lvl="1"/>
            <a:r>
              <a:rPr lang="en-US" sz="1800" dirty="0"/>
              <a:t>National Capital District</a:t>
            </a:r>
          </a:p>
          <a:p>
            <a:pPr lvl="1"/>
            <a:r>
              <a:rPr lang="en-US" sz="1800" dirty="0"/>
              <a:t>Milne Bay Province</a:t>
            </a:r>
          </a:p>
          <a:p>
            <a:pPr lvl="1"/>
            <a:r>
              <a:rPr lang="en-US" sz="1800" dirty="0"/>
              <a:t>Northern Province</a:t>
            </a:r>
          </a:p>
          <a:p>
            <a:r>
              <a:rPr lang="en-US" dirty="0"/>
              <a:t>Niugini Islands</a:t>
            </a:r>
          </a:p>
          <a:p>
            <a:pPr lvl="1"/>
            <a:r>
              <a:rPr lang="en-US" sz="1800" dirty="0"/>
              <a:t>West New Britain Province</a:t>
            </a:r>
          </a:p>
          <a:p>
            <a:pPr lvl="1"/>
            <a:r>
              <a:rPr lang="en-US" sz="1800" dirty="0"/>
              <a:t>East New Britain Province</a:t>
            </a:r>
          </a:p>
          <a:p>
            <a:r>
              <a:rPr lang="en-US" dirty="0"/>
              <a:t>Momase</a:t>
            </a:r>
          </a:p>
          <a:p>
            <a:pPr lvl="1"/>
            <a:r>
              <a:rPr lang="en-US" sz="1800" dirty="0"/>
              <a:t>Madang Province</a:t>
            </a:r>
          </a:p>
          <a:p>
            <a:pPr lvl="1"/>
            <a:r>
              <a:rPr lang="en-US" sz="1800" dirty="0" err="1"/>
              <a:t>Morobe</a:t>
            </a:r>
            <a:r>
              <a:rPr lang="en-US" sz="1800" dirty="0"/>
              <a:t> Province</a:t>
            </a:r>
          </a:p>
          <a:p>
            <a:r>
              <a:rPr lang="en-US" dirty="0"/>
              <a:t>Highlands</a:t>
            </a:r>
          </a:p>
          <a:p>
            <a:pPr lvl="1"/>
            <a:r>
              <a:rPr lang="en-US" sz="1800" dirty="0"/>
              <a:t>Eastern Highlands Province</a:t>
            </a:r>
          </a:p>
          <a:p>
            <a:pPr lvl="1"/>
            <a:r>
              <a:rPr lang="en-US" sz="1800" dirty="0"/>
              <a:t>Chimbu Province</a:t>
            </a:r>
          </a:p>
          <a:p>
            <a:pPr lvl="1"/>
            <a:r>
              <a:rPr lang="en-US" sz="1800" dirty="0" err="1"/>
              <a:t>Jiwaka</a:t>
            </a:r>
            <a:r>
              <a:rPr lang="en-US" sz="1800" dirty="0"/>
              <a:t> Province</a:t>
            </a:r>
          </a:p>
          <a:p>
            <a:pPr lvl="1"/>
            <a:r>
              <a:rPr lang="en-US" sz="1800" dirty="0"/>
              <a:t>Western Highlands</a:t>
            </a:r>
          </a:p>
        </p:txBody>
      </p:sp>
    </p:spTree>
    <p:extLst>
      <p:ext uri="{BB962C8B-B14F-4D97-AF65-F5344CB8AC3E}">
        <p14:creationId xmlns:p14="http://schemas.microsoft.com/office/powerpoint/2010/main" val="79593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EEB42-DC96-B868-2DC9-49F6F8849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520" y="260648"/>
            <a:ext cx="9324528" cy="1320800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Phase 2 – Agency 1 Rollout RPNG </a:t>
            </a:r>
            <a:r>
              <a:rPr lang="en-US" sz="3200" dirty="0" smtClean="0"/>
              <a:t>-Planning </a:t>
            </a:r>
            <a:r>
              <a:rPr lang="en-US" sz="3200" dirty="0"/>
              <a:t>Stage</a:t>
            </a:r>
            <a:endParaRPr lang="en-PG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9EBEB-3E6E-3E22-D436-603C565FF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954516"/>
            <a:ext cx="8312471" cy="5714844"/>
          </a:xfrm>
        </p:spPr>
        <p:txBody>
          <a:bodyPr>
            <a:normAutofit/>
          </a:bodyPr>
          <a:lstStyle/>
          <a:p>
            <a:r>
              <a:rPr lang="en-US" dirty="0"/>
              <a:t>Southern Region</a:t>
            </a:r>
          </a:p>
          <a:p>
            <a:pPr lvl="1"/>
            <a:r>
              <a:rPr lang="en-US" sz="1800" dirty="0"/>
              <a:t>Gulf Province</a:t>
            </a:r>
          </a:p>
          <a:p>
            <a:pPr lvl="1"/>
            <a:r>
              <a:rPr lang="en-US" sz="1800" dirty="0"/>
              <a:t>Western Province</a:t>
            </a:r>
          </a:p>
          <a:p>
            <a:r>
              <a:rPr lang="en-US" dirty="0"/>
              <a:t>Niugini Islands</a:t>
            </a:r>
          </a:p>
          <a:p>
            <a:pPr lvl="1"/>
            <a:r>
              <a:rPr lang="en-US" sz="1800" dirty="0"/>
              <a:t>Manus Province</a:t>
            </a:r>
          </a:p>
          <a:p>
            <a:pPr lvl="1"/>
            <a:r>
              <a:rPr lang="en-US" sz="1800" dirty="0"/>
              <a:t>New Ireland Province</a:t>
            </a:r>
          </a:p>
          <a:p>
            <a:r>
              <a:rPr lang="en-US" dirty="0"/>
              <a:t>Momase</a:t>
            </a:r>
          </a:p>
          <a:p>
            <a:pPr lvl="1"/>
            <a:r>
              <a:rPr lang="en-US" sz="1800" dirty="0"/>
              <a:t>East Sepik Province</a:t>
            </a:r>
          </a:p>
          <a:p>
            <a:pPr lvl="1"/>
            <a:r>
              <a:rPr lang="en-US" sz="1800" dirty="0"/>
              <a:t>West Sepik Province</a:t>
            </a:r>
          </a:p>
          <a:p>
            <a:r>
              <a:rPr lang="en-US" dirty="0"/>
              <a:t>Highlands</a:t>
            </a:r>
          </a:p>
          <a:p>
            <a:pPr lvl="1"/>
            <a:r>
              <a:rPr lang="en-US" sz="1800" dirty="0"/>
              <a:t>Southern Highlands Province</a:t>
            </a:r>
          </a:p>
          <a:p>
            <a:pPr lvl="1"/>
            <a:r>
              <a:rPr lang="en-US" sz="1800" dirty="0"/>
              <a:t>Enga Province</a:t>
            </a:r>
          </a:p>
          <a:p>
            <a:pPr lvl="1"/>
            <a:r>
              <a:rPr lang="en-US" sz="1800" dirty="0"/>
              <a:t>Hela Province</a:t>
            </a:r>
          </a:p>
          <a:p>
            <a:endParaRPr lang="en-PG" dirty="0"/>
          </a:p>
        </p:txBody>
      </p:sp>
    </p:spTree>
    <p:extLst>
      <p:ext uri="{BB962C8B-B14F-4D97-AF65-F5344CB8AC3E}">
        <p14:creationId xmlns:p14="http://schemas.microsoft.com/office/powerpoint/2010/main" val="199152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67789" y="1412776"/>
            <a:ext cx="8305800" cy="2232248"/>
          </a:xfrm>
          <a:prstGeom prst="rect">
            <a:avLst/>
          </a:prstGeom>
        </p:spPr>
        <p:txBody>
          <a:bodyPr vert="horz" lIns="0" tIns="45720" rIns="0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/>
              <a:t>End of Presentation</a:t>
            </a:r>
          </a:p>
          <a:p>
            <a:pPr algn="ctr"/>
            <a:r>
              <a:rPr lang="en-US" b="1" dirty="0" smtClean="0"/>
              <a:t>Thank you!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1213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50258</TotalTime>
  <Words>761</Words>
  <Application>Microsoft Office PowerPoint</Application>
  <PresentationFormat>On-screen Show (4:3)</PresentationFormat>
  <Paragraphs>152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Open Sans Bold</vt:lpstr>
      <vt:lpstr>Times New Roman</vt:lpstr>
      <vt:lpstr>Trebuchet MS</vt:lpstr>
      <vt:lpstr>Wingdings</vt:lpstr>
      <vt:lpstr>Wingdings 3</vt:lpstr>
      <vt:lpstr>Facet</vt:lpstr>
      <vt:lpstr>PowerPoint Presentation</vt:lpstr>
      <vt:lpstr>Outline </vt:lpstr>
      <vt:lpstr>Objective</vt:lpstr>
      <vt:lpstr>Reform Background-Digital Payment Solutions</vt:lpstr>
      <vt:lpstr> Digital Payment Solutions Developments</vt:lpstr>
      <vt:lpstr>Mode of Digital Payment Solutions  </vt:lpstr>
      <vt:lpstr>Online eReceipting Web Based Portals</vt:lpstr>
      <vt:lpstr>User Portal Features</vt:lpstr>
      <vt:lpstr>Portal – https://epay.finance.gov.pg </vt:lpstr>
      <vt:lpstr>What's new?</vt:lpstr>
      <vt:lpstr>Benefits Of The Digital Payment System</vt:lpstr>
      <vt:lpstr>Soft launch of the Digitalisation Project</vt:lpstr>
      <vt:lpstr>Roll-out of the Digital Project Implementation</vt:lpstr>
      <vt:lpstr>Phase 1 – Agency 1 Rollout RPNG Completed</vt:lpstr>
      <vt:lpstr>Phase 2 – Agency 1 Rollout RPNG -Planning Stage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Kenneth E. Llamera</dc:creator>
  <cp:lastModifiedBy>user</cp:lastModifiedBy>
  <cp:revision>400</cp:revision>
  <cp:lastPrinted>2022-03-30T00:10:22Z</cp:lastPrinted>
  <dcterms:created xsi:type="dcterms:W3CDTF">2014-09-18T23:54:17Z</dcterms:created>
  <dcterms:modified xsi:type="dcterms:W3CDTF">2024-10-01T06:48:11Z</dcterms:modified>
</cp:coreProperties>
</file>