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6" r:id="rId3"/>
    <p:sldId id="268" r:id="rId4"/>
    <p:sldId id="257" r:id="rId5"/>
    <p:sldId id="258" r:id="rId6"/>
    <p:sldId id="259" r:id="rId7"/>
    <p:sldId id="269" r:id="rId8"/>
    <p:sldId id="261" r:id="rId9"/>
    <p:sldId id="263" r:id="rId10"/>
    <p:sldId id="270" r:id="rId11"/>
    <p:sldId id="260" r:id="rId12"/>
    <p:sldId id="264" r:id="rId13"/>
    <p:sldId id="265"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8C8"/>
    <a:srgbClr val="AE12BE"/>
    <a:srgbClr val="6D5D73"/>
    <a:srgbClr val="000000"/>
    <a:srgbClr val="C4C4C4"/>
    <a:srgbClr val="ECEBBE"/>
    <a:srgbClr val="D1CE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26E1C9-8C5E-4178-8EDE-D31DA9BE04F8}" type="doc">
      <dgm:prSet loTypeId="urn:microsoft.com/office/officeart/2005/8/layout/list1" loCatId="list" qsTypeId="urn:microsoft.com/office/officeart/2005/8/quickstyle/3d2" qsCatId="3D" csTypeId="urn:microsoft.com/office/officeart/2005/8/colors/colorful2" csCatId="colorful" phldr="1"/>
      <dgm:spPr/>
      <dgm:t>
        <a:bodyPr/>
        <a:lstStyle/>
        <a:p>
          <a:endParaRPr lang="en-US"/>
        </a:p>
      </dgm:t>
    </dgm:pt>
    <dgm:pt modelId="{CA20763E-7B22-4722-8EFD-83D784D1802C}">
      <dgm:prSet phldrT="[Text]" custT="1"/>
      <dgm:spPr/>
      <dgm:t>
        <a:bodyPr/>
        <a:lstStyle/>
        <a:p>
          <a:r>
            <a:rPr lang="en-US" sz="1800" dirty="0" smtClean="0">
              <a:latin typeface="Bahnschrift" panose="020B0502040204020203" pitchFamily="34" charset="0"/>
            </a:rPr>
            <a:t>Risk Assessment and Management</a:t>
          </a:r>
          <a:endParaRPr lang="en-US" sz="1800" dirty="0">
            <a:latin typeface="Bahnschrift" panose="020B0502040204020203" pitchFamily="34" charset="0"/>
          </a:endParaRPr>
        </a:p>
      </dgm:t>
    </dgm:pt>
    <dgm:pt modelId="{FE1C5C1D-C8BF-4159-BCC6-944398693C35}" type="parTrans" cxnId="{DBDB66F4-8784-427E-9965-F4E1E1480D3F}">
      <dgm:prSet/>
      <dgm:spPr/>
      <dgm:t>
        <a:bodyPr/>
        <a:lstStyle/>
        <a:p>
          <a:endParaRPr lang="en-US"/>
        </a:p>
      </dgm:t>
    </dgm:pt>
    <dgm:pt modelId="{8AB4D984-7EDA-4ED7-A5D9-F995812DA7EF}" type="sibTrans" cxnId="{DBDB66F4-8784-427E-9965-F4E1E1480D3F}">
      <dgm:prSet/>
      <dgm:spPr/>
      <dgm:t>
        <a:bodyPr/>
        <a:lstStyle/>
        <a:p>
          <a:endParaRPr lang="en-US"/>
        </a:p>
      </dgm:t>
    </dgm:pt>
    <dgm:pt modelId="{556364F8-BC6E-495D-AA63-1C0B66DF715A}">
      <dgm:prSet phldrT="[Text]" custT="1"/>
      <dgm:spPr/>
      <dgm:t>
        <a:bodyPr/>
        <a:lstStyle/>
        <a:p>
          <a:r>
            <a:rPr lang="en-US" sz="1600" dirty="0" smtClean="0">
              <a:latin typeface="Bahnschrift" panose="020B0502040204020203" pitchFamily="34" charset="0"/>
            </a:rPr>
            <a:t>Implementing ongoing surveillance of systems and networks to detect potential vulnerabilities and threats.</a:t>
          </a:r>
          <a:endParaRPr lang="en-US" sz="1600" dirty="0">
            <a:latin typeface="Bahnschrift" panose="020B0502040204020203" pitchFamily="34" charset="0"/>
          </a:endParaRPr>
        </a:p>
      </dgm:t>
    </dgm:pt>
    <dgm:pt modelId="{E1CA3899-9EB4-4AE9-B527-DC4AD4EB56AC}" type="parTrans" cxnId="{43A894C1-BAA0-4225-B3B8-F077C79CC7A8}">
      <dgm:prSet/>
      <dgm:spPr/>
      <dgm:t>
        <a:bodyPr/>
        <a:lstStyle/>
        <a:p>
          <a:endParaRPr lang="en-US"/>
        </a:p>
      </dgm:t>
    </dgm:pt>
    <dgm:pt modelId="{FE762F32-8B3B-4497-9A21-8537CE19C832}" type="sibTrans" cxnId="{43A894C1-BAA0-4225-B3B8-F077C79CC7A8}">
      <dgm:prSet/>
      <dgm:spPr/>
      <dgm:t>
        <a:bodyPr/>
        <a:lstStyle/>
        <a:p>
          <a:endParaRPr lang="en-US"/>
        </a:p>
      </dgm:t>
    </dgm:pt>
    <dgm:pt modelId="{C7050BC5-DE9D-44F4-9F1D-108E8C76D3CF}">
      <dgm:prSet phldrT="[Text]" custT="1"/>
      <dgm:spPr/>
      <dgm:t>
        <a:bodyPr/>
        <a:lstStyle/>
        <a:p>
          <a:r>
            <a:rPr lang="en-US" sz="1800" dirty="0" smtClean="0">
              <a:latin typeface="Bahnschrift" panose="020B0502040204020203" pitchFamily="34" charset="0"/>
            </a:rPr>
            <a:t>Training and Awareness</a:t>
          </a:r>
          <a:endParaRPr lang="en-US" sz="1800" dirty="0">
            <a:latin typeface="Bahnschrift" panose="020B0502040204020203" pitchFamily="34" charset="0"/>
          </a:endParaRPr>
        </a:p>
      </dgm:t>
    </dgm:pt>
    <dgm:pt modelId="{435BEEDE-829B-46CF-9AA1-451263B15194}" type="parTrans" cxnId="{3C91B346-5603-4FA5-8E37-4720C67E5D5D}">
      <dgm:prSet/>
      <dgm:spPr/>
      <dgm:t>
        <a:bodyPr/>
        <a:lstStyle/>
        <a:p>
          <a:endParaRPr lang="en-US"/>
        </a:p>
      </dgm:t>
    </dgm:pt>
    <dgm:pt modelId="{2D4DC1DB-D3E6-4284-984C-63A59452A448}" type="sibTrans" cxnId="{3C91B346-5603-4FA5-8E37-4720C67E5D5D}">
      <dgm:prSet/>
      <dgm:spPr/>
      <dgm:t>
        <a:bodyPr/>
        <a:lstStyle/>
        <a:p>
          <a:endParaRPr lang="en-US"/>
        </a:p>
      </dgm:t>
    </dgm:pt>
    <dgm:pt modelId="{45696734-8D1E-48DC-A6A0-F2DB8EFB49AC}">
      <dgm:prSet phldrT="[Text]" custT="1"/>
      <dgm:spPr/>
      <dgm:t>
        <a:bodyPr/>
        <a:lstStyle/>
        <a:p>
          <a:r>
            <a:rPr lang="en-US" sz="1600" dirty="0" smtClean="0">
              <a:latin typeface="Bahnschrift" panose="020B0502040204020203" pitchFamily="34" charset="0"/>
            </a:rPr>
            <a:t>Cyber security training programs for all personnel</a:t>
          </a:r>
          <a:endParaRPr lang="en-US" sz="1600" dirty="0">
            <a:latin typeface="Bahnschrift" panose="020B0502040204020203" pitchFamily="34" charset="0"/>
          </a:endParaRPr>
        </a:p>
      </dgm:t>
    </dgm:pt>
    <dgm:pt modelId="{E5D55329-E035-4B7E-866C-26013B6FFD49}" type="parTrans" cxnId="{B9965DE2-9B0F-4E2E-BB88-25556B28F61B}">
      <dgm:prSet/>
      <dgm:spPr/>
      <dgm:t>
        <a:bodyPr/>
        <a:lstStyle/>
        <a:p>
          <a:endParaRPr lang="en-US"/>
        </a:p>
      </dgm:t>
    </dgm:pt>
    <dgm:pt modelId="{A0B6A00D-01AA-4B58-8BFE-3A4ABC625A4F}" type="sibTrans" cxnId="{B9965DE2-9B0F-4E2E-BB88-25556B28F61B}">
      <dgm:prSet/>
      <dgm:spPr/>
      <dgm:t>
        <a:bodyPr/>
        <a:lstStyle/>
        <a:p>
          <a:endParaRPr lang="en-US"/>
        </a:p>
      </dgm:t>
    </dgm:pt>
    <dgm:pt modelId="{CCA8E60C-F6DA-4A5A-8F85-7DA09FEB23DC}">
      <dgm:prSet phldrT="[Text]" custT="1"/>
      <dgm:spPr/>
      <dgm:t>
        <a:bodyPr/>
        <a:lstStyle/>
        <a:p>
          <a:r>
            <a:rPr lang="en-US" sz="1800" dirty="0" smtClean="0">
              <a:latin typeface="Bahnschrift" panose="020B0502040204020203" pitchFamily="34" charset="0"/>
            </a:rPr>
            <a:t>Collaboration and Partnerships</a:t>
          </a:r>
          <a:endParaRPr lang="en-US" sz="1800" dirty="0">
            <a:latin typeface="Bahnschrift" panose="020B0502040204020203" pitchFamily="34" charset="0"/>
          </a:endParaRPr>
        </a:p>
      </dgm:t>
    </dgm:pt>
    <dgm:pt modelId="{DF8A7815-3FC0-4F9D-9235-1897BFF5987A}" type="parTrans" cxnId="{4471216A-890A-48D7-8FD5-9578AF590965}">
      <dgm:prSet/>
      <dgm:spPr/>
      <dgm:t>
        <a:bodyPr/>
        <a:lstStyle/>
        <a:p>
          <a:endParaRPr lang="en-US"/>
        </a:p>
      </dgm:t>
    </dgm:pt>
    <dgm:pt modelId="{EBBAF069-A12F-41B6-965E-379875223FF1}" type="sibTrans" cxnId="{4471216A-890A-48D7-8FD5-9578AF590965}">
      <dgm:prSet/>
      <dgm:spPr/>
      <dgm:t>
        <a:bodyPr/>
        <a:lstStyle/>
        <a:p>
          <a:endParaRPr lang="en-US"/>
        </a:p>
      </dgm:t>
    </dgm:pt>
    <dgm:pt modelId="{A0C0B5E8-802F-4B06-9B7C-DABABEDC0263}">
      <dgm:prSet phldrT="[Text]" custT="1"/>
      <dgm:spPr/>
      <dgm:t>
        <a:bodyPr/>
        <a:lstStyle/>
        <a:p>
          <a:r>
            <a:rPr lang="en-US" sz="1800" dirty="0" smtClean="0">
              <a:latin typeface="Bahnschrift" panose="020B0502040204020203" pitchFamily="34" charset="0"/>
            </a:rPr>
            <a:t>Technology and Innovation</a:t>
          </a:r>
          <a:endParaRPr lang="en-US" sz="1800" dirty="0">
            <a:latin typeface="Bahnschrift" panose="020B0502040204020203" pitchFamily="34" charset="0"/>
          </a:endParaRPr>
        </a:p>
      </dgm:t>
    </dgm:pt>
    <dgm:pt modelId="{2797067A-B2C8-49F7-970D-A6E2C4C1A84C}" type="parTrans" cxnId="{B17A39F0-FF50-42B0-9002-472F3E296AF3}">
      <dgm:prSet/>
      <dgm:spPr/>
      <dgm:t>
        <a:bodyPr/>
        <a:lstStyle/>
        <a:p>
          <a:endParaRPr lang="en-US"/>
        </a:p>
      </dgm:t>
    </dgm:pt>
    <dgm:pt modelId="{4C645B30-D2AA-4A34-9445-0A2FF416D5C3}" type="sibTrans" cxnId="{B17A39F0-FF50-42B0-9002-472F3E296AF3}">
      <dgm:prSet/>
      <dgm:spPr/>
      <dgm:t>
        <a:bodyPr/>
        <a:lstStyle/>
        <a:p>
          <a:endParaRPr lang="en-US"/>
        </a:p>
      </dgm:t>
    </dgm:pt>
    <dgm:pt modelId="{3C462CFB-349A-4CE3-ABFC-8ED1E7A17A66}">
      <dgm:prSet phldrT="[Text]" custT="1"/>
      <dgm:spPr/>
      <dgm:t>
        <a:bodyPr/>
        <a:lstStyle/>
        <a:p>
          <a:r>
            <a:rPr lang="en-US" sz="1600" dirty="0" smtClean="0">
              <a:latin typeface="Bahnschrift" panose="020B0502040204020203" pitchFamily="34" charset="0"/>
            </a:rPr>
            <a:t>Joint efforts with national cyber security agencies</a:t>
          </a:r>
          <a:endParaRPr lang="en-US" sz="1600" dirty="0">
            <a:latin typeface="Bahnschrift" panose="020B0502040204020203" pitchFamily="34" charset="0"/>
          </a:endParaRPr>
        </a:p>
      </dgm:t>
    </dgm:pt>
    <dgm:pt modelId="{85B21762-9BE3-4438-AE7E-F686F3E1ADB2}" type="parTrans" cxnId="{1AE181EA-9CF0-49E4-ABBC-05A4DA055790}">
      <dgm:prSet/>
      <dgm:spPr/>
      <dgm:t>
        <a:bodyPr/>
        <a:lstStyle/>
        <a:p>
          <a:endParaRPr lang="en-US"/>
        </a:p>
      </dgm:t>
    </dgm:pt>
    <dgm:pt modelId="{17FF67AD-F936-40E4-BC4E-37DF9C7A2803}" type="sibTrans" cxnId="{1AE181EA-9CF0-49E4-ABBC-05A4DA055790}">
      <dgm:prSet/>
      <dgm:spPr/>
      <dgm:t>
        <a:bodyPr/>
        <a:lstStyle/>
        <a:p>
          <a:endParaRPr lang="en-US"/>
        </a:p>
      </dgm:t>
    </dgm:pt>
    <dgm:pt modelId="{4DA6C45A-39F3-474C-AD34-8C53E3420B81}">
      <dgm:prSet phldrT="[Text]" custT="1"/>
      <dgm:spPr/>
      <dgm:t>
        <a:bodyPr/>
        <a:lstStyle/>
        <a:p>
          <a:r>
            <a:rPr lang="en-US" sz="1600" dirty="0" smtClean="0">
              <a:latin typeface="Bahnschrift" panose="020B0502040204020203" pitchFamily="34" charset="0"/>
            </a:rPr>
            <a:t>International cooperation with allied forces and cyber security organizations</a:t>
          </a:r>
          <a:endParaRPr lang="en-US" sz="1600" dirty="0">
            <a:latin typeface="Bahnschrift" panose="020B0502040204020203" pitchFamily="34" charset="0"/>
          </a:endParaRPr>
        </a:p>
      </dgm:t>
    </dgm:pt>
    <dgm:pt modelId="{9D3CB1DC-9FE6-4076-8A86-E43F8E27B8B7}" type="parTrans" cxnId="{CF7151F5-21C4-47C8-A660-226D7E311850}">
      <dgm:prSet/>
      <dgm:spPr/>
      <dgm:t>
        <a:bodyPr/>
        <a:lstStyle/>
        <a:p>
          <a:endParaRPr lang="en-US"/>
        </a:p>
      </dgm:t>
    </dgm:pt>
    <dgm:pt modelId="{3E373FD3-8891-4453-93C9-0EA67301A1CC}" type="sibTrans" cxnId="{CF7151F5-21C4-47C8-A660-226D7E311850}">
      <dgm:prSet/>
      <dgm:spPr/>
      <dgm:t>
        <a:bodyPr/>
        <a:lstStyle/>
        <a:p>
          <a:endParaRPr lang="en-US"/>
        </a:p>
      </dgm:t>
    </dgm:pt>
    <dgm:pt modelId="{0E1803B6-C91A-49DD-9831-E6D5F7C86E05}">
      <dgm:prSet phldrT="[Text]" custT="1"/>
      <dgm:spPr/>
      <dgm:t>
        <a:bodyPr/>
        <a:lstStyle/>
        <a:p>
          <a:r>
            <a:rPr lang="en-US" sz="1600" dirty="0" smtClean="0">
              <a:latin typeface="Bahnschrift" panose="020B0502040204020203" pitchFamily="34" charset="0"/>
            </a:rPr>
            <a:t>Investment in advanced cyber defense technologies</a:t>
          </a:r>
          <a:endParaRPr lang="en-US" sz="1600" dirty="0">
            <a:latin typeface="Bahnschrift" panose="020B0502040204020203" pitchFamily="34" charset="0"/>
          </a:endParaRPr>
        </a:p>
      </dgm:t>
    </dgm:pt>
    <dgm:pt modelId="{4ABC109A-45DF-46B1-8812-58C3F8D1074C}" type="parTrans" cxnId="{F5EEFC1C-D182-47BE-AA1A-0269847AFC69}">
      <dgm:prSet/>
      <dgm:spPr/>
      <dgm:t>
        <a:bodyPr/>
        <a:lstStyle/>
        <a:p>
          <a:endParaRPr lang="en-US"/>
        </a:p>
      </dgm:t>
    </dgm:pt>
    <dgm:pt modelId="{D6E40668-91EC-4503-8993-651D900FFF42}" type="sibTrans" cxnId="{F5EEFC1C-D182-47BE-AA1A-0269847AFC69}">
      <dgm:prSet/>
      <dgm:spPr/>
      <dgm:t>
        <a:bodyPr/>
        <a:lstStyle/>
        <a:p>
          <a:endParaRPr lang="en-US"/>
        </a:p>
      </dgm:t>
    </dgm:pt>
    <dgm:pt modelId="{3CB62D09-6F92-407C-8525-04F877ACC11D}">
      <dgm:prSet phldrT="[Text]" custT="1"/>
      <dgm:spPr/>
      <dgm:t>
        <a:bodyPr/>
        <a:lstStyle/>
        <a:p>
          <a:r>
            <a:rPr lang="en-US" sz="1600" dirty="0" smtClean="0">
              <a:latin typeface="Bahnschrift" panose="020B0502040204020203" pitchFamily="34" charset="0"/>
            </a:rPr>
            <a:t>Research and development in cyber security</a:t>
          </a:r>
          <a:endParaRPr lang="en-US" sz="1600" dirty="0">
            <a:latin typeface="Bahnschrift" panose="020B0502040204020203" pitchFamily="34" charset="0"/>
          </a:endParaRPr>
        </a:p>
      </dgm:t>
    </dgm:pt>
    <dgm:pt modelId="{559C6770-8C85-4E15-92F4-C00C2F2EDD02}" type="parTrans" cxnId="{86CCCF75-5D72-41A7-B8CA-11E6D498A845}">
      <dgm:prSet/>
      <dgm:spPr/>
      <dgm:t>
        <a:bodyPr/>
        <a:lstStyle/>
        <a:p>
          <a:endParaRPr lang="en-US"/>
        </a:p>
      </dgm:t>
    </dgm:pt>
    <dgm:pt modelId="{0D3318DB-F27D-45B8-B3AB-12C6055E801E}" type="sibTrans" cxnId="{86CCCF75-5D72-41A7-B8CA-11E6D498A845}">
      <dgm:prSet/>
      <dgm:spPr/>
      <dgm:t>
        <a:bodyPr/>
        <a:lstStyle/>
        <a:p>
          <a:endParaRPr lang="en-US"/>
        </a:p>
      </dgm:t>
    </dgm:pt>
    <dgm:pt modelId="{31CE08E7-6DA4-4206-8721-DB8DE34822AB}">
      <dgm:prSet phldrT="[Text]" custT="1"/>
      <dgm:spPr/>
      <dgm:t>
        <a:bodyPr/>
        <a:lstStyle/>
        <a:p>
          <a:r>
            <a:rPr lang="en-US" sz="1800" dirty="0" smtClean="0">
              <a:latin typeface="Bahnschrift" panose="020B0502040204020203" pitchFamily="34" charset="0"/>
            </a:rPr>
            <a:t>Policy and Governance</a:t>
          </a:r>
          <a:endParaRPr lang="en-US" sz="1800" dirty="0">
            <a:latin typeface="Bahnschrift" panose="020B0502040204020203" pitchFamily="34" charset="0"/>
          </a:endParaRPr>
        </a:p>
      </dgm:t>
    </dgm:pt>
    <dgm:pt modelId="{E0D7331F-802D-4DC1-A931-AA756D58EC2E}" type="parTrans" cxnId="{C29C1DAE-594A-4062-A7A4-C14C320B2490}">
      <dgm:prSet/>
      <dgm:spPr/>
      <dgm:t>
        <a:bodyPr/>
        <a:lstStyle/>
        <a:p>
          <a:endParaRPr lang="en-US"/>
        </a:p>
      </dgm:t>
    </dgm:pt>
    <dgm:pt modelId="{7C939B3B-A975-4472-BD4B-34426702442C}" type="sibTrans" cxnId="{C29C1DAE-594A-4062-A7A4-C14C320B2490}">
      <dgm:prSet/>
      <dgm:spPr/>
      <dgm:t>
        <a:bodyPr/>
        <a:lstStyle/>
        <a:p>
          <a:endParaRPr lang="en-US"/>
        </a:p>
      </dgm:t>
    </dgm:pt>
    <dgm:pt modelId="{41138B79-D3FA-4B68-AF87-AAC5FAAA794B}">
      <dgm:prSet phldrT="[Text]" custT="1"/>
      <dgm:spPr/>
      <dgm:t>
        <a:bodyPr/>
        <a:lstStyle/>
        <a:p>
          <a:r>
            <a:rPr lang="en-US" sz="1600" dirty="0" smtClean="0">
              <a:latin typeface="Bahnschrift" panose="020B0502040204020203" pitchFamily="34" charset="0"/>
            </a:rPr>
            <a:t>Developing and implementing plans to reduce identified risks, including technical safeguards, policies, and procedures.</a:t>
          </a:r>
          <a:endParaRPr lang="en-US" sz="1600" dirty="0">
            <a:latin typeface="Bahnschrift" panose="020B0502040204020203" pitchFamily="34" charset="0"/>
          </a:endParaRPr>
        </a:p>
      </dgm:t>
    </dgm:pt>
    <dgm:pt modelId="{1E882F54-5F0F-4BA5-89D4-EC212049F163}" type="parTrans" cxnId="{54B43BEB-A88A-47A8-9511-5FA5E8EB08E4}">
      <dgm:prSet/>
      <dgm:spPr/>
      <dgm:t>
        <a:bodyPr/>
        <a:lstStyle/>
        <a:p>
          <a:endParaRPr lang="en-US"/>
        </a:p>
      </dgm:t>
    </dgm:pt>
    <dgm:pt modelId="{87E1CE1D-4C62-48F3-8C95-BAB8B02FAA99}" type="sibTrans" cxnId="{54B43BEB-A88A-47A8-9511-5FA5E8EB08E4}">
      <dgm:prSet/>
      <dgm:spPr/>
      <dgm:t>
        <a:bodyPr/>
        <a:lstStyle/>
        <a:p>
          <a:endParaRPr lang="en-US"/>
        </a:p>
      </dgm:t>
    </dgm:pt>
    <dgm:pt modelId="{C631B4AB-C407-4538-BE8D-1E820A246945}">
      <dgm:prSet phldrT="[Text]" custT="1"/>
      <dgm:spPr/>
      <dgm:t>
        <a:bodyPr/>
        <a:lstStyle/>
        <a:p>
          <a:r>
            <a:rPr lang="en-US" sz="1600" dirty="0" smtClean="0">
              <a:latin typeface="Bahnschrift" panose="020B0502040204020203" pitchFamily="34" charset="0"/>
            </a:rPr>
            <a:t>Awareness Campaigns</a:t>
          </a:r>
          <a:endParaRPr lang="en-US" sz="1600" dirty="0">
            <a:latin typeface="Bahnschrift" panose="020B0502040204020203" pitchFamily="34" charset="0"/>
          </a:endParaRPr>
        </a:p>
      </dgm:t>
    </dgm:pt>
    <dgm:pt modelId="{DF6833BF-3206-48D8-AF24-B1987EA902DC}" type="parTrans" cxnId="{14049FF4-C47C-4539-815B-1255021468AE}">
      <dgm:prSet/>
      <dgm:spPr/>
      <dgm:t>
        <a:bodyPr/>
        <a:lstStyle/>
        <a:p>
          <a:endParaRPr lang="en-US"/>
        </a:p>
      </dgm:t>
    </dgm:pt>
    <dgm:pt modelId="{2894D07A-0F57-4EB5-8917-883475546494}" type="sibTrans" cxnId="{14049FF4-C47C-4539-815B-1255021468AE}">
      <dgm:prSet/>
      <dgm:spPr/>
      <dgm:t>
        <a:bodyPr/>
        <a:lstStyle/>
        <a:p>
          <a:endParaRPr lang="en-US"/>
        </a:p>
      </dgm:t>
    </dgm:pt>
    <dgm:pt modelId="{740CF661-09A6-414D-B948-97836F24E6CA}">
      <dgm:prSet phldrT="[Text]" custT="1"/>
      <dgm:spPr/>
      <dgm:t>
        <a:bodyPr/>
        <a:lstStyle/>
        <a:p>
          <a:r>
            <a:rPr lang="en-US" sz="1600" dirty="0" smtClean="0">
              <a:latin typeface="Bahnschrift" panose="020B0502040204020203" pitchFamily="34" charset="0"/>
            </a:rPr>
            <a:t>Offering advanced training for IT and cyber security staff to stay updated</a:t>
          </a:r>
          <a:endParaRPr lang="en-US" sz="1600" dirty="0">
            <a:latin typeface="Bahnschrift" panose="020B0502040204020203" pitchFamily="34" charset="0"/>
          </a:endParaRPr>
        </a:p>
      </dgm:t>
    </dgm:pt>
    <dgm:pt modelId="{88AABA30-8367-45F3-8B87-F8C1C0636C35}" type="parTrans" cxnId="{C7DD42E0-48C9-4B6C-B547-E1F0465FDAF7}">
      <dgm:prSet/>
      <dgm:spPr/>
      <dgm:t>
        <a:bodyPr/>
        <a:lstStyle/>
        <a:p>
          <a:endParaRPr lang="en-US"/>
        </a:p>
      </dgm:t>
    </dgm:pt>
    <dgm:pt modelId="{E6AC4981-9208-4CA3-90D1-ED23AC3BAEA8}" type="sibTrans" cxnId="{C7DD42E0-48C9-4B6C-B547-E1F0465FDAF7}">
      <dgm:prSet/>
      <dgm:spPr/>
      <dgm:t>
        <a:bodyPr/>
        <a:lstStyle/>
        <a:p>
          <a:endParaRPr lang="en-US"/>
        </a:p>
      </dgm:t>
    </dgm:pt>
    <dgm:pt modelId="{895E1A32-F863-4300-BCB7-6CC02B1F8C19}">
      <dgm:prSet phldrT="[Text]" custT="1"/>
      <dgm:spPr/>
      <dgm:t>
        <a:bodyPr/>
        <a:lstStyle/>
        <a:p>
          <a:r>
            <a:rPr lang="en-US" sz="1800" dirty="0" smtClean="0">
              <a:latin typeface="Bahnschrift" panose="020B0502040204020203" pitchFamily="34" charset="0"/>
            </a:rPr>
            <a:t> </a:t>
          </a:r>
          <a:r>
            <a:rPr lang="en-US" sz="1600" dirty="0" smtClean="0">
              <a:latin typeface="Bahnschrift" panose="020B0502040204020203" pitchFamily="34" charset="0"/>
            </a:rPr>
            <a:t>Establishing clear policies that define roles, responsibilities, and procedures for cyber security</a:t>
          </a:r>
          <a:endParaRPr lang="en-US" sz="1600" dirty="0">
            <a:latin typeface="Bahnschrift" panose="020B0502040204020203" pitchFamily="34" charset="0"/>
          </a:endParaRPr>
        </a:p>
      </dgm:t>
    </dgm:pt>
    <dgm:pt modelId="{F8013897-D91E-444B-92EC-B46CEFA038AD}" type="parTrans" cxnId="{3DD55A4D-B4B3-4CFE-B099-1E925525DB5E}">
      <dgm:prSet/>
      <dgm:spPr/>
      <dgm:t>
        <a:bodyPr/>
        <a:lstStyle/>
        <a:p>
          <a:endParaRPr lang="en-US"/>
        </a:p>
      </dgm:t>
    </dgm:pt>
    <dgm:pt modelId="{85EF936A-F951-4AA4-A37C-551AA9EDBBAF}" type="sibTrans" cxnId="{3DD55A4D-B4B3-4CFE-B099-1E925525DB5E}">
      <dgm:prSet/>
      <dgm:spPr/>
      <dgm:t>
        <a:bodyPr/>
        <a:lstStyle/>
        <a:p>
          <a:endParaRPr lang="en-US"/>
        </a:p>
      </dgm:t>
    </dgm:pt>
    <dgm:pt modelId="{8086CB61-D9DD-4098-961D-28E0F0DB3D71}" type="pres">
      <dgm:prSet presAssocID="{1E26E1C9-8C5E-4178-8EDE-D31DA9BE04F8}" presName="linear" presStyleCnt="0">
        <dgm:presLayoutVars>
          <dgm:dir/>
          <dgm:animLvl val="lvl"/>
          <dgm:resizeHandles val="exact"/>
        </dgm:presLayoutVars>
      </dgm:prSet>
      <dgm:spPr/>
      <dgm:t>
        <a:bodyPr/>
        <a:lstStyle/>
        <a:p>
          <a:endParaRPr lang="en-US"/>
        </a:p>
      </dgm:t>
    </dgm:pt>
    <dgm:pt modelId="{CB7E453C-4503-4B2C-AD93-A3FB66D05959}" type="pres">
      <dgm:prSet presAssocID="{CA20763E-7B22-4722-8EFD-83D784D1802C}" presName="parentLin" presStyleCnt="0"/>
      <dgm:spPr/>
      <dgm:t>
        <a:bodyPr/>
        <a:lstStyle/>
        <a:p>
          <a:endParaRPr lang="en-US"/>
        </a:p>
      </dgm:t>
    </dgm:pt>
    <dgm:pt modelId="{F200AF63-A4C9-4A17-9502-8E8BE901DF7C}" type="pres">
      <dgm:prSet presAssocID="{CA20763E-7B22-4722-8EFD-83D784D1802C}" presName="parentLeftMargin" presStyleLbl="node1" presStyleIdx="0" presStyleCnt="5"/>
      <dgm:spPr/>
      <dgm:t>
        <a:bodyPr/>
        <a:lstStyle/>
        <a:p>
          <a:endParaRPr lang="en-US"/>
        </a:p>
      </dgm:t>
    </dgm:pt>
    <dgm:pt modelId="{E015CEF7-B924-438B-B4F4-305BEF03A198}" type="pres">
      <dgm:prSet presAssocID="{CA20763E-7B22-4722-8EFD-83D784D1802C}" presName="parentText" presStyleLbl="node1" presStyleIdx="0" presStyleCnt="5">
        <dgm:presLayoutVars>
          <dgm:chMax val="0"/>
          <dgm:bulletEnabled val="1"/>
        </dgm:presLayoutVars>
      </dgm:prSet>
      <dgm:spPr/>
      <dgm:t>
        <a:bodyPr/>
        <a:lstStyle/>
        <a:p>
          <a:endParaRPr lang="en-US"/>
        </a:p>
      </dgm:t>
    </dgm:pt>
    <dgm:pt modelId="{B37746D9-4AE6-485F-80E3-CEEB3EAEEBBE}" type="pres">
      <dgm:prSet presAssocID="{CA20763E-7B22-4722-8EFD-83D784D1802C}" presName="negativeSpace" presStyleCnt="0"/>
      <dgm:spPr/>
      <dgm:t>
        <a:bodyPr/>
        <a:lstStyle/>
        <a:p>
          <a:endParaRPr lang="en-US"/>
        </a:p>
      </dgm:t>
    </dgm:pt>
    <dgm:pt modelId="{278F6C61-31AA-4B39-B77F-9DA7D24B911F}" type="pres">
      <dgm:prSet presAssocID="{CA20763E-7B22-4722-8EFD-83D784D1802C}" presName="childText" presStyleLbl="conFgAcc1" presStyleIdx="0" presStyleCnt="5">
        <dgm:presLayoutVars>
          <dgm:bulletEnabled val="1"/>
        </dgm:presLayoutVars>
      </dgm:prSet>
      <dgm:spPr/>
      <dgm:t>
        <a:bodyPr/>
        <a:lstStyle/>
        <a:p>
          <a:endParaRPr lang="en-US"/>
        </a:p>
      </dgm:t>
    </dgm:pt>
    <dgm:pt modelId="{2DA034FA-8C80-4B2C-8D90-1398C65524B9}" type="pres">
      <dgm:prSet presAssocID="{8AB4D984-7EDA-4ED7-A5D9-F995812DA7EF}" presName="spaceBetweenRectangles" presStyleCnt="0"/>
      <dgm:spPr/>
      <dgm:t>
        <a:bodyPr/>
        <a:lstStyle/>
        <a:p>
          <a:endParaRPr lang="en-US"/>
        </a:p>
      </dgm:t>
    </dgm:pt>
    <dgm:pt modelId="{6A1626C0-4CFF-48F4-8206-939AD17E5D92}" type="pres">
      <dgm:prSet presAssocID="{C7050BC5-DE9D-44F4-9F1D-108E8C76D3CF}" presName="parentLin" presStyleCnt="0"/>
      <dgm:spPr/>
      <dgm:t>
        <a:bodyPr/>
        <a:lstStyle/>
        <a:p>
          <a:endParaRPr lang="en-US"/>
        </a:p>
      </dgm:t>
    </dgm:pt>
    <dgm:pt modelId="{2F8E1FA4-F86A-4759-B39F-CA5392E845F1}" type="pres">
      <dgm:prSet presAssocID="{C7050BC5-DE9D-44F4-9F1D-108E8C76D3CF}" presName="parentLeftMargin" presStyleLbl="node1" presStyleIdx="0" presStyleCnt="5"/>
      <dgm:spPr/>
      <dgm:t>
        <a:bodyPr/>
        <a:lstStyle/>
        <a:p>
          <a:endParaRPr lang="en-US"/>
        </a:p>
      </dgm:t>
    </dgm:pt>
    <dgm:pt modelId="{628B7474-4B0F-49A6-BED4-18F396B1660F}" type="pres">
      <dgm:prSet presAssocID="{C7050BC5-DE9D-44F4-9F1D-108E8C76D3CF}" presName="parentText" presStyleLbl="node1" presStyleIdx="1" presStyleCnt="5">
        <dgm:presLayoutVars>
          <dgm:chMax val="0"/>
          <dgm:bulletEnabled val="1"/>
        </dgm:presLayoutVars>
      </dgm:prSet>
      <dgm:spPr/>
      <dgm:t>
        <a:bodyPr/>
        <a:lstStyle/>
        <a:p>
          <a:endParaRPr lang="en-US"/>
        </a:p>
      </dgm:t>
    </dgm:pt>
    <dgm:pt modelId="{C7F7AD60-2DDA-4EDF-9EE2-9CA2AB0F80D6}" type="pres">
      <dgm:prSet presAssocID="{C7050BC5-DE9D-44F4-9F1D-108E8C76D3CF}" presName="negativeSpace" presStyleCnt="0"/>
      <dgm:spPr/>
      <dgm:t>
        <a:bodyPr/>
        <a:lstStyle/>
        <a:p>
          <a:endParaRPr lang="en-US"/>
        </a:p>
      </dgm:t>
    </dgm:pt>
    <dgm:pt modelId="{186684F3-3AE9-4BC8-A05B-B00EC423A0D9}" type="pres">
      <dgm:prSet presAssocID="{C7050BC5-DE9D-44F4-9F1D-108E8C76D3CF}" presName="childText" presStyleLbl="conFgAcc1" presStyleIdx="1" presStyleCnt="5">
        <dgm:presLayoutVars>
          <dgm:bulletEnabled val="1"/>
        </dgm:presLayoutVars>
      </dgm:prSet>
      <dgm:spPr/>
      <dgm:t>
        <a:bodyPr/>
        <a:lstStyle/>
        <a:p>
          <a:endParaRPr lang="en-US"/>
        </a:p>
      </dgm:t>
    </dgm:pt>
    <dgm:pt modelId="{52D6377A-4E91-45BD-AC46-E1C6FB88E072}" type="pres">
      <dgm:prSet presAssocID="{2D4DC1DB-D3E6-4284-984C-63A59452A448}" presName="spaceBetweenRectangles" presStyleCnt="0"/>
      <dgm:spPr/>
      <dgm:t>
        <a:bodyPr/>
        <a:lstStyle/>
        <a:p>
          <a:endParaRPr lang="en-US"/>
        </a:p>
      </dgm:t>
    </dgm:pt>
    <dgm:pt modelId="{4B8A1399-BC31-4AD6-B3B1-C6D728A2FF0D}" type="pres">
      <dgm:prSet presAssocID="{CCA8E60C-F6DA-4A5A-8F85-7DA09FEB23DC}" presName="parentLin" presStyleCnt="0"/>
      <dgm:spPr/>
      <dgm:t>
        <a:bodyPr/>
        <a:lstStyle/>
        <a:p>
          <a:endParaRPr lang="en-US"/>
        </a:p>
      </dgm:t>
    </dgm:pt>
    <dgm:pt modelId="{CE30C146-F051-4004-BDAB-479EE8E70A6F}" type="pres">
      <dgm:prSet presAssocID="{CCA8E60C-F6DA-4A5A-8F85-7DA09FEB23DC}" presName="parentLeftMargin" presStyleLbl="node1" presStyleIdx="1" presStyleCnt="5"/>
      <dgm:spPr/>
      <dgm:t>
        <a:bodyPr/>
        <a:lstStyle/>
        <a:p>
          <a:endParaRPr lang="en-US"/>
        </a:p>
      </dgm:t>
    </dgm:pt>
    <dgm:pt modelId="{E0D59529-DAF3-4CAB-B5A0-E45154F4A98F}" type="pres">
      <dgm:prSet presAssocID="{CCA8E60C-F6DA-4A5A-8F85-7DA09FEB23DC}" presName="parentText" presStyleLbl="node1" presStyleIdx="2" presStyleCnt="5">
        <dgm:presLayoutVars>
          <dgm:chMax val="0"/>
          <dgm:bulletEnabled val="1"/>
        </dgm:presLayoutVars>
      </dgm:prSet>
      <dgm:spPr/>
      <dgm:t>
        <a:bodyPr/>
        <a:lstStyle/>
        <a:p>
          <a:endParaRPr lang="en-US"/>
        </a:p>
      </dgm:t>
    </dgm:pt>
    <dgm:pt modelId="{B77D36E2-0377-4965-BBDF-C3D08609FA67}" type="pres">
      <dgm:prSet presAssocID="{CCA8E60C-F6DA-4A5A-8F85-7DA09FEB23DC}" presName="negativeSpace" presStyleCnt="0"/>
      <dgm:spPr/>
      <dgm:t>
        <a:bodyPr/>
        <a:lstStyle/>
        <a:p>
          <a:endParaRPr lang="en-US"/>
        </a:p>
      </dgm:t>
    </dgm:pt>
    <dgm:pt modelId="{CD9E2075-4A43-4618-94E8-C8A1EA25AF56}" type="pres">
      <dgm:prSet presAssocID="{CCA8E60C-F6DA-4A5A-8F85-7DA09FEB23DC}" presName="childText" presStyleLbl="conFgAcc1" presStyleIdx="2" presStyleCnt="5">
        <dgm:presLayoutVars>
          <dgm:bulletEnabled val="1"/>
        </dgm:presLayoutVars>
      </dgm:prSet>
      <dgm:spPr/>
      <dgm:t>
        <a:bodyPr/>
        <a:lstStyle/>
        <a:p>
          <a:endParaRPr lang="en-US"/>
        </a:p>
      </dgm:t>
    </dgm:pt>
    <dgm:pt modelId="{8EEFBB49-AEC2-4656-BA71-500C33CA8DA3}" type="pres">
      <dgm:prSet presAssocID="{EBBAF069-A12F-41B6-965E-379875223FF1}" presName="spaceBetweenRectangles" presStyleCnt="0"/>
      <dgm:spPr/>
      <dgm:t>
        <a:bodyPr/>
        <a:lstStyle/>
        <a:p>
          <a:endParaRPr lang="en-US"/>
        </a:p>
      </dgm:t>
    </dgm:pt>
    <dgm:pt modelId="{03765F0E-331E-4531-B458-7786BC1BB2A9}" type="pres">
      <dgm:prSet presAssocID="{A0C0B5E8-802F-4B06-9B7C-DABABEDC0263}" presName="parentLin" presStyleCnt="0"/>
      <dgm:spPr/>
      <dgm:t>
        <a:bodyPr/>
        <a:lstStyle/>
        <a:p>
          <a:endParaRPr lang="en-US"/>
        </a:p>
      </dgm:t>
    </dgm:pt>
    <dgm:pt modelId="{1E8C4158-552C-4A66-97EB-8C15B656FC30}" type="pres">
      <dgm:prSet presAssocID="{A0C0B5E8-802F-4B06-9B7C-DABABEDC0263}" presName="parentLeftMargin" presStyleLbl="node1" presStyleIdx="2" presStyleCnt="5"/>
      <dgm:spPr/>
      <dgm:t>
        <a:bodyPr/>
        <a:lstStyle/>
        <a:p>
          <a:endParaRPr lang="en-US"/>
        </a:p>
      </dgm:t>
    </dgm:pt>
    <dgm:pt modelId="{393EDA32-8A98-472A-BBFA-E8779E8C3794}" type="pres">
      <dgm:prSet presAssocID="{A0C0B5E8-802F-4B06-9B7C-DABABEDC0263}" presName="parentText" presStyleLbl="node1" presStyleIdx="3" presStyleCnt="5">
        <dgm:presLayoutVars>
          <dgm:chMax val="0"/>
          <dgm:bulletEnabled val="1"/>
        </dgm:presLayoutVars>
      </dgm:prSet>
      <dgm:spPr/>
      <dgm:t>
        <a:bodyPr/>
        <a:lstStyle/>
        <a:p>
          <a:endParaRPr lang="en-US"/>
        </a:p>
      </dgm:t>
    </dgm:pt>
    <dgm:pt modelId="{6A2D839E-D8B1-41BA-9384-A9BCACC09487}" type="pres">
      <dgm:prSet presAssocID="{A0C0B5E8-802F-4B06-9B7C-DABABEDC0263}" presName="negativeSpace" presStyleCnt="0"/>
      <dgm:spPr/>
      <dgm:t>
        <a:bodyPr/>
        <a:lstStyle/>
        <a:p>
          <a:endParaRPr lang="en-US"/>
        </a:p>
      </dgm:t>
    </dgm:pt>
    <dgm:pt modelId="{810FA7E8-0361-4195-B35C-578625D3D600}" type="pres">
      <dgm:prSet presAssocID="{A0C0B5E8-802F-4B06-9B7C-DABABEDC0263}" presName="childText" presStyleLbl="conFgAcc1" presStyleIdx="3" presStyleCnt="5">
        <dgm:presLayoutVars>
          <dgm:bulletEnabled val="1"/>
        </dgm:presLayoutVars>
      </dgm:prSet>
      <dgm:spPr/>
      <dgm:t>
        <a:bodyPr/>
        <a:lstStyle/>
        <a:p>
          <a:endParaRPr lang="en-US"/>
        </a:p>
      </dgm:t>
    </dgm:pt>
    <dgm:pt modelId="{64F975FB-33A8-4946-9EFC-F320CBE7C565}" type="pres">
      <dgm:prSet presAssocID="{4C645B30-D2AA-4A34-9445-0A2FF416D5C3}" presName="spaceBetweenRectangles" presStyleCnt="0"/>
      <dgm:spPr/>
      <dgm:t>
        <a:bodyPr/>
        <a:lstStyle/>
        <a:p>
          <a:endParaRPr lang="en-US"/>
        </a:p>
      </dgm:t>
    </dgm:pt>
    <dgm:pt modelId="{4D886879-93DC-4BE0-8153-E62D6F1BF4D0}" type="pres">
      <dgm:prSet presAssocID="{31CE08E7-6DA4-4206-8721-DB8DE34822AB}" presName="parentLin" presStyleCnt="0"/>
      <dgm:spPr/>
      <dgm:t>
        <a:bodyPr/>
        <a:lstStyle/>
        <a:p>
          <a:endParaRPr lang="en-US"/>
        </a:p>
      </dgm:t>
    </dgm:pt>
    <dgm:pt modelId="{93BB7A12-2310-4A3E-9565-24DE5E0AB40B}" type="pres">
      <dgm:prSet presAssocID="{31CE08E7-6DA4-4206-8721-DB8DE34822AB}" presName="parentLeftMargin" presStyleLbl="node1" presStyleIdx="3" presStyleCnt="5"/>
      <dgm:spPr/>
      <dgm:t>
        <a:bodyPr/>
        <a:lstStyle/>
        <a:p>
          <a:endParaRPr lang="en-US"/>
        </a:p>
      </dgm:t>
    </dgm:pt>
    <dgm:pt modelId="{2509F06B-70E6-4953-9DAC-8B1C1643D87D}" type="pres">
      <dgm:prSet presAssocID="{31CE08E7-6DA4-4206-8721-DB8DE34822AB}" presName="parentText" presStyleLbl="node1" presStyleIdx="4" presStyleCnt="5">
        <dgm:presLayoutVars>
          <dgm:chMax val="0"/>
          <dgm:bulletEnabled val="1"/>
        </dgm:presLayoutVars>
      </dgm:prSet>
      <dgm:spPr/>
      <dgm:t>
        <a:bodyPr/>
        <a:lstStyle/>
        <a:p>
          <a:endParaRPr lang="en-US"/>
        </a:p>
      </dgm:t>
    </dgm:pt>
    <dgm:pt modelId="{C0E25AE6-5CE3-4240-BDDA-07F35241D8C6}" type="pres">
      <dgm:prSet presAssocID="{31CE08E7-6DA4-4206-8721-DB8DE34822AB}" presName="negativeSpace" presStyleCnt="0"/>
      <dgm:spPr/>
      <dgm:t>
        <a:bodyPr/>
        <a:lstStyle/>
        <a:p>
          <a:endParaRPr lang="en-US"/>
        </a:p>
      </dgm:t>
    </dgm:pt>
    <dgm:pt modelId="{BC3A106B-3DEA-494F-8188-566F196547FC}" type="pres">
      <dgm:prSet presAssocID="{31CE08E7-6DA4-4206-8721-DB8DE34822AB}" presName="childText" presStyleLbl="conFgAcc1" presStyleIdx="4" presStyleCnt="5">
        <dgm:presLayoutVars>
          <dgm:bulletEnabled val="1"/>
        </dgm:presLayoutVars>
      </dgm:prSet>
      <dgm:spPr/>
      <dgm:t>
        <a:bodyPr/>
        <a:lstStyle/>
        <a:p>
          <a:endParaRPr lang="en-US"/>
        </a:p>
      </dgm:t>
    </dgm:pt>
  </dgm:ptLst>
  <dgm:cxnLst>
    <dgm:cxn modelId="{C7DD42E0-48C9-4B6C-B547-E1F0465FDAF7}" srcId="{C7050BC5-DE9D-44F4-9F1D-108E8C76D3CF}" destId="{740CF661-09A6-414D-B948-97836F24E6CA}" srcOrd="2" destOrd="0" parTransId="{88AABA30-8367-45F3-8B87-F8C1C0636C35}" sibTransId="{E6AC4981-9208-4CA3-90D1-ED23AC3BAEA8}"/>
    <dgm:cxn modelId="{B14E75EC-7FD8-4557-9C13-A84E22E3019E}" type="presOf" srcId="{CA20763E-7B22-4722-8EFD-83D784D1802C}" destId="{F200AF63-A4C9-4A17-9502-8E8BE901DF7C}" srcOrd="0" destOrd="0" presId="urn:microsoft.com/office/officeart/2005/8/layout/list1"/>
    <dgm:cxn modelId="{C29C1DAE-594A-4062-A7A4-C14C320B2490}" srcId="{1E26E1C9-8C5E-4178-8EDE-D31DA9BE04F8}" destId="{31CE08E7-6DA4-4206-8721-DB8DE34822AB}" srcOrd="4" destOrd="0" parTransId="{E0D7331F-802D-4DC1-A931-AA756D58EC2E}" sibTransId="{7C939B3B-A975-4472-BD4B-34426702442C}"/>
    <dgm:cxn modelId="{86CCCF75-5D72-41A7-B8CA-11E6D498A845}" srcId="{A0C0B5E8-802F-4B06-9B7C-DABABEDC0263}" destId="{3CB62D09-6F92-407C-8525-04F877ACC11D}" srcOrd="1" destOrd="0" parTransId="{559C6770-8C85-4E15-92F4-C00C2F2EDD02}" sibTransId="{0D3318DB-F27D-45B8-B3AB-12C6055E801E}"/>
    <dgm:cxn modelId="{A6B56BDB-6FD8-49BB-B301-EC03E1226961}" type="presOf" srcId="{0E1803B6-C91A-49DD-9831-E6D5F7C86E05}" destId="{810FA7E8-0361-4195-B35C-578625D3D600}" srcOrd="0" destOrd="0" presId="urn:microsoft.com/office/officeart/2005/8/layout/list1"/>
    <dgm:cxn modelId="{F44D06D0-4F09-4FC7-8420-539DC1A9F5C8}" type="presOf" srcId="{31CE08E7-6DA4-4206-8721-DB8DE34822AB}" destId="{2509F06B-70E6-4953-9DAC-8B1C1643D87D}" srcOrd="1" destOrd="0" presId="urn:microsoft.com/office/officeart/2005/8/layout/list1"/>
    <dgm:cxn modelId="{1AE181EA-9CF0-49E4-ABBC-05A4DA055790}" srcId="{CCA8E60C-F6DA-4A5A-8F85-7DA09FEB23DC}" destId="{3C462CFB-349A-4CE3-ABFC-8ED1E7A17A66}" srcOrd="0" destOrd="0" parTransId="{85B21762-9BE3-4438-AE7E-F686F3E1ADB2}" sibTransId="{17FF67AD-F936-40E4-BC4E-37DF9C7A2803}"/>
    <dgm:cxn modelId="{43A894C1-BAA0-4225-B3B8-F077C79CC7A8}" srcId="{CA20763E-7B22-4722-8EFD-83D784D1802C}" destId="{556364F8-BC6E-495D-AA63-1C0B66DF715A}" srcOrd="0" destOrd="0" parTransId="{E1CA3899-9EB4-4AE9-B527-DC4AD4EB56AC}" sibTransId="{FE762F32-8B3B-4497-9A21-8537CE19C832}"/>
    <dgm:cxn modelId="{F5EEFC1C-D182-47BE-AA1A-0269847AFC69}" srcId="{A0C0B5E8-802F-4B06-9B7C-DABABEDC0263}" destId="{0E1803B6-C91A-49DD-9831-E6D5F7C86E05}" srcOrd="0" destOrd="0" parTransId="{4ABC109A-45DF-46B1-8812-58C3F8D1074C}" sibTransId="{D6E40668-91EC-4503-8993-651D900FFF42}"/>
    <dgm:cxn modelId="{14049FF4-C47C-4539-815B-1255021468AE}" srcId="{C7050BC5-DE9D-44F4-9F1D-108E8C76D3CF}" destId="{C631B4AB-C407-4538-BE8D-1E820A246945}" srcOrd="1" destOrd="0" parTransId="{DF6833BF-3206-48D8-AF24-B1987EA902DC}" sibTransId="{2894D07A-0F57-4EB5-8917-883475546494}"/>
    <dgm:cxn modelId="{54B43BEB-A88A-47A8-9511-5FA5E8EB08E4}" srcId="{CA20763E-7B22-4722-8EFD-83D784D1802C}" destId="{41138B79-D3FA-4B68-AF87-AAC5FAAA794B}" srcOrd="1" destOrd="0" parTransId="{1E882F54-5F0F-4BA5-89D4-EC212049F163}" sibTransId="{87E1CE1D-4C62-48F3-8C95-BAB8B02FAA99}"/>
    <dgm:cxn modelId="{2A6786B3-5AE6-44AA-AF50-7CE08F6B989E}" type="presOf" srcId="{41138B79-D3FA-4B68-AF87-AAC5FAAA794B}" destId="{278F6C61-31AA-4B39-B77F-9DA7D24B911F}" srcOrd="0" destOrd="1" presId="urn:microsoft.com/office/officeart/2005/8/layout/list1"/>
    <dgm:cxn modelId="{DBDB66F4-8784-427E-9965-F4E1E1480D3F}" srcId="{1E26E1C9-8C5E-4178-8EDE-D31DA9BE04F8}" destId="{CA20763E-7B22-4722-8EFD-83D784D1802C}" srcOrd="0" destOrd="0" parTransId="{FE1C5C1D-C8BF-4159-BCC6-944398693C35}" sibTransId="{8AB4D984-7EDA-4ED7-A5D9-F995812DA7EF}"/>
    <dgm:cxn modelId="{5FC63133-31FF-4209-9BDD-F56A352D2C5B}" type="presOf" srcId="{1E26E1C9-8C5E-4178-8EDE-D31DA9BE04F8}" destId="{8086CB61-D9DD-4098-961D-28E0F0DB3D71}" srcOrd="0" destOrd="0" presId="urn:microsoft.com/office/officeart/2005/8/layout/list1"/>
    <dgm:cxn modelId="{CF7151F5-21C4-47C8-A660-226D7E311850}" srcId="{CCA8E60C-F6DA-4A5A-8F85-7DA09FEB23DC}" destId="{4DA6C45A-39F3-474C-AD34-8C53E3420B81}" srcOrd="1" destOrd="0" parTransId="{9D3CB1DC-9FE6-4076-8A86-E43F8E27B8B7}" sibTransId="{3E373FD3-8891-4453-93C9-0EA67301A1CC}"/>
    <dgm:cxn modelId="{4544D054-D4E0-4715-A4D9-4286186D3AEB}" type="presOf" srcId="{C7050BC5-DE9D-44F4-9F1D-108E8C76D3CF}" destId="{2F8E1FA4-F86A-4759-B39F-CA5392E845F1}" srcOrd="0" destOrd="0" presId="urn:microsoft.com/office/officeart/2005/8/layout/list1"/>
    <dgm:cxn modelId="{3DD55A4D-B4B3-4CFE-B099-1E925525DB5E}" srcId="{31CE08E7-6DA4-4206-8721-DB8DE34822AB}" destId="{895E1A32-F863-4300-BCB7-6CC02B1F8C19}" srcOrd="0" destOrd="0" parTransId="{F8013897-D91E-444B-92EC-B46CEFA038AD}" sibTransId="{85EF936A-F951-4AA4-A37C-551AA9EDBBAF}"/>
    <dgm:cxn modelId="{F0F79C69-D30A-4E0C-B5B3-C00303EE3A9C}" type="presOf" srcId="{895E1A32-F863-4300-BCB7-6CC02B1F8C19}" destId="{BC3A106B-3DEA-494F-8188-566F196547FC}" srcOrd="0" destOrd="0" presId="urn:microsoft.com/office/officeart/2005/8/layout/list1"/>
    <dgm:cxn modelId="{3C91B346-5603-4FA5-8E37-4720C67E5D5D}" srcId="{1E26E1C9-8C5E-4178-8EDE-D31DA9BE04F8}" destId="{C7050BC5-DE9D-44F4-9F1D-108E8C76D3CF}" srcOrd="1" destOrd="0" parTransId="{435BEEDE-829B-46CF-9AA1-451263B15194}" sibTransId="{2D4DC1DB-D3E6-4284-984C-63A59452A448}"/>
    <dgm:cxn modelId="{6304B307-D6E2-4414-8411-12F4AE4331D1}" type="presOf" srcId="{CCA8E60C-F6DA-4A5A-8F85-7DA09FEB23DC}" destId="{E0D59529-DAF3-4CAB-B5A0-E45154F4A98F}" srcOrd="1" destOrd="0" presId="urn:microsoft.com/office/officeart/2005/8/layout/list1"/>
    <dgm:cxn modelId="{40EAE9A3-4153-4C98-B861-BE54D581C1D3}" type="presOf" srcId="{CCA8E60C-F6DA-4A5A-8F85-7DA09FEB23DC}" destId="{CE30C146-F051-4004-BDAB-479EE8E70A6F}" srcOrd="0" destOrd="0" presId="urn:microsoft.com/office/officeart/2005/8/layout/list1"/>
    <dgm:cxn modelId="{3D5C31E4-9B2F-462D-BA45-6F7BEFB2E8EA}" type="presOf" srcId="{740CF661-09A6-414D-B948-97836F24E6CA}" destId="{186684F3-3AE9-4BC8-A05B-B00EC423A0D9}" srcOrd="0" destOrd="2" presId="urn:microsoft.com/office/officeart/2005/8/layout/list1"/>
    <dgm:cxn modelId="{DB80FFCD-C08F-4D97-BD9E-85C0A7BBB9D6}" type="presOf" srcId="{C7050BC5-DE9D-44F4-9F1D-108E8C76D3CF}" destId="{628B7474-4B0F-49A6-BED4-18F396B1660F}" srcOrd="1" destOrd="0" presId="urn:microsoft.com/office/officeart/2005/8/layout/list1"/>
    <dgm:cxn modelId="{B17A39F0-FF50-42B0-9002-472F3E296AF3}" srcId="{1E26E1C9-8C5E-4178-8EDE-D31DA9BE04F8}" destId="{A0C0B5E8-802F-4B06-9B7C-DABABEDC0263}" srcOrd="3" destOrd="0" parTransId="{2797067A-B2C8-49F7-970D-A6E2C4C1A84C}" sibTransId="{4C645B30-D2AA-4A34-9445-0A2FF416D5C3}"/>
    <dgm:cxn modelId="{471BEB9B-6C0D-4A92-9AE0-3E83B7D3E5BE}" type="presOf" srcId="{45696734-8D1E-48DC-A6A0-F2DB8EFB49AC}" destId="{186684F3-3AE9-4BC8-A05B-B00EC423A0D9}" srcOrd="0" destOrd="0" presId="urn:microsoft.com/office/officeart/2005/8/layout/list1"/>
    <dgm:cxn modelId="{56D22ADE-C68B-4D4E-9981-351C0653B830}" type="presOf" srcId="{C631B4AB-C407-4538-BE8D-1E820A246945}" destId="{186684F3-3AE9-4BC8-A05B-B00EC423A0D9}" srcOrd="0" destOrd="1" presId="urn:microsoft.com/office/officeart/2005/8/layout/list1"/>
    <dgm:cxn modelId="{02630D8F-E7EC-4AF1-8821-398EF646393D}" type="presOf" srcId="{31CE08E7-6DA4-4206-8721-DB8DE34822AB}" destId="{93BB7A12-2310-4A3E-9565-24DE5E0AB40B}" srcOrd="0" destOrd="0" presId="urn:microsoft.com/office/officeart/2005/8/layout/list1"/>
    <dgm:cxn modelId="{64071EFE-FAE1-487E-8402-6892F5E97615}" type="presOf" srcId="{556364F8-BC6E-495D-AA63-1C0B66DF715A}" destId="{278F6C61-31AA-4B39-B77F-9DA7D24B911F}" srcOrd="0" destOrd="0" presId="urn:microsoft.com/office/officeart/2005/8/layout/list1"/>
    <dgm:cxn modelId="{6F27242E-3220-4579-AF55-F8406E5766F1}" type="presOf" srcId="{3CB62D09-6F92-407C-8525-04F877ACC11D}" destId="{810FA7E8-0361-4195-B35C-578625D3D600}" srcOrd="0" destOrd="1" presId="urn:microsoft.com/office/officeart/2005/8/layout/list1"/>
    <dgm:cxn modelId="{FC613EE8-73AE-4018-A158-1DEC7A2182D5}" type="presOf" srcId="{3C462CFB-349A-4CE3-ABFC-8ED1E7A17A66}" destId="{CD9E2075-4A43-4618-94E8-C8A1EA25AF56}" srcOrd="0" destOrd="0" presId="urn:microsoft.com/office/officeart/2005/8/layout/list1"/>
    <dgm:cxn modelId="{4471216A-890A-48D7-8FD5-9578AF590965}" srcId="{1E26E1C9-8C5E-4178-8EDE-D31DA9BE04F8}" destId="{CCA8E60C-F6DA-4A5A-8F85-7DA09FEB23DC}" srcOrd="2" destOrd="0" parTransId="{DF8A7815-3FC0-4F9D-9235-1897BFF5987A}" sibTransId="{EBBAF069-A12F-41B6-965E-379875223FF1}"/>
    <dgm:cxn modelId="{D84FBA65-8F4A-4067-A780-90E1BE5BC100}" type="presOf" srcId="{4DA6C45A-39F3-474C-AD34-8C53E3420B81}" destId="{CD9E2075-4A43-4618-94E8-C8A1EA25AF56}" srcOrd="0" destOrd="1" presId="urn:microsoft.com/office/officeart/2005/8/layout/list1"/>
    <dgm:cxn modelId="{BA4A893D-8E41-43A4-917D-4ABA40A4E510}" type="presOf" srcId="{A0C0B5E8-802F-4B06-9B7C-DABABEDC0263}" destId="{1E8C4158-552C-4A66-97EB-8C15B656FC30}" srcOrd="0" destOrd="0" presId="urn:microsoft.com/office/officeart/2005/8/layout/list1"/>
    <dgm:cxn modelId="{6B3C7F94-905A-4FEF-BB54-741DEDD27F10}" type="presOf" srcId="{A0C0B5E8-802F-4B06-9B7C-DABABEDC0263}" destId="{393EDA32-8A98-472A-BBFA-E8779E8C3794}" srcOrd="1" destOrd="0" presId="urn:microsoft.com/office/officeart/2005/8/layout/list1"/>
    <dgm:cxn modelId="{B9965DE2-9B0F-4E2E-BB88-25556B28F61B}" srcId="{C7050BC5-DE9D-44F4-9F1D-108E8C76D3CF}" destId="{45696734-8D1E-48DC-A6A0-F2DB8EFB49AC}" srcOrd="0" destOrd="0" parTransId="{E5D55329-E035-4B7E-866C-26013B6FFD49}" sibTransId="{A0B6A00D-01AA-4B58-8BFE-3A4ABC625A4F}"/>
    <dgm:cxn modelId="{BEF925CA-06E0-47DC-9D6A-30EB4A271994}" type="presOf" srcId="{CA20763E-7B22-4722-8EFD-83D784D1802C}" destId="{E015CEF7-B924-438B-B4F4-305BEF03A198}" srcOrd="1" destOrd="0" presId="urn:microsoft.com/office/officeart/2005/8/layout/list1"/>
    <dgm:cxn modelId="{14C1351B-A0C3-4C36-A98C-3B87499C443B}" type="presParOf" srcId="{8086CB61-D9DD-4098-961D-28E0F0DB3D71}" destId="{CB7E453C-4503-4B2C-AD93-A3FB66D05959}" srcOrd="0" destOrd="0" presId="urn:microsoft.com/office/officeart/2005/8/layout/list1"/>
    <dgm:cxn modelId="{C54D941B-0440-4C65-A917-A6E8D1897444}" type="presParOf" srcId="{CB7E453C-4503-4B2C-AD93-A3FB66D05959}" destId="{F200AF63-A4C9-4A17-9502-8E8BE901DF7C}" srcOrd="0" destOrd="0" presId="urn:microsoft.com/office/officeart/2005/8/layout/list1"/>
    <dgm:cxn modelId="{A1E3324D-AFF0-4FCD-9060-7DD1BA4B0B4C}" type="presParOf" srcId="{CB7E453C-4503-4B2C-AD93-A3FB66D05959}" destId="{E015CEF7-B924-438B-B4F4-305BEF03A198}" srcOrd="1" destOrd="0" presId="urn:microsoft.com/office/officeart/2005/8/layout/list1"/>
    <dgm:cxn modelId="{26604900-EBFA-496E-9A4F-A2067877CC35}" type="presParOf" srcId="{8086CB61-D9DD-4098-961D-28E0F0DB3D71}" destId="{B37746D9-4AE6-485F-80E3-CEEB3EAEEBBE}" srcOrd="1" destOrd="0" presId="urn:microsoft.com/office/officeart/2005/8/layout/list1"/>
    <dgm:cxn modelId="{26C0D093-0A86-44FB-A59C-22851567F783}" type="presParOf" srcId="{8086CB61-D9DD-4098-961D-28E0F0DB3D71}" destId="{278F6C61-31AA-4B39-B77F-9DA7D24B911F}" srcOrd="2" destOrd="0" presId="urn:microsoft.com/office/officeart/2005/8/layout/list1"/>
    <dgm:cxn modelId="{EF06ED0B-34EC-48DD-A8DB-74EEC3C1F757}" type="presParOf" srcId="{8086CB61-D9DD-4098-961D-28E0F0DB3D71}" destId="{2DA034FA-8C80-4B2C-8D90-1398C65524B9}" srcOrd="3" destOrd="0" presId="urn:microsoft.com/office/officeart/2005/8/layout/list1"/>
    <dgm:cxn modelId="{E5EAAB06-F67E-4E2B-B9BE-2219CAFEBE8F}" type="presParOf" srcId="{8086CB61-D9DD-4098-961D-28E0F0DB3D71}" destId="{6A1626C0-4CFF-48F4-8206-939AD17E5D92}" srcOrd="4" destOrd="0" presId="urn:microsoft.com/office/officeart/2005/8/layout/list1"/>
    <dgm:cxn modelId="{D3801F96-C83A-43F5-8ABA-025E678E5DE5}" type="presParOf" srcId="{6A1626C0-4CFF-48F4-8206-939AD17E5D92}" destId="{2F8E1FA4-F86A-4759-B39F-CA5392E845F1}" srcOrd="0" destOrd="0" presId="urn:microsoft.com/office/officeart/2005/8/layout/list1"/>
    <dgm:cxn modelId="{68E0CA73-BBE7-4BDF-96E1-3AD43A671FC2}" type="presParOf" srcId="{6A1626C0-4CFF-48F4-8206-939AD17E5D92}" destId="{628B7474-4B0F-49A6-BED4-18F396B1660F}" srcOrd="1" destOrd="0" presId="urn:microsoft.com/office/officeart/2005/8/layout/list1"/>
    <dgm:cxn modelId="{4DD352B1-F4E4-4108-B88A-AAC6240A81A0}" type="presParOf" srcId="{8086CB61-D9DD-4098-961D-28E0F0DB3D71}" destId="{C7F7AD60-2DDA-4EDF-9EE2-9CA2AB0F80D6}" srcOrd="5" destOrd="0" presId="urn:microsoft.com/office/officeart/2005/8/layout/list1"/>
    <dgm:cxn modelId="{A64930B2-350A-4A53-8BAE-74C8928C10D7}" type="presParOf" srcId="{8086CB61-D9DD-4098-961D-28E0F0DB3D71}" destId="{186684F3-3AE9-4BC8-A05B-B00EC423A0D9}" srcOrd="6" destOrd="0" presId="urn:microsoft.com/office/officeart/2005/8/layout/list1"/>
    <dgm:cxn modelId="{E58BFD12-B85B-42CD-9EED-FB5222331CDF}" type="presParOf" srcId="{8086CB61-D9DD-4098-961D-28E0F0DB3D71}" destId="{52D6377A-4E91-45BD-AC46-E1C6FB88E072}" srcOrd="7" destOrd="0" presId="urn:microsoft.com/office/officeart/2005/8/layout/list1"/>
    <dgm:cxn modelId="{6B5F4859-012E-4C1E-9426-FEDACA757CA0}" type="presParOf" srcId="{8086CB61-D9DD-4098-961D-28E0F0DB3D71}" destId="{4B8A1399-BC31-4AD6-B3B1-C6D728A2FF0D}" srcOrd="8" destOrd="0" presId="urn:microsoft.com/office/officeart/2005/8/layout/list1"/>
    <dgm:cxn modelId="{BA20F85A-6623-4AA5-80EA-1DA6C18683B2}" type="presParOf" srcId="{4B8A1399-BC31-4AD6-B3B1-C6D728A2FF0D}" destId="{CE30C146-F051-4004-BDAB-479EE8E70A6F}" srcOrd="0" destOrd="0" presId="urn:microsoft.com/office/officeart/2005/8/layout/list1"/>
    <dgm:cxn modelId="{B3499627-28FB-43AE-8376-ED3B18D75FB1}" type="presParOf" srcId="{4B8A1399-BC31-4AD6-B3B1-C6D728A2FF0D}" destId="{E0D59529-DAF3-4CAB-B5A0-E45154F4A98F}" srcOrd="1" destOrd="0" presId="urn:microsoft.com/office/officeart/2005/8/layout/list1"/>
    <dgm:cxn modelId="{AD43FE1A-6D25-480C-9741-2AA66BE2A467}" type="presParOf" srcId="{8086CB61-D9DD-4098-961D-28E0F0DB3D71}" destId="{B77D36E2-0377-4965-BBDF-C3D08609FA67}" srcOrd="9" destOrd="0" presId="urn:microsoft.com/office/officeart/2005/8/layout/list1"/>
    <dgm:cxn modelId="{A7C92114-19C1-406C-ADF3-62518CC62968}" type="presParOf" srcId="{8086CB61-D9DD-4098-961D-28E0F0DB3D71}" destId="{CD9E2075-4A43-4618-94E8-C8A1EA25AF56}" srcOrd="10" destOrd="0" presId="urn:microsoft.com/office/officeart/2005/8/layout/list1"/>
    <dgm:cxn modelId="{CBC14F9B-0888-4BA2-B669-01314E13854A}" type="presParOf" srcId="{8086CB61-D9DD-4098-961D-28E0F0DB3D71}" destId="{8EEFBB49-AEC2-4656-BA71-500C33CA8DA3}" srcOrd="11" destOrd="0" presId="urn:microsoft.com/office/officeart/2005/8/layout/list1"/>
    <dgm:cxn modelId="{E8A329C0-3A10-43A2-B5C3-59A888110CA3}" type="presParOf" srcId="{8086CB61-D9DD-4098-961D-28E0F0DB3D71}" destId="{03765F0E-331E-4531-B458-7786BC1BB2A9}" srcOrd="12" destOrd="0" presId="urn:microsoft.com/office/officeart/2005/8/layout/list1"/>
    <dgm:cxn modelId="{7A6F9FA2-1B79-44E8-8C06-F3D5B8F4E82C}" type="presParOf" srcId="{03765F0E-331E-4531-B458-7786BC1BB2A9}" destId="{1E8C4158-552C-4A66-97EB-8C15B656FC30}" srcOrd="0" destOrd="0" presId="urn:microsoft.com/office/officeart/2005/8/layout/list1"/>
    <dgm:cxn modelId="{765F6E65-353F-46AD-A9BA-9E1E5A1DAB72}" type="presParOf" srcId="{03765F0E-331E-4531-B458-7786BC1BB2A9}" destId="{393EDA32-8A98-472A-BBFA-E8779E8C3794}" srcOrd="1" destOrd="0" presId="urn:microsoft.com/office/officeart/2005/8/layout/list1"/>
    <dgm:cxn modelId="{A0B669BA-D2D0-4CEC-9169-9600977CF08C}" type="presParOf" srcId="{8086CB61-D9DD-4098-961D-28E0F0DB3D71}" destId="{6A2D839E-D8B1-41BA-9384-A9BCACC09487}" srcOrd="13" destOrd="0" presId="urn:microsoft.com/office/officeart/2005/8/layout/list1"/>
    <dgm:cxn modelId="{C01461C6-8C3F-4AA7-9C52-39EB8214EAA5}" type="presParOf" srcId="{8086CB61-D9DD-4098-961D-28E0F0DB3D71}" destId="{810FA7E8-0361-4195-B35C-578625D3D600}" srcOrd="14" destOrd="0" presId="urn:microsoft.com/office/officeart/2005/8/layout/list1"/>
    <dgm:cxn modelId="{B375AFBD-54DB-4630-8E91-03FBBA6C798C}" type="presParOf" srcId="{8086CB61-D9DD-4098-961D-28E0F0DB3D71}" destId="{64F975FB-33A8-4946-9EFC-F320CBE7C565}" srcOrd="15" destOrd="0" presId="urn:microsoft.com/office/officeart/2005/8/layout/list1"/>
    <dgm:cxn modelId="{E6CD1900-AFC2-467C-92A2-4AE6D40F25EE}" type="presParOf" srcId="{8086CB61-D9DD-4098-961D-28E0F0DB3D71}" destId="{4D886879-93DC-4BE0-8153-E62D6F1BF4D0}" srcOrd="16" destOrd="0" presId="urn:microsoft.com/office/officeart/2005/8/layout/list1"/>
    <dgm:cxn modelId="{91CA22B9-8EE5-4145-85DD-B1248D949CE0}" type="presParOf" srcId="{4D886879-93DC-4BE0-8153-E62D6F1BF4D0}" destId="{93BB7A12-2310-4A3E-9565-24DE5E0AB40B}" srcOrd="0" destOrd="0" presId="urn:microsoft.com/office/officeart/2005/8/layout/list1"/>
    <dgm:cxn modelId="{14210B78-816B-4E2B-A57B-E0A3F18069E9}" type="presParOf" srcId="{4D886879-93DC-4BE0-8153-E62D6F1BF4D0}" destId="{2509F06B-70E6-4953-9DAC-8B1C1643D87D}" srcOrd="1" destOrd="0" presId="urn:microsoft.com/office/officeart/2005/8/layout/list1"/>
    <dgm:cxn modelId="{18155C7D-F31E-4C9A-BABC-2F525A215C42}" type="presParOf" srcId="{8086CB61-D9DD-4098-961D-28E0F0DB3D71}" destId="{C0E25AE6-5CE3-4240-BDDA-07F35241D8C6}" srcOrd="17" destOrd="0" presId="urn:microsoft.com/office/officeart/2005/8/layout/list1"/>
    <dgm:cxn modelId="{C196F632-5CF5-468F-9BEB-B47DFB6E63AA}" type="presParOf" srcId="{8086CB61-D9DD-4098-961D-28E0F0DB3D71}" destId="{BC3A106B-3DEA-494F-8188-566F196547FC}"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F6C61-31AA-4B39-B77F-9DA7D24B911F}">
      <dsp:nvSpPr>
        <dsp:cNvPr id="0" name=""/>
        <dsp:cNvSpPr/>
      </dsp:nvSpPr>
      <dsp:spPr>
        <a:xfrm>
          <a:off x="0" y="173351"/>
          <a:ext cx="11520150" cy="121905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94092" tIns="187452" rIns="8940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Implementing ongoing surveillance of systems and networks to detect potential vulnerabilities and threats.</a:t>
          </a:r>
          <a:endParaRPr lang="en-US" sz="1600" kern="1200" dirty="0">
            <a:latin typeface="Bahnschrift" panose="020B0502040204020203" pitchFamily="34" charset="0"/>
          </a:endParaRPr>
        </a:p>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Developing and implementing plans to reduce identified risks, including technical safeguards, policies, and procedures.</a:t>
          </a:r>
          <a:endParaRPr lang="en-US" sz="1600" kern="1200" dirty="0">
            <a:latin typeface="Bahnschrift" panose="020B0502040204020203" pitchFamily="34" charset="0"/>
          </a:endParaRPr>
        </a:p>
      </dsp:txBody>
      <dsp:txXfrm>
        <a:off x="0" y="173351"/>
        <a:ext cx="11520150" cy="1219050"/>
      </dsp:txXfrm>
    </dsp:sp>
    <dsp:sp modelId="{E015CEF7-B924-438B-B4F4-305BEF03A198}">
      <dsp:nvSpPr>
        <dsp:cNvPr id="0" name=""/>
        <dsp:cNvSpPr/>
      </dsp:nvSpPr>
      <dsp:spPr>
        <a:xfrm>
          <a:off x="576007" y="40511"/>
          <a:ext cx="8064105" cy="2656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4" tIns="0" rIns="304804" bIns="0" numCol="1" spcCol="1270" anchor="ctr" anchorCtr="0">
          <a:noAutofit/>
        </a:bodyPr>
        <a:lstStyle/>
        <a:p>
          <a:pPr lvl="0" algn="l" defTabSz="800100">
            <a:lnSpc>
              <a:spcPct val="90000"/>
            </a:lnSpc>
            <a:spcBef>
              <a:spcPct val="0"/>
            </a:spcBef>
            <a:spcAft>
              <a:spcPct val="35000"/>
            </a:spcAft>
          </a:pPr>
          <a:r>
            <a:rPr lang="en-US" sz="1800" kern="1200" dirty="0" smtClean="0">
              <a:latin typeface="Bahnschrift" panose="020B0502040204020203" pitchFamily="34" charset="0"/>
            </a:rPr>
            <a:t>Risk Assessment and Management</a:t>
          </a:r>
          <a:endParaRPr lang="en-US" sz="1800" kern="1200" dirty="0">
            <a:latin typeface="Bahnschrift" panose="020B0502040204020203" pitchFamily="34" charset="0"/>
          </a:endParaRPr>
        </a:p>
      </dsp:txBody>
      <dsp:txXfrm>
        <a:off x="588976" y="53480"/>
        <a:ext cx="8038167" cy="239742"/>
      </dsp:txXfrm>
    </dsp:sp>
    <dsp:sp modelId="{186684F3-3AE9-4BC8-A05B-B00EC423A0D9}">
      <dsp:nvSpPr>
        <dsp:cNvPr id="0" name=""/>
        <dsp:cNvSpPr/>
      </dsp:nvSpPr>
      <dsp:spPr>
        <a:xfrm>
          <a:off x="0" y="1573841"/>
          <a:ext cx="11520150" cy="1048950"/>
        </a:xfrm>
        <a:prstGeom prst="rect">
          <a:avLst/>
        </a:prstGeom>
        <a:solidFill>
          <a:schemeClr val="lt1">
            <a:alpha val="90000"/>
            <a:hueOff val="0"/>
            <a:satOff val="0"/>
            <a:lumOff val="0"/>
            <a:alphaOff val="0"/>
          </a:schemeClr>
        </a:solidFill>
        <a:ln w="12700" cap="rnd" cmpd="sng" algn="ctr">
          <a:solidFill>
            <a:schemeClr val="accent2">
              <a:hueOff val="-741071"/>
              <a:satOff val="3550"/>
              <a:lumOff val="3284"/>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94092" tIns="187452" rIns="8940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Cyber security training programs for all personnel</a:t>
          </a:r>
          <a:endParaRPr lang="en-US" sz="1600" kern="1200" dirty="0">
            <a:latin typeface="Bahnschrift" panose="020B0502040204020203" pitchFamily="34" charset="0"/>
          </a:endParaRPr>
        </a:p>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Awareness Campaigns</a:t>
          </a:r>
          <a:endParaRPr lang="en-US" sz="1600" kern="1200" dirty="0">
            <a:latin typeface="Bahnschrift" panose="020B0502040204020203" pitchFamily="34" charset="0"/>
          </a:endParaRPr>
        </a:p>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Offering advanced training for IT and cyber security staff to stay updated</a:t>
          </a:r>
          <a:endParaRPr lang="en-US" sz="1600" kern="1200" dirty="0">
            <a:latin typeface="Bahnschrift" panose="020B0502040204020203" pitchFamily="34" charset="0"/>
          </a:endParaRPr>
        </a:p>
      </dsp:txBody>
      <dsp:txXfrm>
        <a:off x="0" y="1573841"/>
        <a:ext cx="11520150" cy="1048950"/>
      </dsp:txXfrm>
    </dsp:sp>
    <dsp:sp modelId="{628B7474-4B0F-49A6-BED4-18F396B1660F}">
      <dsp:nvSpPr>
        <dsp:cNvPr id="0" name=""/>
        <dsp:cNvSpPr/>
      </dsp:nvSpPr>
      <dsp:spPr>
        <a:xfrm>
          <a:off x="576007" y="1441001"/>
          <a:ext cx="8064105" cy="265680"/>
        </a:xfrm>
        <a:prstGeom prst="roundRect">
          <a:avLst/>
        </a:prstGeom>
        <a:gradFill rotWithShape="0">
          <a:gsLst>
            <a:gs pos="0">
              <a:schemeClr val="accent2">
                <a:hueOff val="-741071"/>
                <a:satOff val="3550"/>
                <a:lumOff val="3284"/>
                <a:alphaOff val="0"/>
                <a:tint val="96000"/>
                <a:lumMod val="100000"/>
              </a:schemeClr>
            </a:gs>
            <a:gs pos="78000">
              <a:schemeClr val="accent2">
                <a:hueOff val="-741071"/>
                <a:satOff val="3550"/>
                <a:lumOff val="3284"/>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4" tIns="0" rIns="304804" bIns="0" numCol="1" spcCol="1270" anchor="ctr" anchorCtr="0">
          <a:noAutofit/>
        </a:bodyPr>
        <a:lstStyle/>
        <a:p>
          <a:pPr lvl="0" algn="l" defTabSz="800100">
            <a:lnSpc>
              <a:spcPct val="90000"/>
            </a:lnSpc>
            <a:spcBef>
              <a:spcPct val="0"/>
            </a:spcBef>
            <a:spcAft>
              <a:spcPct val="35000"/>
            </a:spcAft>
          </a:pPr>
          <a:r>
            <a:rPr lang="en-US" sz="1800" kern="1200" dirty="0" smtClean="0">
              <a:latin typeface="Bahnschrift" panose="020B0502040204020203" pitchFamily="34" charset="0"/>
            </a:rPr>
            <a:t>Training and Awareness</a:t>
          </a:r>
          <a:endParaRPr lang="en-US" sz="1800" kern="1200" dirty="0">
            <a:latin typeface="Bahnschrift" panose="020B0502040204020203" pitchFamily="34" charset="0"/>
          </a:endParaRPr>
        </a:p>
      </dsp:txBody>
      <dsp:txXfrm>
        <a:off x="588976" y="1453970"/>
        <a:ext cx="8038167" cy="239742"/>
      </dsp:txXfrm>
    </dsp:sp>
    <dsp:sp modelId="{CD9E2075-4A43-4618-94E8-C8A1EA25AF56}">
      <dsp:nvSpPr>
        <dsp:cNvPr id="0" name=""/>
        <dsp:cNvSpPr/>
      </dsp:nvSpPr>
      <dsp:spPr>
        <a:xfrm>
          <a:off x="0" y="2804231"/>
          <a:ext cx="11520150" cy="779625"/>
        </a:xfrm>
        <a:prstGeom prst="rect">
          <a:avLst/>
        </a:prstGeom>
        <a:solidFill>
          <a:schemeClr val="lt1">
            <a:alpha val="90000"/>
            <a:hueOff val="0"/>
            <a:satOff val="0"/>
            <a:lumOff val="0"/>
            <a:alphaOff val="0"/>
          </a:schemeClr>
        </a:solidFill>
        <a:ln w="12700" cap="rnd" cmpd="sng" algn="ctr">
          <a:solidFill>
            <a:schemeClr val="accent2">
              <a:hueOff val="-1482143"/>
              <a:satOff val="7100"/>
              <a:lumOff val="6569"/>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94092" tIns="187452" rIns="8940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Joint efforts with national cyber security agencies</a:t>
          </a:r>
          <a:endParaRPr lang="en-US" sz="1600" kern="1200" dirty="0">
            <a:latin typeface="Bahnschrift" panose="020B0502040204020203" pitchFamily="34" charset="0"/>
          </a:endParaRPr>
        </a:p>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International cooperation with allied forces and cyber security organizations</a:t>
          </a:r>
          <a:endParaRPr lang="en-US" sz="1600" kern="1200" dirty="0">
            <a:latin typeface="Bahnschrift" panose="020B0502040204020203" pitchFamily="34" charset="0"/>
          </a:endParaRPr>
        </a:p>
      </dsp:txBody>
      <dsp:txXfrm>
        <a:off x="0" y="2804231"/>
        <a:ext cx="11520150" cy="779625"/>
      </dsp:txXfrm>
    </dsp:sp>
    <dsp:sp modelId="{E0D59529-DAF3-4CAB-B5A0-E45154F4A98F}">
      <dsp:nvSpPr>
        <dsp:cNvPr id="0" name=""/>
        <dsp:cNvSpPr/>
      </dsp:nvSpPr>
      <dsp:spPr>
        <a:xfrm>
          <a:off x="576007" y="2671391"/>
          <a:ext cx="8064105" cy="265680"/>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4" tIns="0" rIns="304804" bIns="0" numCol="1" spcCol="1270" anchor="ctr" anchorCtr="0">
          <a:noAutofit/>
        </a:bodyPr>
        <a:lstStyle/>
        <a:p>
          <a:pPr lvl="0" algn="l" defTabSz="800100">
            <a:lnSpc>
              <a:spcPct val="90000"/>
            </a:lnSpc>
            <a:spcBef>
              <a:spcPct val="0"/>
            </a:spcBef>
            <a:spcAft>
              <a:spcPct val="35000"/>
            </a:spcAft>
          </a:pPr>
          <a:r>
            <a:rPr lang="en-US" sz="1800" kern="1200" dirty="0" smtClean="0">
              <a:latin typeface="Bahnschrift" panose="020B0502040204020203" pitchFamily="34" charset="0"/>
            </a:rPr>
            <a:t>Collaboration and Partnerships</a:t>
          </a:r>
          <a:endParaRPr lang="en-US" sz="1800" kern="1200" dirty="0">
            <a:latin typeface="Bahnschrift" panose="020B0502040204020203" pitchFamily="34" charset="0"/>
          </a:endParaRPr>
        </a:p>
      </dsp:txBody>
      <dsp:txXfrm>
        <a:off x="588976" y="2684360"/>
        <a:ext cx="8038167" cy="239742"/>
      </dsp:txXfrm>
    </dsp:sp>
    <dsp:sp modelId="{810FA7E8-0361-4195-B35C-578625D3D600}">
      <dsp:nvSpPr>
        <dsp:cNvPr id="0" name=""/>
        <dsp:cNvSpPr/>
      </dsp:nvSpPr>
      <dsp:spPr>
        <a:xfrm>
          <a:off x="0" y="3765296"/>
          <a:ext cx="11520150" cy="779625"/>
        </a:xfrm>
        <a:prstGeom prst="rect">
          <a:avLst/>
        </a:prstGeom>
        <a:solidFill>
          <a:schemeClr val="lt1">
            <a:alpha val="90000"/>
            <a:hueOff val="0"/>
            <a:satOff val="0"/>
            <a:lumOff val="0"/>
            <a:alphaOff val="0"/>
          </a:schemeClr>
        </a:solidFill>
        <a:ln w="12700" cap="rnd" cmpd="sng" algn="ctr">
          <a:solidFill>
            <a:schemeClr val="accent2">
              <a:hueOff val="-2223214"/>
              <a:satOff val="10650"/>
              <a:lumOff val="9853"/>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94092" tIns="187452" rIns="8940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Investment in advanced cyber defense technologies</a:t>
          </a:r>
          <a:endParaRPr lang="en-US" sz="1600" kern="1200" dirty="0">
            <a:latin typeface="Bahnschrift" panose="020B0502040204020203" pitchFamily="34" charset="0"/>
          </a:endParaRPr>
        </a:p>
        <a:p>
          <a:pPr marL="171450" lvl="1" indent="-171450" algn="l" defTabSz="711200">
            <a:lnSpc>
              <a:spcPct val="90000"/>
            </a:lnSpc>
            <a:spcBef>
              <a:spcPct val="0"/>
            </a:spcBef>
            <a:spcAft>
              <a:spcPct val="15000"/>
            </a:spcAft>
            <a:buChar char="••"/>
          </a:pPr>
          <a:r>
            <a:rPr lang="en-US" sz="1600" kern="1200" dirty="0" smtClean="0">
              <a:latin typeface="Bahnschrift" panose="020B0502040204020203" pitchFamily="34" charset="0"/>
            </a:rPr>
            <a:t>Research and development in cyber security</a:t>
          </a:r>
          <a:endParaRPr lang="en-US" sz="1600" kern="1200" dirty="0">
            <a:latin typeface="Bahnschrift" panose="020B0502040204020203" pitchFamily="34" charset="0"/>
          </a:endParaRPr>
        </a:p>
      </dsp:txBody>
      <dsp:txXfrm>
        <a:off x="0" y="3765296"/>
        <a:ext cx="11520150" cy="779625"/>
      </dsp:txXfrm>
    </dsp:sp>
    <dsp:sp modelId="{393EDA32-8A98-472A-BBFA-E8779E8C3794}">
      <dsp:nvSpPr>
        <dsp:cNvPr id="0" name=""/>
        <dsp:cNvSpPr/>
      </dsp:nvSpPr>
      <dsp:spPr>
        <a:xfrm>
          <a:off x="576007" y="3632456"/>
          <a:ext cx="8064105" cy="265680"/>
        </a:xfrm>
        <a:prstGeom prst="roundRect">
          <a:avLst/>
        </a:prstGeom>
        <a:gradFill rotWithShape="0">
          <a:gsLst>
            <a:gs pos="0">
              <a:schemeClr val="accent2">
                <a:hueOff val="-2223214"/>
                <a:satOff val="10650"/>
                <a:lumOff val="9853"/>
                <a:alphaOff val="0"/>
                <a:tint val="96000"/>
                <a:lumMod val="100000"/>
              </a:schemeClr>
            </a:gs>
            <a:gs pos="78000">
              <a:schemeClr val="accent2">
                <a:hueOff val="-2223214"/>
                <a:satOff val="10650"/>
                <a:lumOff val="9853"/>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4" tIns="0" rIns="304804" bIns="0" numCol="1" spcCol="1270" anchor="ctr" anchorCtr="0">
          <a:noAutofit/>
        </a:bodyPr>
        <a:lstStyle/>
        <a:p>
          <a:pPr lvl="0" algn="l" defTabSz="800100">
            <a:lnSpc>
              <a:spcPct val="90000"/>
            </a:lnSpc>
            <a:spcBef>
              <a:spcPct val="0"/>
            </a:spcBef>
            <a:spcAft>
              <a:spcPct val="35000"/>
            </a:spcAft>
          </a:pPr>
          <a:r>
            <a:rPr lang="en-US" sz="1800" kern="1200" dirty="0" smtClean="0">
              <a:latin typeface="Bahnschrift" panose="020B0502040204020203" pitchFamily="34" charset="0"/>
            </a:rPr>
            <a:t>Technology and Innovation</a:t>
          </a:r>
          <a:endParaRPr lang="en-US" sz="1800" kern="1200" dirty="0">
            <a:latin typeface="Bahnschrift" panose="020B0502040204020203" pitchFamily="34" charset="0"/>
          </a:endParaRPr>
        </a:p>
      </dsp:txBody>
      <dsp:txXfrm>
        <a:off x="588976" y="3645425"/>
        <a:ext cx="8038167" cy="239742"/>
      </dsp:txXfrm>
    </dsp:sp>
    <dsp:sp modelId="{BC3A106B-3DEA-494F-8188-566F196547FC}">
      <dsp:nvSpPr>
        <dsp:cNvPr id="0" name=""/>
        <dsp:cNvSpPr/>
      </dsp:nvSpPr>
      <dsp:spPr>
        <a:xfrm>
          <a:off x="0" y="4726361"/>
          <a:ext cx="11520150" cy="567000"/>
        </a:xfrm>
        <a:prstGeom prst="rect">
          <a:avLst/>
        </a:prstGeom>
        <a:solidFill>
          <a:schemeClr val="lt1">
            <a:alpha val="90000"/>
            <a:hueOff val="0"/>
            <a:satOff val="0"/>
            <a:lumOff val="0"/>
            <a:alphaOff val="0"/>
          </a:schemeClr>
        </a:solidFill>
        <a:ln w="12700" cap="rnd" cmpd="sng" algn="ctr">
          <a:solidFill>
            <a:schemeClr val="accent2">
              <a:hueOff val="-2964286"/>
              <a:satOff val="14200"/>
              <a:lumOff val="13137"/>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94092" tIns="187452" rIns="89409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Bahnschrift" panose="020B0502040204020203" pitchFamily="34" charset="0"/>
            </a:rPr>
            <a:t> </a:t>
          </a:r>
          <a:r>
            <a:rPr lang="en-US" sz="1600" kern="1200" dirty="0" smtClean="0">
              <a:latin typeface="Bahnschrift" panose="020B0502040204020203" pitchFamily="34" charset="0"/>
            </a:rPr>
            <a:t>Establishing clear policies that define roles, responsibilities, and procedures for cyber security</a:t>
          </a:r>
          <a:endParaRPr lang="en-US" sz="1600" kern="1200" dirty="0">
            <a:latin typeface="Bahnschrift" panose="020B0502040204020203" pitchFamily="34" charset="0"/>
          </a:endParaRPr>
        </a:p>
      </dsp:txBody>
      <dsp:txXfrm>
        <a:off x="0" y="4726361"/>
        <a:ext cx="11520150" cy="567000"/>
      </dsp:txXfrm>
    </dsp:sp>
    <dsp:sp modelId="{2509F06B-70E6-4953-9DAC-8B1C1643D87D}">
      <dsp:nvSpPr>
        <dsp:cNvPr id="0" name=""/>
        <dsp:cNvSpPr/>
      </dsp:nvSpPr>
      <dsp:spPr>
        <a:xfrm>
          <a:off x="576007" y="4593521"/>
          <a:ext cx="8064105" cy="26568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4" tIns="0" rIns="304804" bIns="0" numCol="1" spcCol="1270" anchor="ctr" anchorCtr="0">
          <a:noAutofit/>
        </a:bodyPr>
        <a:lstStyle/>
        <a:p>
          <a:pPr lvl="0" algn="l" defTabSz="800100">
            <a:lnSpc>
              <a:spcPct val="90000"/>
            </a:lnSpc>
            <a:spcBef>
              <a:spcPct val="0"/>
            </a:spcBef>
            <a:spcAft>
              <a:spcPct val="35000"/>
            </a:spcAft>
          </a:pPr>
          <a:r>
            <a:rPr lang="en-US" sz="1800" kern="1200" dirty="0" smtClean="0">
              <a:latin typeface="Bahnschrift" panose="020B0502040204020203" pitchFamily="34" charset="0"/>
            </a:rPr>
            <a:t>Policy and Governance</a:t>
          </a:r>
          <a:endParaRPr lang="en-US" sz="1800" kern="1200" dirty="0">
            <a:latin typeface="Bahnschrift" panose="020B0502040204020203" pitchFamily="34" charset="0"/>
          </a:endParaRPr>
        </a:p>
      </dsp:txBody>
      <dsp:txXfrm>
        <a:off x="588976" y="4606490"/>
        <a:ext cx="8038167" cy="23974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2194377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339216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4234241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1D045E-CCA5-4CE2-8131-D545E147D356}"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3526834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1D045E-CCA5-4CE2-8131-D545E147D356}" type="datetimeFigureOut">
              <a:rPr lang="en-US" smtClean="0"/>
              <a:t>8/7/2024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997367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1D045E-CCA5-4CE2-8131-D545E147D356}" type="datetimeFigureOut">
              <a:rPr lang="en-US" smtClean="0"/>
              <a:t>8/7/2024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3983637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1D045E-CCA5-4CE2-8131-D545E147D356}" type="datetimeFigureOut">
              <a:rPr lang="en-US" smtClean="0"/>
              <a:t>8/7/2024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405215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1D045E-CCA5-4CE2-8131-D545E147D356}"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2249228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1D045E-CCA5-4CE2-8131-D545E147D356}"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173196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1396699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13106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1040897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74932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1898205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2584528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D045E-CCA5-4CE2-8131-D545E147D356}"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817FF-ECF1-4D4E-A086-1DE050B7EA3E}" type="slidenum">
              <a:rPr lang="en-US" smtClean="0"/>
              <a:t>‹#›</a:t>
            </a:fld>
            <a:endParaRPr lang="en-US"/>
          </a:p>
        </p:txBody>
      </p:sp>
    </p:spTree>
    <p:extLst>
      <p:ext uri="{BB962C8B-B14F-4D97-AF65-F5344CB8AC3E}">
        <p14:creationId xmlns:p14="http://schemas.microsoft.com/office/powerpoint/2010/main" val="349628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1D045E-CCA5-4CE2-8131-D545E147D356}" type="datetimeFigureOut">
              <a:rPr lang="en-US" smtClean="0"/>
              <a:t>8/7/2024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77817FF-ECF1-4D4E-A086-1DE050B7EA3E}" type="slidenum">
              <a:rPr lang="en-US" smtClean="0"/>
              <a:t>‹#›</a:t>
            </a:fld>
            <a:endParaRPr lang="en-US"/>
          </a:p>
        </p:txBody>
      </p:sp>
    </p:spTree>
    <p:extLst>
      <p:ext uri="{BB962C8B-B14F-4D97-AF65-F5344CB8AC3E}">
        <p14:creationId xmlns:p14="http://schemas.microsoft.com/office/powerpoint/2010/main" val="4174754057"/>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5.jf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0116" y="1360205"/>
            <a:ext cx="1867437" cy="1228813"/>
          </a:xfrm>
          <a:prstGeom prst="rect">
            <a:avLst/>
          </a:prstGeom>
        </p:spPr>
      </p:pic>
      <p:sp>
        <p:nvSpPr>
          <p:cNvPr id="8" name="Rounded Rectangle 7"/>
          <p:cNvSpPr/>
          <p:nvPr/>
        </p:nvSpPr>
        <p:spPr>
          <a:xfrm>
            <a:off x="8584" y="23715"/>
            <a:ext cx="12088969" cy="1146219"/>
          </a:xfrm>
          <a:prstGeom prst="roundRect">
            <a:avLst/>
          </a:prstGeom>
          <a:solidFill>
            <a:srgbClr val="D1CE62">
              <a:alpha val="4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236116" y="1395617"/>
            <a:ext cx="1538927" cy="1435368"/>
          </a:xfrm>
          <a:prstGeom prst="rect">
            <a:avLst/>
          </a:prstGeom>
        </p:spPr>
      </p:pic>
      <p:sp>
        <p:nvSpPr>
          <p:cNvPr id="6" name="Rectangle 5"/>
          <p:cNvSpPr/>
          <p:nvPr/>
        </p:nvSpPr>
        <p:spPr>
          <a:xfrm>
            <a:off x="236116" y="2779289"/>
            <a:ext cx="11955884" cy="2185214"/>
          </a:xfrm>
          <a:prstGeom prst="rect">
            <a:avLst/>
          </a:prstGeom>
        </p:spPr>
        <p:txBody>
          <a:bodyPr wrap="square">
            <a:spAutoFit/>
          </a:bodyPr>
          <a:lstStyle/>
          <a:p>
            <a:endParaRPr lang="en-US" sz="4000" b="1" dirty="0" smtClean="0"/>
          </a:p>
          <a:p>
            <a:r>
              <a:rPr lang="en-US" sz="3600" b="1" dirty="0" smtClean="0">
                <a:latin typeface="Bahnschrift" panose="020B0502040204020203" pitchFamily="34" charset="0"/>
              </a:rPr>
              <a:t>PNG Defence Force Perspective on Cyber Security </a:t>
            </a:r>
            <a:endParaRPr lang="en-US" sz="2800" b="1" dirty="0" smtClean="0">
              <a:latin typeface="Bahnschrift" panose="020B0502040204020203" pitchFamily="34" charset="0"/>
            </a:endParaRPr>
          </a:p>
          <a:p>
            <a:r>
              <a:rPr lang="en-US" sz="2800" dirty="0" smtClean="0">
                <a:latin typeface="Bahnschrift" panose="020B0502040204020203" pitchFamily="34" charset="0"/>
              </a:rPr>
              <a:t>Implications, Vulnerable Systems, and Center of Gravity</a:t>
            </a:r>
          </a:p>
          <a:p>
            <a:endParaRPr lang="en-US" sz="3200" dirty="0"/>
          </a:p>
        </p:txBody>
      </p:sp>
      <p:sp>
        <p:nvSpPr>
          <p:cNvPr id="7" name="TextBox 6"/>
          <p:cNvSpPr txBox="1"/>
          <p:nvPr/>
        </p:nvSpPr>
        <p:spPr>
          <a:xfrm>
            <a:off x="141668" y="236365"/>
            <a:ext cx="11709577" cy="7078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000" b="1" dirty="0" smtClean="0">
                <a:latin typeface="Arial Black" panose="020B0A04020102020204" pitchFamily="34" charset="0"/>
              </a:rPr>
              <a:t>Digital Transformation Summit 2024</a:t>
            </a:r>
            <a:endParaRPr lang="en-US" sz="4000" b="1" dirty="0">
              <a:latin typeface="Arial Black" panose="020B0A04020102020204" pitchFamily="34" charset="0"/>
            </a:endParaRPr>
          </a:p>
        </p:txBody>
      </p:sp>
      <p:sp>
        <p:nvSpPr>
          <p:cNvPr id="11" name="TextBox 10"/>
          <p:cNvSpPr txBox="1"/>
          <p:nvPr/>
        </p:nvSpPr>
        <p:spPr>
          <a:xfrm>
            <a:off x="368389" y="5154774"/>
            <a:ext cx="8981674" cy="1292662"/>
          </a:xfrm>
          <a:prstGeom prst="rect">
            <a:avLst/>
          </a:prstGeom>
          <a:noFill/>
        </p:spPr>
        <p:txBody>
          <a:bodyPr wrap="square" rtlCol="0">
            <a:spAutoFit/>
          </a:bodyPr>
          <a:lstStyle/>
          <a:p>
            <a:r>
              <a:rPr lang="en-US" sz="2000" dirty="0" smtClean="0">
                <a:solidFill>
                  <a:srgbClr val="FFFF00"/>
                </a:solidFill>
                <a:latin typeface="Bahnschrift" panose="020B0502040204020203" pitchFamily="34" charset="0"/>
              </a:rPr>
              <a:t>Captain </a:t>
            </a:r>
            <a:r>
              <a:rPr lang="en-US" sz="2000" dirty="0" err="1" smtClean="0">
                <a:solidFill>
                  <a:srgbClr val="FFFF00"/>
                </a:solidFill>
                <a:latin typeface="Bahnschrift" panose="020B0502040204020203" pitchFamily="34" charset="0"/>
              </a:rPr>
              <a:t>Azariah</a:t>
            </a:r>
            <a:r>
              <a:rPr lang="en-US" sz="2000" dirty="0" smtClean="0">
                <a:solidFill>
                  <a:srgbClr val="FFFF00"/>
                </a:solidFill>
                <a:latin typeface="Bahnschrift" panose="020B0502040204020203" pitchFamily="34" charset="0"/>
              </a:rPr>
              <a:t> </a:t>
            </a:r>
            <a:r>
              <a:rPr lang="en-US" sz="2000" dirty="0" err="1" smtClean="0">
                <a:solidFill>
                  <a:srgbClr val="FFFF00"/>
                </a:solidFill>
                <a:latin typeface="Bahnschrift" panose="020B0502040204020203" pitchFamily="34" charset="0"/>
              </a:rPr>
              <a:t>Dopeke</a:t>
            </a:r>
            <a:endParaRPr lang="en-US" sz="2000" dirty="0" smtClean="0">
              <a:solidFill>
                <a:srgbClr val="FFFF00"/>
              </a:solidFill>
              <a:latin typeface="Bahnschrift" panose="020B0502040204020203" pitchFamily="34" charset="0"/>
            </a:endParaRPr>
          </a:p>
          <a:p>
            <a:r>
              <a:rPr lang="en-US" sz="2000" dirty="0" smtClean="0">
                <a:solidFill>
                  <a:srgbClr val="FFFF00"/>
                </a:solidFill>
                <a:latin typeface="Bahnschrift" panose="020B0502040204020203" pitchFamily="34" charset="0"/>
              </a:rPr>
              <a:t>Staff Officer Grade 2 - Information Technology</a:t>
            </a:r>
          </a:p>
          <a:p>
            <a:r>
              <a:rPr lang="en-US" sz="2000" dirty="0" smtClean="0">
                <a:solidFill>
                  <a:srgbClr val="FFFF00"/>
                </a:solidFill>
                <a:latin typeface="Bahnschrift" panose="020B0502040204020203" pitchFamily="34" charset="0"/>
              </a:rPr>
              <a:t>PNGDF Directorate of Information Technology</a:t>
            </a:r>
            <a:endParaRPr lang="en-US" sz="2000" dirty="0" smtClean="0">
              <a:solidFill>
                <a:srgbClr val="FFFF00"/>
              </a:solidFill>
              <a:latin typeface="Bahnschrift" panose="020B0502040204020203" pitchFamily="34" charset="0"/>
            </a:endParaRPr>
          </a:p>
          <a:p>
            <a:endParaRPr lang="en-US" dirty="0"/>
          </a:p>
        </p:txBody>
      </p:sp>
    </p:spTree>
    <p:extLst>
      <p:ext uri="{BB962C8B-B14F-4D97-AF65-F5344CB8AC3E}">
        <p14:creationId xmlns:p14="http://schemas.microsoft.com/office/powerpoint/2010/main" val="557621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1037" y="361533"/>
            <a:ext cx="3515933" cy="643943"/>
          </a:xfrm>
          <a:prstGeom prst="rect">
            <a:avLst/>
          </a:prstGeom>
          <a:noFill/>
        </p:spPr>
        <p:txBody>
          <a:bodyPr wrap="square" rtlCol="0">
            <a:spAutoFit/>
          </a:bodyPr>
          <a:lstStyle/>
          <a:p>
            <a:r>
              <a:rPr lang="en-US" sz="3600" b="1" dirty="0" smtClean="0">
                <a:latin typeface="Bahnschrift" panose="020B0502040204020203" pitchFamily="34" charset="0"/>
              </a:rPr>
              <a:t>OBJECTIVES</a:t>
            </a:r>
            <a:endParaRPr lang="en-US" sz="3600" b="1" dirty="0">
              <a:latin typeface="Bahnschrift" panose="020B0502040204020203" pitchFamily="34" charset="0"/>
            </a:endParaRPr>
          </a:p>
        </p:txBody>
      </p:sp>
      <p:sp>
        <p:nvSpPr>
          <p:cNvPr id="8" name="Rectangle 7"/>
          <p:cNvSpPr/>
          <p:nvPr/>
        </p:nvSpPr>
        <p:spPr>
          <a:xfrm>
            <a:off x="191037" y="1234353"/>
            <a:ext cx="11425705" cy="5175391"/>
          </a:xfrm>
          <a:prstGeom prst="rect">
            <a:avLst/>
          </a:prstGeom>
        </p:spPr>
        <p:txBody>
          <a:bodyPr wrap="square">
            <a:spAutoFit/>
          </a:bodyPr>
          <a:lstStyle/>
          <a:p>
            <a:pPr marL="457200" indent="-457200">
              <a:lnSpc>
                <a:spcPct val="150000"/>
              </a:lnSpc>
              <a:buAutoNum type="arabicPeriod"/>
            </a:pPr>
            <a:r>
              <a:rPr lang="en-US" sz="2800" dirty="0" smtClean="0">
                <a:solidFill>
                  <a:srgbClr val="FFFF00"/>
                </a:solidFill>
                <a:latin typeface="Bahnschrift" panose="020B0502040204020203" pitchFamily="34" charset="0"/>
              </a:rPr>
              <a:t>Raise Awareness</a:t>
            </a:r>
          </a:p>
          <a:p>
            <a:pPr marL="457200" indent="-457200">
              <a:lnSpc>
                <a:spcPct val="150000"/>
              </a:lnSpc>
              <a:buAutoNum type="arabicPeriod"/>
            </a:pPr>
            <a:r>
              <a:rPr lang="en-US" sz="2800" dirty="0" smtClean="0">
                <a:solidFill>
                  <a:srgbClr val="FFFF00"/>
                </a:solidFill>
                <a:latin typeface="Bahnschrift" panose="020B0502040204020203" pitchFamily="34" charset="0"/>
              </a:rPr>
              <a:t>Highlight Implications </a:t>
            </a:r>
          </a:p>
          <a:p>
            <a:pPr marL="457200" indent="-457200">
              <a:lnSpc>
                <a:spcPct val="150000"/>
              </a:lnSpc>
              <a:buAutoNum type="arabicPeriod"/>
            </a:pPr>
            <a:r>
              <a:rPr lang="en-US" sz="2800" dirty="0" smtClean="0">
                <a:solidFill>
                  <a:srgbClr val="FFFF00"/>
                </a:solidFill>
                <a:latin typeface="Bahnschrift" panose="020B0502040204020203" pitchFamily="34" charset="0"/>
              </a:rPr>
              <a:t>Identify Vulnerabilities</a:t>
            </a:r>
          </a:p>
          <a:p>
            <a:pPr marL="457200" indent="-457200">
              <a:lnSpc>
                <a:spcPct val="150000"/>
              </a:lnSpc>
              <a:buAutoNum type="arabicPeriod"/>
            </a:pPr>
            <a:r>
              <a:rPr lang="en-US" sz="2800" dirty="0" smtClean="0">
                <a:solidFill>
                  <a:srgbClr val="FFFF00"/>
                </a:solidFill>
                <a:latin typeface="Bahnschrift" panose="020B0502040204020203" pitchFamily="34" charset="0"/>
              </a:rPr>
              <a:t>Define Center of Gravity </a:t>
            </a:r>
          </a:p>
          <a:p>
            <a:pPr marL="457200" indent="-457200">
              <a:lnSpc>
                <a:spcPct val="150000"/>
              </a:lnSpc>
              <a:buAutoNum type="arabicPeriod"/>
            </a:pPr>
            <a:r>
              <a:rPr lang="en-US" sz="2800" dirty="0" smtClean="0">
                <a:solidFill>
                  <a:srgbClr val="FFFF00"/>
                </a:solidFill>
                <a:latin typeface="Bahnschrift" panose="020B0502040204020203" pitchFamily="34" charset="0"/>
              </a:rPr>
              <a:t>Outline Strategic Focus Areas</a:t>
            </a:r>
          </a:p>
          <a:p>
            <a:pPr marL="457200" indent="-457200">
              <a:lnSpc>
                <a:spcPct val="150000"/>
              </a:lnSpc>
              <a:buAutoNum type="arabicPeriod"/>
            </a:pPr>
            <a:r>
              <a:rPr lang="en-US" sz="2800" dirty="0" smtClean="0">
                <a:solidFill>
                  <a:srgbClr val="FFFF00"/>
                </a:solidFill>
                <a:latin typeface="Bahnschrift" panose="020B0502040204020203" pitchFamily="34" charset="0"/>
              </a:rPr>
              <a:t>Promote Growth and Adaption</a:t>
            </a:r>
          </a:p>
          <a:p>
            <a:pPr marL="457200" indent="-457200">
              <a:lnSpc>
                <a:spcPct val="150000"/>
              </a:lnSpc>
              <a:buAutoNum type="arabicPeriod"/>
            </a:pPr>
            <a:r>
              <a:rPr lang="en-US" sz="2800" dirty="0" smtClean="0">
                <a:solidFill>
                  <a:srgbClr val="FFFF00"/>
                </a:solidFill>
                <a:latin typeface="Bahnschrift" panose="020B0502040204020203" pitchFamily="34" charset="0"/>
              </a:rPr>
              <a:t>Encourage Proactive Measures</a:t>
            </a:r>
          </a:p>
          <a:p>
            <a:pPr marL="457200" indent="-457200">
              <a:lnSpc>
                <a:spcPct val="150000"/>
              </a:lnSpc>
              <a:buAutoNum type="arabicPeriod"/>
            </a:pPr>
            <a:r>
              <a:rPr lang="en-US" sz="2800" dirty="0" smtClean="0">
                <a:solidFill>
                  <a:srgbClr val="FFFF00"/>
                </a:solidFill>
                <a:latin typeface="Bahnschrift" panose="020B0502040204020203" pitchFamily="34" charset="0"/>
              </a:rPr>
              <a:t>Foster Collaboration</a:t>
            </a:r>
            <a:endParaRPr lang="en-US" sz="2800" dirty="0">
              <a:solidFill>
                <a:srgbClr val="FFFF00"/>
              </a:solidFill>
              <a:latin typeface="Bahnschrift" panose="020B05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Tree>
    <p:extLst>
      <p:ext uri="{BB962C8B-B14F-4D97-AF65-F5344CB8AC3E}">
        <p14:creationId xmlns:p14="http://schemas.microsoft.com/office/powerpoint/2010/main" val="4010848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3009" y="378508"/>
            <a:ext cx="3515933" cy="643943"/>
          </a:xfrm>
          <a:prstGeom prst="rect">
            <a:avLst/>
          </a:prstGeom>
          <a:noFill/>
        </p:spPr>
        <p:txBody>
          <a:bodyPr wrap="square" rtlCol="0">
            <a:spAutoFit/>
          </a:bodyPr>
          <a:lstStyle/>
          <a:p>
            <a:r>
              <a:rPr lang="en-US" sz="3600" b="1" dirty="0" smtClean="0">
                <a:latin typeface="Bahnschrift" panose="020B0502040204020203" pitchFamily="34" charset="0"/>
              </a:rPr>
              <a:t>OVERVIEW</a:t>
            </a:r>
            <a:endParaRPr lang="en-US" sz="3600" b="1" dirty="0">
              <a:latin typeface="Bahnschrift" panose="020B0502040204020203" pitchFamily="34" charset="0"/>
            </a:endParaRPr>
          </a:p>
        </p:txBody>
      </p:sp>
      <p:sp>
        <p:nvSpPr>
          <p:cNvPr id="3" name="Rectangle 1"/>
          <p:cNvSpPr>
            <a:spLocks noChangeArrowheads="1"/>
          </p:cNvSpPr>
          <p:nvPr/>
        </p:nvSpPr>
        <p:spPr bwMode="auto">
          <a:xfrm>
            <a:off x="513009" y="1064150"/>
            <a:ext cx="11289785"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lang="en-US" altLang="en-US" sz="2400" b="1" dirty="0" smtClean="0">
                <a:solidFill>
                  <a:srgbClr val="FFFF00"/>
                </a:solidFill>
                <a:latin typeface="Bahnschrift" panose="020B0502040204020203" pitchFamily="34" charset="0"/>
              </a:rPr>
              <a:t>Brief Overview About PNGDF </a:t>
            </a:r>
            <a:endParaRPr lang="en-US" altLang="en-US" sz="2400" b="1" dirty="0">
              <a:solidFill>
                <a:srgbClr val="FFFF00"/>
              </a:solidFill>
              <a:latin typeface="Bahnschrift" panose="020B0502040204020203" pitchFamily="34" charset="0"/>
            </a:endParaRP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1" i="0" u="none" strike="noStrike" cap="none" normalizeH="0" baseline="0" dirty="0" smtClean="0">
                <a:ln>
                  <a:noFill/>
                </a:ln>
                <a:solidFill>
                  <a:srgbClr val="FFFF00"/>
                </a:solidFill>
                <a:effectLst/>
                <a:latin typeface="Bahnschrift" panose="020B0502040204020203" pitchFamily="34" charset="0"/>
              </a:rPr>
              <a:t>Introduction to Cyber Security in the PNGDF</a:t>
            </a:r>
            <a:endParaRPr kumimoji="0" lang="en-US" altLang="en-US" sz="2400" b="0" i="0" u="none" strike="noStrike" cap="none" normalizeH="0" baseline="0" dirty="0" smtClean="0">
              <a:ln>
                <a:noFill/>
              </a:ln>
              <a:solidFill>
                <a:srgbClr val="FFFF00"/>
              </a:solidFill>
              <a:effectLst/>
              <a:latin typeface="Bahnschrift" panose="020B0502040204020203" pitchFamily="34" charset="0"/>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1" i="0" u="none" strike="noStrike" cap="none" normalizeH="0" baseline="0" dirty="0" smtClean="0">
                <a:ln>
                  <a:noFill/>
                </a:ln>
                <a:solidFill>
                  <a:srgbClr val="FFFF00"/>
                </a:solidFill>
                <a:effectLst/>
                <a:latin typeface="Bahnschrift" panose="020B0502040204020203" pitchFamily="34" charset="0"/>
              </a:rPr>
              <a:t> Cyber Security Implications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lang="en-US" altLang="en-US" sz="2400" b="1" dirty="0" smtClean="0">
                <a:solidFill>
                  <a:srgbClr val="FFFF00"/>
                </a:solidFill>
                <a:latin typeface="Bahnschrift" panose="020B0502040204020203" pitchFamily="34" charset="0"/>
              </a:rPr>
              <a:t> Potential Vulnerable Systems</a:t>
            </a:r>
            <a:endParaRPr kumimoji="0" lang="en-US" altLang="en-US" sz="2400" b="1" i="0" u="none" strike="noStrike" cap="none" normalizeH="0" baseline="0" dirty="0" smtClean="0">
              <a:ln>
                <a:noFill/>
              </a:ln>
              <a:solidFill>
                <a:srgbClr val="FFFF00"/>
              </a:solidFill>
              <a:effectLst/>
              <a:latin typeface="Bahnschrift" panose="020B0502040204020203" pitchFamily="34" charset="0"/>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1" i="0" u="none" strike="noStrike" cap="none" normalizeH="0" baseline="0" dirty="0" smtClean="0">
                <a:ln>
                  <a:noFill/>
                </a:ln>
                <a:solidFill>
                  <a:srgbClr val="FFFF00"/>
                </a:solidFill>
                <a:effectLst/>
                <a:latin typeface="Bahnschrift" panose="020B0502040204020203" pitchFamily="34" charset="0"/>
              </a:rPr>
              <a:t> Cyber Center of Gravity</a:t>
            </a:r>
            <a:endParaRPr kumimoji="0" lang="en-US" altLang="en-US" sz="2400" b="0" i="0" u="none" strike="noStrike" cap="none" normalizeH="0" baseline="0" dirty="0" smtClean="0">
              <a:ln>
                <a:noFill/>
              </a:ln>
              <a:solidFill>
                <a:srgbClr val="FFFF00"/>
              </a:solidFill>
              <a:effectLst/>
              <a:latin typeface="Bahnschrift" panose="020B0502040204020203" pitchFamily="34" charset="0"/>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1" i="0" u="none" strike="noStrike" cap="none" normalizeH="0" baseline="0" dirty="0" smtClean="0">
                <a:ln>
                  <a:noFill/>
                </a:ln>
                <a:solidFill>
                  <a:srgbClr val="FFFF00"/>
                </a:solidFill>
                <a:effectLst/>
                <a:latin typeface="Bahnschrift" panose="020B0502040204020203" pitchFamily="34" charset="0"/>
              </a:rPr>
              <a:t> Strategic Focus Areas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lang="en-US" altLang="en-US" sz="2400" b="1" dirty="0" smtClean="0">
                <a:solidFill>
                  <a:srgbClr val="FFFF00"/>
                </a:solidFill>
                <a:latin typeface="Bahnschrift" panose="020B0502040204020203" pitchFamily="34" charset="0"/>
              </a:rPr>
              <a:t> Conclusion</a:t>
            </a:r>
            <a:endParaRPr kumimoji="0" lang="en-US" altLang="en-US" sz="2400" b="0" i="0" u="none" strike="noStrike" cap="none" normalizeH="0" baseline="0" dirty="0" smtClean="0">
              <a:ln>
                <a:noFill/>
              </a:ln>
              <a:solidFill>
                <a:srgbClr val="FFFF00"/>
              </a:solidFill>
              <a:effectLst/>
              <a:latin typeface="Bahnschrift" panose="020B0502040204020203" pitchFamily="34" charset="0"/>
            </a:endParaRPr>
          </a:p>
          <a:p>
            <a:pPr marL="0" marR="0" lvl="0" indent="0" algn="l" defTabSz="914400" rtl="0" eaLnBrk="0" fontAlgn="base" latinLnBrk="0" hangingPunct="0">
              <a:lnSpc>
                <a:spcPct val="150000"/>
              </a:lnSpc>
              <a:spcBef>
                <a:spcPct val="0"/>
              </a:spcBef>
              <a:spcAft>
                <a:spcPct val="0"/>
              </a:spcAft>
              <a:buClrTx/>
              <a:buSzTx/>
              <a:tabLst/>
            </a:pP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7036" y="177084"/>
            <a:ext cx="1661375" cy="1093220"/>
          </a:xfrm>
          <a:prstGeom prst="rect">
            <a:avLst/>
          </a:prstGeom>
        </p:spPr>
      </p:pic>
    </p:spTree>
    <p:extLst>
      <p:ext uri="{BB962C8B-B14F-4D97-AF65-F5344CB8AC3E}">
        <p14:creationId xmlns:p14="http://schemas.microsoft.com/office/powerpoint/2010/main" val="16913379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1176" y="338973"/>
            <a:ext cx="3734873" cy="769441"/>
          </a:xfrm>
          <a:prstGeom prst="rect">
            <a:avLst/>
          </a:prstGeom>
          <a:noFill/>
        </p:spPr>
        <p:txBody>
          <a:bodyPr wrap="square" rtlCol="0">
            <a:spAutoFit/>
          </a:bodyPr>
          <a:lstStyle/>
          <a:p>
            <a:r>
              <a:rPr lang="en-US" sz="4400" b="1" dirty="0" smtClean="0">
                <a:latin typeface="Bahnschrift" panose="020B0502040204020203" pitchFamily="34" charset="0"/>
              </a:rPr>
              <a:t>ABOUT US</a:t>
            </a:r>
          </a:p>
        </p:txBody>
      </p:sp>
      <p:sp>
        <p:nvSpPr>
          <p:cNvPr id="5" name="TextBox 4"/>
          <p:cNvSpPr txBox="1"/>
          <p:nvPr/>
        </p:nvSpPr>
        <p:spPr>
          <a:xfrm>
            <a:off x="-194620" y="1277692"/>
            <a:ext cx="5026464" cy="2677656"/>
          </a:xfrm>
          <a:prstGeom prst="rect">
            <a:avLst/>
          </a:prstGeom>
          <a:noFill/>
        </p:spPr>
        <p:txBody>
          <a:bodyPr wrap="square" rtlCol="0">
            <a:spAutoFit/>
          </a:bodyPr>
          <a:lstStyle/>
          <a:p>
            <a:pPr marL="800100" lvl="1" indent="-342900">
              <a:buFont typeface="Arial" panose="020B0604020202020204" pitchFamily="34" charset="0"/>
              <a:buChar char="•"/>
            </a:pPr>
            <a:r>
              <a:rPr lang="en-US" sz="2400" dirty="0">
                <a:solidFill>
                  <a:srgbClr val="FFFF00"/>
                </a:solidFill>
                <a:latin typeface="Bahnschrift" panose="020B0502040204020203" pitchFamily="34" charset="0"/>
              </a:rPr>
              <a:t>The Papua New Guinea Defence Force (PNGDF) is the primary military organization responsible for safeguarding the sovereignty and territorial integrity of Papua New Guinea. </a:t>
            </a:r>
            <a:endParaRPr lang="en-US" sz="2400" dirty="0" smtClean="0">
              <a:solidFill>
                <a:srgbClr val="FFFF00"/>
              </a:solidFill>
              <a:latin typeface="Bahnschrift" panose="020B0502040204020203"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432" y="4485235"/>
            <a:ext cx="3244617" cy="18250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2387" y="2488075"/>
            <a:ext cx="3869298" cy="217137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95194">
            <a:off x="4779278" y="1240978"/>
            <a:ext cx="3596550" cy="203099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7036" y="177084"/>
            <a:ext cx="1661375" cy="1093220"/>
          </a:xfrm>
          <a:prstGeom prst="rect">
            <a:avLst/>
          </a:prstGeom>
        </p:spPr>
      </p:pic>
      <p:sp>
        <p:nvSpPr>
          <p:cNvPr id="2" name="Rectangle 1"/>
          <p:cNvSpPr/>
          <p:nvPr/>
        </p:nvSpPr>
        <p:spPr>
          <a:xfrm>
            <a:off x="4592760" y="4776293"/>
            <a:ext cx="7599239" cy="1938992"/>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FFFF00"/>
                </a:solidFill>
                <a:latin typeface="Bahnschrift" panose="020B0502040204020203" pitchFamily="34" charset="0"/>
              </a:rPr>
              <a:t>Established in 1975 following the country’s independence, the PNGDF has evolved into a versatile and capable force, committed to national defense, regional stability, and international peacekeeping.</a:t>
            </a:r>
          </a:p>
        </p:txBody>
      </p:sp>
    </p:spTree>
    <p:extLst>
      <p:ext uri="{BB962C8B-B14F-4D97-AF65-F5344CB8AC3E}">
        <p14:creationId xmlns:p14="http://schemas.microsoft.com/office/powerpoint/2010/main" val="5200931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wn Arrow Callout 4"/>
          <p:cNvSpPr/>
          <p:nvPr/>
        </p:nvSpPr>
        <p:spPr>
          <a:xfrm>
            <a:off x="128787" y="1296900"/>
            <a:ext cx="2756079" cy="789477"/>
          </a:xfrm>
          <a:prstGeom prst="downArrow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latin typeface="Bahnschrift" panose="020B0502040204020203" pitchFamily="34" charset="0"/>
              </a:rPr>
              <a:t>Key Components</a:t>
            </a:r>
            <a:endParaRPr lang="en-US" dirty="0">
              <a:latin typeface="Bahnschrift" panose="020B0502040204020203" pitchFamily="34" charset="0"/>
            </a:endParaRPr>
          </a:p>
        </p:txBody>
      </p:sp>
      <p:sp>
        <p:nvSpPr>
          <p:cNvPr id="6" name="TextBox 5"/>
          <p:cNvSpPr txBox="1"/>
          <p:nvPr/>
        </p:nvSpPr>
        <p:spPr>
          <a:xfrm>
            <a:off x="128787" y="2129985"/>
            <a:ext cx="2756079" cy="449353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600" b="1" dirty="0">
                <a:latin typeface="Bahnschrift" panose="020B0502040204020203" pitchFamily="34" charset="0"/>
              </a:rPr>
              <a:t>Land Element</a:t>
            </a:r>
            <a:r>
              <a:rPr lang="en-US" sz="1600" b="1" dirty="0" smtClean="0">
                <a:latin typeface="Bahnschrift" panose="020B0502040204020203" pitchFamily="34" charset="0"/>
              </a:rPr>
              <a:t>:</a:t>
            </a:r>
            <a:endParaRPr lang="en-US" sz="1600" b="1" dirty="0">
              <a:latin typeface="Bahnschrift" panose="020B0502040204020203" pitchFamily="34" charset="0"/>
            </a:endParaRPr>
          </a:p>
          <a:p>
            <a:r>
              <a:rPr lang="en-US" sz="1600" dirty="0">
                <a:solidFill>
                  <a:schemeClr val="bg1"/>
                </a:solidFill>
                <a:latin typeface="Bahnschrift" panose="020B0502040204020203" pitchFamily="34" charset="0"/>
              </a:rPr>
              <a:t>I</a:t>
            </a:r>
            <a:r>
              <a:rPr lang="en-US" sz="1600" dirty="0" smtClean="0">
                <a:solidFill>
                  <a:schemeClr val="bg1"/>
                </a:solidFill>
                <a:latin typeface="Bahnschrift" panose="020B0502040204020203" pitchFamily="34" charset="0"/>
              </a:rPr>
              <a:t>s </a:t>
            </a:r>
            <a:r>
              <a:rPr lang="en-US" sz="1600" dirty="0">
                <a:solidFill>
                  <a:schemeClr val="bg1"/>
                </a:solidFill>
                <a:latin typeface="Bahnschrift" panose="020B0502040204020203" pitchFamily="34" charset="0"/>
              </a:rPr>
              <a:t>responsible for ground operations and includes infantry, engineers, and logistics </a:t>
            </a:r>
            <a:endParaRPr lang="en-US" sz="1600" dirty="0" smtClean="0">
              <a:solidFill>
                <a:schemeClr val="bg1"/>
              </a:solidFill>
              <a:latin typeface="Bahnschrift" panose="020B0502040204020203" pitchFamily="34" charset="0"/>
            </a:endParaRPr>
          </a:p>
          <a:p>
            <a:endParaRPr lang="en-US" sz="1600" dirty="0" smtClean="0">
              <a:solidFill>
                <a:schemeClr val="bg1"/>
              </a:solidFill>
              <a:latin typeface="Bahnschrift" panose="020B0502040204020203" pitchFamily="34" charset="0"/>
            </a:endParaRPr>
          </a:p>
          <a:p>
            <a:r>
              <a:rPr lang="en-US" sz="1600" b="1" dirty="0" smtClean="0">
                <a:latin typeface="Bahnschrift" panose="020B0502040204020203" pitchFamily="34" charset="0"/>
              </a:rPr>
              <a:t>Maritime </a:t>
            </a:r>
            <a:r>
              <a:rPr lang="en-US" sz="1600" b="1" dirty="0">
                <a:latin typeface="Bahnschrift" panose="020B0502040204020203" pitchFamily="34" charset="0"/>
              </a:rPr>
              <a:t>Element</a:t>
            </a:r>
            <a:r>
              <a:rPr lang="en-US" sz="1600" b="1" dirty="0" smtClean="0">
                <a:latin typeface="Bahnschrift" panose="020B0502040204020203" pitchFamily="34" charset="0"/>
              </a:rPr>
              <a:t>:</a:t>
            </a:r>
          </a:p>
          <a:p>
            <a:r>
              <a:rPr lang="en-US" sz="1600" dirty="0">
                <a:latin typeface="Bahnschrift" panose="020B0502040204020203" pitchFamily="34" charset="0"/>
              </a:rPr>
              <a:t>C</a:t>
            </a:r>
            <a:r>
              <a:rPr lang="en-US" sz="1600" dirty="0" smtClean="0">
                <a:latin typeface="Bahnschrift" panose="020B0502040204020203" pitchFamily="34" charset="0"/>
              </a:rPr>
              <a:t>omprising </a:t>
            </a:r>
            <a:r>
              <a:rPr lang="en-US" sz="1600" dirty="0">
                <a:latin typeface="Bahnschrift" panose="020B0502040204020203" pitchFamily="34" charset="0"/>
              </a:rPr>
              <a:t>the Papua New Guinea Navy, protects the nation’s maritime </a:t>
            </a:r>
            <a:endParaRPr lang="en-US" sz="1600" dirty="0" smtClean="0">
              <a:latin typeface="Bahnschrift" panose="020B0502040204020203" pitchFamily="34" charset="0"/>
            </a:endParaRPr>
          </a:p>
          <a:p>
            <a:endParaRPr lang="en-US" sz="1600" dirty="0" smtClean="0">
              <a:latin typeface="Bahnschrift" panose="020B0502040204020203" pitchFamily="34" charset="0"/>
            </a:endParaRPr>
          </a:p>
          <a:p>
            <a:r>
              <a:rPr lang="en-US" sz="1600" b="1" dirty="0" smtClean="0">
                <a:latin typeface="Bahnschrift" panose="020B0502040204020203" pitchFamily="34" charset="0"/>
              </a:rPr>
              <a:t>Air </a:t>
            </a:r>
            <a:r>
              <a:rPr lang="en-US" sz="1600" b="1" dirty="0">
                <a:latin typeface="Bahnschrift" panose="020B0502040204020203" pitchFamily="34" charset="0"/>
              </a:rPr>
              <a:t>Element</a:t>
            </a:r>
            <a:r>
              <a:rPr lang="en-US" sz="1600" b="1" dirty="0" smtClean="0">
                <a:latin typeface="Bahnschrift" panose="020B0502040204020203" pitchFamily="34" charset="0"/>
              </a:rPr>
              <a:t>:</a:t>
            </a:r>
          </a:p>
          <a:p>
            <a:r>
              <a:rPr lang="en-US" sz="1600" dirty="0">
                <a:latin typeface="Bahnschrift" panose="020B0502040204020203" pitchFamily="34" charset="0"/>
              </a:rPr>
              <a:t>P</a:t>
            </a:r>
            <a:r>
              <a:rPr lang="en-US" sz="1600" dirty="0" smtClean="0">
                <a:latin typeface="Bahnschrift" panose="020B0502040204020203" pitchFamily="34" charset="0"/>
              </a:rPr>
              <a:t>rovides </a:t>
            </a:r>
            <a:r>
              <a:rPr lang="en-US" sz="1600" dirty="0">
                <a:latin typeface="Bahnschrift" panose="020B0502040204020203" pitchFamily="34" charset="0"/>
              </a:rPr>
              <a:t>aerial support for military operations, including transport, surveillance, </a:t>
            </a:r>
            <a:r>
              <a:rPr lang="en-US" sz="1600" dirty="0" smtClean="0">
                <a:latin typeface="Bahnschrift" panose="020B0502040204020203" pitchFamily="34" charset="0"/>
              </a:rPr>
              <a:t>and reconnaissance.</a:t>
            </a:r>
          </a:p>
          <a:p>
            <a:endParaRPr lang="en-US" sz="1400" dirty="0" smtClean="0">
              <a:latin typeface="Bahnschrift" panose="020B0502040204020203" pitchFamily="34" charset="0"/>
            </a:endParaRPr>
          </a:p>
        </p:txBody>
      </p:sp>
      <p:sp>
        <p:nvSpPr>
          <p:cNvPr id="7" name="Down Arrow Callout 6"/>
          <p:cNvSpPr/>
          <p:nvPr/>
        </p:nvSpPr>
        <p:spPr>
          <a:xfrm>
            <a:off x="3025104" y="1296900"/>
            <a:ext cx="3061172" cy="789477"/>
          </a:xfrm>
          <a:prstGeom prst="downArrow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latin typeface="Bahnschrift" panose="020B0502040204020203" pitchFamily="34" charset="0"/>
              </a:rPr>
              <a:t>Mission and Objectives</a:t>
            </a:r>
            <a:endParaRPr lang="en-US" dirty="0">
              <a:latin typeface="Bahnschrift" panose="020B0502040204020203" pitchFamily="34" charset="0"/>
            </a:endParaRPr>
          </a:p>
        </p:txBody>
      </p:sp>
      <p:sp>
        <p:nvSpPr>
          <p:cNvPr id="8" name="Rectangle 7"/>
          <p:cNvSpPr/>
          <p:nvPr/>
        </p:nvSpPr>
        <p:spPr>
          <a:xfrm>
            <a:off x="3025104" y="2160714"/>
            <a:ext cx="3061172"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600" b="1" dirty="0" smtClean="0">
                <a:solidFill>
                  <a:prstClr val="black"/>
                </a:solidFill>
                <a:latin typeface="Bahnschrift" panose="020B0502040204020203" pitchFamily="34" charset="0"/>
              </a:rPr>
              <a:t>Primary Mission:</a:t>
            </a:r>
          </a:p>
          <a:p>
            <a:endParaRPr lang="en-US" sz="1600" b="1" dirty="0" smtClean="0">
              <a:solidFill>
                <a:schemeClr val="bg1"/>
              </a:solidFill>
              <a:latin typeface="Bahnschrift" panose="020B0502040204020203" pitchFamily="34" charset="0"/>
            </a:endParaRPr>
          </a:p>
          <a:p>
            <a:r>
              <a:rPr lang="en-US" sz="1600" b="1" dirty="0" smtClean="0">
                <a:solidFill>
                  <a:schemeClr val="bg1"/>
                </a:solidFill>
                <a:latin typeface="Bahnschrift" panose="020B0502040204020203" pitchFamily="34" charset="0"/>
              </a:rPr>
              <a:t>National Defense</a:t>
            </a:r>
            <a:r>
              <a:rPr lang="en-US" sz="1600" b="1" dirty="0">
                <a:solidFill>
                  <a:schemeClr val="bg1"/>
                </a:solidFill>
                <a:latin typeface="Bahnschrift" panose="020B0502040204020203" pitchFamily="34" charset="0"/>
              </a:rPr>
              <a:t>: </a:t>
            </a:r>
            <a:endParaRPr lang="en-US" sz="1600" b="1" dirty="0" smtClean="0">
              <a:solidFill>
                <a:schemeClr val="bg1"/>
              </a:solidFill>
              <a:latin typeface="Bahnschrift" panose="020B0502040204020203" pitchFamily="34" charset="0"/>
            </a:endParaRPr>
          </a:p>
          <a:p>
            <a:r>
              <a:rPr lang="en-US" sz="1600" dirty="0" smtClean="0">
                <a:solidFill>
                  <a:prstClr val="black"/>
                </a:solidFill>
                <a:latin typeface="Bahnschrift" panose="020B0502040204020203" pitchFamily="34" charset="0"/>
              </a:rPr>
              <a:t>To Defend </a:t>
            </a:r>
            <a:r>
              <a:rPr lang="en-US" sz="1600" dirty="0">
                <a:solidFill>
                  <a:prstClr val="black"/>
                </a:solidFill>
                <a:latin typeface="Bahnschrift" panose="020B0502040204020203" pitchFamily="34" charset="0"/>
              </a:rPr>
              <a:t>Papua New Guinea against external threats and ensure the security of its borders</a:t>
            </a:r>
            <a:r>
              <a:rPr lang="en-US" sz="1600" dirty="0" smtClean="0">
                <a:solidFill>
                  <a:prstClr val="black"/>
                </a:solidFill>
                <a:latin typeface="Bahnschrift" panose="020B0502040204020203" pitchFamily="34" charset="0"/>
              </a:rPr>
              <a:t>.</a:t>
            </a:r>
          </a:p>
          <a:p>
            <a:endParaRPr lang="en-US" sz="1600" b="1" dirty="0" smtClean="0">
              <a:solidFill>
                <a:prstClr val="black"/>
              </a:solidFill>
              <a:latin typeface="Bahnschrift" panose="020B0502040204020203" pitchFamily="34" charset="0"/>
            </a:endParaRPr>
          </a:p>
          <a:p>
            <a:r>
              <a:rPr lang="en-US" sz="1600" b="1" dirty="0" smtClean="0">
                <a:solidFill>
                  <a:prstClr val="black"/>
                </a:solidFill>
                <a:latin typeface="Bahnschrift" panose="020B0502040204020203" pitchFamily="34" charset="0"/>
              </a:rPr>
              <a:t>Supports:</a:t>
            </a:r>
          </a:p>
          <a:p>
            <a:endParaRPr lang="en-US" sz="1600" dirty="0" smtClean="0">
              <a:solidFill>
                <a:prstClr val="black"/>
              </a:solidFill>
              <a:latin typeface="Bahnschrift" panose="020B0502040204020203" pitchFamily="34" charset="0"/>
            </a:endParaRPr>
          </a:p>
          <a:p>
            <a:pPr marL="285750" indent="-285750">
              <a:buFont typeface="Arial" panose="020B0604020202020204" pitchFamily="34" charset="0"/>
              <a:buChar char="•"/>
            </a:pPr>
            <a:r>
              <a:rPr lang="en-US" sz="1600" dirty="0" smtClean="0">
                <a:solidFill>
                  <a:prstClr val="black"/>
                </a:solidFill>
                <a:latin typeface="Bahnschrift" panose="020B0502040204020203" pitchFamily="34" charset="0"/>
              </a:rPr>
              <a:t>Internal Security</a:t>
            </a:r>
          </a:p>
          <a:p>
            <a:pPr marL="285750" indent="-285750">
              <a:buFont typeface="Arial" panose="020B0604020202020204" pitchFamily="34" charset="0"/>
              <a:buChar char="•"/>
            </a:pPr>
            <a:r>
              <a:rPr lang="en-US" sz="1600" dirty="0" smtClean="0">
                <a:solidFill>
                  <a:prstClr val="black"/>
                </a:solidFill>
                <a:latin typeface="Bahnschrift" panose="020B0502040204020203" pitchFamily="34" charset="0"/>
              </a:rPr>
              <a:t>Disaster Response</a:t>
            </a:r>
          </a:p>
          <a:p>
            <a:pPr marL="285750" indent="-285750">
              <a:buFont typeface="Arial" panose="020B0604020202020204" pitchFamily="34" charset="0"/>
              <a:buChar char="•"/>
            </a:pPr>
            <a:r>
              <a:rPr lang="en-US" sz="1600" dirty="0" smtClean="0">
                <a:solidFill>
                  <a:prstClr val="black"/>
                </a:solidFill>
                <a:latin typeface="Bahnschrift" panose="020B0502040204020203" pitchFamily="34" charset="0"/>
              </a:rPr>
              <a:t>International Peacekeeping</a:t>
            </a:r>
          </a:p>
          <a:p>
            <a:endParaRPr lang="en-US" sz="1600" dirty="0">
              <a:solidFill>
                <a:prstClr val="black"/>
              </a:solidFill>
              <a:latin typeface="Bahnschrift" panose="020B0502040204020203" pitchFamily="34" charset="0"/>
            </a:endParaRPr>
          </a:p>
          <a:p>
            <a:endParaRPr lang="en-US" sz="1600" dirty="0" smtClean="0">
              <a:solidFill>
                <a:prstClr val="black"/>
              </a:solidFill>
              <a:latin typeface="Bahnschrift" panose="020B0502040204020203" pitchFamily="34" charset="0"/>
            </a:endParaRPr>
          </a:p>
          <a:p>
            <a:endParaRPr lang="en-US" sz="1600" dirty="0" smtClean="0">
              <a:solidFill>
                <a:prstClr val="black"/>
              </a:solidFill>
              <a:latin typeface="Bahnschrift" panose="020B0502040204020203" pitchFamily="34" charset="0"/>
            </a:endParaRPr>
          </a:p>
          <a:p>
            <a:endParaRPr lang="en-US" sz="1600" dirty="0">
              <a:solidFill>
                <a:prstClr val="black"/>
              </a:solidFill>
              <a:latin typeface="Bahnschrift" panose="020B0502040204020203" pitchFamily="34" charset="0"/>
            </a:endParaRPr>
          </a:p>
          <a:p>
            <a:endParaRPr lang="en-US" sz="1600" dirty="0" smtClean="0">
              <a:solidFill>
                <a:prstClr val="black"/>
              </a:solidFill>
              <a:latin typeface="Bahnschrift" panose="020B05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4479" y="145112"/>
            <a:ext cx="1592721" cy="1048045"/>
          </a:xfrm>
          <a:prstGeom prst="rect">
            <a:avLst/>
          </a:prstGeom>
        </p:spPr>
      </p:pic>
      <p:sp>
        <p:nvSpPr>
          <p:cNvPr id="10" name="Down Arrow Callout 9"/>
          <p:cNvSpPr/>
          <p:nvPr/>
        </p:nvSpPr>
        <p:spPr>
          <a:xfrm>
            <a:off x="6226513" y="1296899"/>
            <a:ext cx="2916299" cy="789477"/>
          </a:xfrm>
          <a:prstGeom prst="downArrow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latin typeface="Bahnschrift" panose="020B0502040204020203" pitchFamily="34" charset="0"/>
              </a:rPr>
              <a:t>Strategic Initiatives</a:t>
            </a:r>
          </a:p>
        </p:txBody>
      </p:sp>
      <p:sp>
        <p:nvSpPr>
          <p:cNvPr id="11" name="Rectangle 10"/>
          <p:cNvSpPr/>
          <p:nvPr/>
        </p:nvSpPr>
        <p:spPr>
          <a:xfrm>
            <a:off x="6226513" y="2219601"/>
            <a:ext cx="2916299" cy="449353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600" b="1" dirty="0">
                <a:solidFill>
                  <a:prstClr val="black"/>
                </a:solidFill>
                <a:latin typeface="Bahnschrift" panose="020B0502040204020203" pitchFamily="34" charset="0"/>
              </a:rPr>
              <a:t>Modernization: </a:t>
            </a:r>
            <a:endParaRPr lang="en-US" sz="1600" b="1" dirty="0" smtClean="0">
              <a:solidFill>
                <a:prstClr val="black"/>
              </a:solidFill>
              <a:latin typeface="Bahnschrift" panose="020B0502040204020203" pitchFamily="34" charset="0"/>
            </a:endParaRPr>
          </a:p>
          <a:p>
            <a:r>
              <a:rPr lang="en-US" sz="1400" dirty="0" smtClean="0">
                <a:solidFill>
                  <a:prstClr val="black"/>
                </a:solidFill>
                <a:latin typeface="Bahnschrift" panose="020B0502040204020203" pitchFamily="34" charset="0"/>
              </a:rPr>
              <a:t>The </a:t>
            </a:r>
            <a:r>
              <a:rPr lang="en-US" sz="1400" dirty="0">
                <a:solidFill>
                  <a:prstClr val="black"/>
                </a:solidFill>
                <a:latin typeface="Bahnschrift" panose="020B0502040204020203" pitchFamily="34" charset="0"/>
              </a:rPr>
              <a:t>PNGDF is focused on modernizing its forces, enhancing its capabilities through training, technology adoption, and strategic partnerships</a:t>
            </a:r>
            <a:r>
              <a:rPr lang="en-US" sz="1400" dirty="0" smtClean="0">
                <a:solidFill>
                  <a:prstClr val="black"/>
                </a:solidFill>
                <a:latin typeface="Bahnschrift" panose="020B0502040204020203" pitchFamily="34" charset="0"/>
              </a:rPr>
              <a:t>.</a:t>
            </a:r>
          </a:p>
          <a:p>
            <a:r>
              <a:rPr lang="en-US" sz="1600" b="1" dirty="0" smtClean="0">
                <a:solidFill>
                  <a:prstClr val="black"/>
                </a:solidFill>
                <a:latin typeface="Bahnschrift" panose="020B0502040204020203" pitchFamily="34" charset="0"/>
              </a:rPr>
              <a:t>Tri-Service </a:t>
            </a:r>
            <a:r>
              <a:rPr lang="en-US" sz="1600" b="1" dirty="0">
                <a:solidFill>
                  <a:prstClr val="black"/>
                </a:solidFill>
                <a:latin typeface="Bahnschrift" panose="020B0502040204020203" pitchFamily="34" charset="0"/>
              </a:rPr>
              <a:t>Integration: </a:t>
            </a:r>
            <a:r>
              <a:rPr lang="en-US" sz="1400" dirty="0">
                <a:solidFill>
                  <a:prstClr val="black"/>
                </a:solidFill>
                <a:latin typeface="Bahnschrift" panose="020B0502040204020203" pitchFamily="34" charset="0"/>
              </a:rPr>
              <a:t>Transitioning to a Tri-Service structure, the PNGDF aims to improve interoperability and operational efficiency across land, maritime, and air elements</a:t>
            </a:r>
            <a:r>
              <a:rPr lang="en-US" sz="1400" dirty="0" smtClean="0">
                <a:solidFill>
                  <a:prstClr val="black"/>
                </a:solidFill>
                <a:latin typeface="Bahnschrift" panose="020B0502040204020203" pitchFamily="34" charset="0"/>
              </a:rPr>
              <a:t>.</a:t>
            </a:r>
          </a:p>
          <a:p>
            <a:r>
              <a:rPr lang="en-US" sz="1600" b="1" dirty="0" smtClean="0">
                <a:solidFill>
                  <a:prstClr val="black"/>
                </a:solidFill>
                <a:latin typeface="Bahnschrift" panose="020B0502040204020203" pitchFamily="34" charset="0"/>
              </a:rPr>
              <a:t>Cyber </a:t>
            </a:r>
            <a:r>
              <a:rPr lang="en-US" sz="1600" b="1" dirty="0">
                <a:solidFill>
                  <a:prstClr val="black"/>
                </a:solidFill>
                <a:latin typeface="Bahnschrift" panose="020B0502040204020203" pitchFamily="34" charset="0"/>
              </a:rPr>
              <a:t>Security: </a:t>
            </a:r>
            <a:endParaRPr lang="en-US" sz="1600" b="1" dirty="0" smtClean="0">
              <a:solidFill>
                <a:prstClr val="black"/>
              </a:solidFill>
              <a:latin typeface="Bahnschrift" panose="020B0502040204020203" pitchFamily="34" charset="0"/>
            </a:endParaRPr>
          </a:p>
          <a:p>
            <a:r>
              <a:rPr lang="en-US" sz="1400" dirty="0" smtClean="0">
                <a:solidFill>
                  <a:prstClr val="black"/>
                </a:solidFill>
                <a:latin typeface="Bahnschrift" panose="020B0502040204020203" pitchFamily="34" charset="0"/>
              </a:rPr>
              <a:t>Recognizing </a:t>
            </a:r>
            <a:r>
              <a:rPr lang="en-US" sz="1400" dirty="0">
                <a:solidFill>
                  <a:prstClr val="black"/>
                </a:solidFill>
                <a:latin typeface="Bahnschrift" panose="020B0502040204020203" pitchFamily="34" charset="0"/>
              </a:rPr>
              <a:t>the importance of cyber security, the PNGDF is gradually strengthening its cyber capabilities to protect its operations and critical infrastructure from emerging threats</a:t>
            </a:r>
            <a:r>
              <a:rPr lang="en-US" sz="1400" dirty="0" smtClean="0">
                <a:solidFill>
                  <a:prstClr val="black"/>
                </a:solidFill>
                <a:latin typeface="Bahnschrift" panose="020B0502040204020203" pitchFamily="34" charset="0"/>
              </a:rPr>
              <a:t>.</a:t>
            </a:r>
          </a:p>
        </p:txBody>
      </p:sp>
      <p:sp>
        <p:nvSpPr>
          <p:cNvPr id="12" name="Down Arrow Callout 11"/>
          <p:cNvSpPr/>
          <p:nvPr/>
        </p:nvSpPr>
        <p:spPr>
          <a:xfrm>
            <a:off x="9283049" y="1296899"/>
            <a:ext cx="2801099" cy="789478"/>
          </a:xfrm>
          <a:prstGeom prst="downArrow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latin typeface="Bahnschrift" panose="020B0502040204020203" pitchFamily="34" charset="0"/>
              </a:rPr>
              <a:t>Commitment to Excellence</a:t>
            </a:r>
          </a:p>
        </p:txBody>
      </p:sp>
      <p:sp>
        <p:nvSpPr>
          <p:cNvPr id="13" name="Rectangle 12"/>
          <p:cNvSpPr/>
          <p:nvPr/>
        </p:nvSpPr>
        <p:spPr>
          <a:xfrm>
            <a:off x="9283048" y="2219601"/>
            <a:ext cx="2801099"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600" b="1" dirty="0">
                <a:latin typeface="Bahnschrift" panose="020B0502040204020203" pitchFamily="34" charset="0"/>
              </a:rPr>
              <a:t>The PNGDF is dedicated to </a:t>
            </a:r>
            <a:endParaRPr lang="en-US" sz="1600" b="1" dirty="0" smtClean="0">
              <a:latin typeface="Bahnschrift" panose="020B0502040204020203" pitchFamily="34" charset="0"/>
            </a:endParaRPr>
          </a:p>
          <a:p>
            <a:endParaRPr lang="en-US" sz="1600" dirty="0" smtClean="0">
              <a:latin typeface="Bahnschrift" panose="020B0502040204020203" pitchFamily="34" charset="0"/>
            </a:endParaRPr>
          </a:p>
          <a:p>
            <a:pPr marL="285750" indent="-285750">
              <a:buFont typeface="Arial" panose="020B0604020202020204" pitchFamily="34" charset="0"/>
              <a:buChar char="•"/>
            </a:pPr>
            <a:r>
              <a:rPr lang="en-US" sz="1600" dirty="0">
                <a:latin typeface="Bahnschrift" panose="020B0502040204020203" pitchFamily="34" charset="0"/>
              </a:rPr>
              <a:t>M</a:t>
            </a:r>
            <a:r>
              <a:rPr lang="en-US" sz="1600" dirty="0" smtClean="0">
                <a:latin typeface="Bahnschrift" panose="020B0502040204020203" pitchFamily="34" charset="0"/>
              </a:rPr>
              <a:t>aintaining </a:t>
            </a:r>
            <a:r>
              <a:rPr lang="en-US" sz="1600" dirty="0">
                <a:latin typeface="Bahnschrift" panose="020B0502040204020203" pitchFamily="34" charset="0"/>
              </a:rPr>
              <a:t>high standards of professionalism, discipline, and readiness. Through continuous training, strategic planning, and international </a:t>
            </a:r>
            <a:r>
              <a:rPr lang="en-US" sz="1600" dirty="0" smtClean="0">
                <a:latin typeface="Bahnschrift" panose="020B0502040204020203" pitchFamily="34" charset="0"/>
              </a:rPr>
              <a:t>cooperation</a:t>
            </a:r>
          </a:p>
          <a:p>
            <a:endParaRPr lang="en-US" sz="1600" b="1" dirty="0" smtClean="0">
              <a:latin typeface="Bahnschrift" panose="020B0502040204020203" pitchFamily="34" charset="0"/>
            </a:endParaRPr>
          </a:p>
          <a:p>
            <a:r>
              <a:rPr lang="en-US" sz="1600" b="1" dirty="0" smtClean="0">
                <a:latin typeface="Bahnschrift" panose="020B0502040204020203" pitchFamily="34" charset="0"/>
              </a:rPr>
              <a:t>The </a:t>
            </a:r>
            <a:r>
              <a:rPr lang="en-US" sz="1600" b="1" dirty="0">
                <a:latin typeface="Bahnschrift" panose="020B0502040204020203" pitchFamily="34" charset="0"/>
              </a:rPr>
              <a:t>PNGDF strives to </a:t>
            </a:r>
            <a:endParaRPr lang="en-US" sz="1600" b="1" dirty="0" smtClean="0">
              <a:latin typeface="Bahnschrift" panose="020B0502040204020203" pitchFamily="34" charset="0"/>
            </a:endParaRPr>
          </a:p>
          <a:p>
            <a:endParaRPr lang="en-US" sz="1600" dirty="0" smtClean="0">
              <a:latin typeface="Bahnschrift" panose="020B0502040204020203" pitchFamily="34" charset="0"/>
            </a:endParaRPr>
          </a:p>
          <a:p>
            <a:pPr marL="285750" indent="-285750">
              <a:buFont typeface="Arial" panose="020B0604020202020204" pitchFamily="34" charset="0"/>
              <a:buChar char="•"/>
            </a:pPr>
            <a:r>
              <a:rPr lang="en-US" sz="1600" dirty="0">
                <a:latin typeface="Bahnschrift" panose="020B0502040204020203" pitchFamily="34" charset="0"/>
              </a:rPr>
              <a:t>F</a:t>
            </a:r>
            <a:r>
              <a:rPr lang="en-US" sz="1600" dirty="0" smtClean="0">
                <a:latin typeface="Bahnschrift" panose="020B0502040204020203" pitchFamily="34" charset="0"/>
              </a:rPr>
              <a:t>ulfill </a:t>
            </a:r>
            <a:r>
              <a:rPr lang="en-US" sz="1600" dirty="0">
                <a:latin typeface="Bahnschrift" panose="020B0502040204020203" pitchFamily="34" charset="0"/>
              </a:rPr>
              <a:t>its mission of safeguarding Papua New Guinea and contributing to regional and global security</a:t>
            </a:r>
            <a:r>
              <a:rPr lang="en-US" sz="1600" dirty="0" smtClean="0">
                <a:latin typeface="Bahnschrift" panose="020B0502040204020203" pitchFamily="34" charset="0"/>
              </a:rPr>
              <a:t>.</a:t>
            </a:r>
          </a:p>
        </p:txBody>
      </p:sp>
    </p:spTree>
    <p:extLst>
      <p:ext uri="{BB962C8B-B14F-4D97-AF65-F5344CB8AC3E}">
        <p14:creationId xmlns:p14="http://schemas.microsoft.com/office/powerpoint/2010/main" val="3204793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3" y="2044221"/>
            <a:ext cx="12192000" cy="2000548"/>
          </a:xfrm>
          <a:prstGeom prst="rect">
            <a:avLst/>
          </a:prstGeom>
          <a:solidFill>
            <a:schemeClr val="accent1">
              <a:lumMod val="75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ln>
                  <a:solidFill>
                    <a:schemeClr val="bg2"/>
                  </a:solidFill>
                </a:ln>
                <a:solidFill>
                  <a:srgbClr val="FFFF00"/>
                </a:solidFill>
                <a:latin typeface="Bahnschrift" panose="020B0502040204020203" pitchFamily="34" charset="0"/>
              </a:rPr>
              <a:t>Cyber Security Landscape</a:t>
            </a:r>
            <a:r>
              <a:rPr lang="en-US" sz="2400" b="1" dirty="0" smtClean="0">
                <a:ln>
                  <a:solidFill>
                    <a:schemeClr val="bg2"/>
                  </a:solidFill>
                </a:ln>
                <a:solidFill>
                  <a:srgbClr val="FFFF00"/>
                </a:solidFill>
                <a:latin typeface="Bahnschrift" panose="020B0502040204020203" pitchFamily="34" charset="0"/>
              </a:rPr>
              <a:t>:</a:t>
            </a:r>
          </a:p>
          <a:p>
            <a:r>
              <a:rPr lang="en-US" sz="2000" dirty="0" smtClean="0">
                <a:solidFill>
                  <a:srgbClr val="FFFF00"/>
                </a:solidFill>
                <a:latin typeface="Bahnschrift" panose="020B0502040204020203" pitchFamily="34" charset="0"/>
              </a:rPr>
              <a:t> </a:t>
            </a:r>
          </a:p>
          <a:p>
            <a:pPr marL="342900" indent="-342900">
              <a:buFont typeface="Arial" panose="020B0604020202020204" pitchFamily="34" charset="0"/>
              <a:buChar char="•"/>
            </a:pPr>
            <a:r>
              <a:rPr lang="en-US" sz="2000" dirty="0" smtClean="0">
                <a:latin typeface="Bahnschrift" panose="020B0502040204020203" pitchFamily="34" charset="0"/>
              </a:rPr>
              <a:t>The </a:t>
            </a:r>
            <a:r>
              <a:rPr lang="en-US" sz="2000" dirty="0">
                <a:latin typeface="Bahnschrift" panose="020B0502040204020203" pitchFamily="34" charset="0"/>
              </a:rPr>
              <a:t>cyber threat landscape is constantly evolving, with adversaries employing increasingly sophisticated methods to disrupt, infiltrate, and exploit vulnerabilities. </a:t>
            </a:r>
            <a:endParaRPr lang="en-US" sz="2000" dirty="0" smtClean="0">
              <a:latin typeface="Bahnschrift" panose="020B0502040204020203" pitchFamily="34" charset="0"/>
            </a:endParaRPr>
          </a:p>
          <a:p>
            <a:pPr marL="342900" indent="-342900">
              <a:buFont typeface="Arial" panose="020B0604020202020204" pitchFamily="34" charset="0"/>
              <a:buChar char="•"/>
            </a:pPr>
            <a:r>
              <a:rPr lang="en-US" sz="2000" dirty="0" smtClean="0">
                <a:latin typeface="Bahnschrift" panose="020B0502040204020203" pitchFamily="34" charset="0"/>
              </a:rPr>
              <a:t>These </a:t>
            </a:r>
            <a:r>
              <a:rPr lang="en-US" sz="2000" dirty="0">
                <a:latin typeface="Bahnschrift" panose="020B0502040204020203" pitchFamily="34" charset="0"/>
              </a:rPr>
              <a:t>threats pose significant risks to our operations, sensitive information, and overall mission success.</a:t>
            </a:r>
            <a:endParaRPr lang="en-US" sz="2000" dirty="0" smtClean="0">
              <a:solidFill>
                <a:srgbClr val="FFFF00"/>
              </a:solidFill>
              <a:latin typeface="Bahnschrift" panose="020B0502040204020203"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
        <p:nvSpPr>
          <p:cNvPr id="15" name="TextBox 14"/>
          <p:cNvSpPr txBox="1"/>
          <p:nvPr/>
        </p:nvSpPr>
        <p:spPr>
          <a:xfrm>
            <a:off x="132190" y="551103"/>
            <a:ext cx="9873803" cy="1077218"/>
          </a:xfrm>
          <a:prstGeom prst="rect">
            <a:avLst/>
          </a:prstGeom>
          <a:noFill/>
        </p:spPr>
        <p:txBody>
          <a:bodyPr wrap="square" rtlCol="0">
            <a:spAutoFit/>
          </a:bodyPr>
          <a:lstStyle/>
          <a:p>
            <a:r>
              <a:rPr lang="en-US" sz="3200" b="1" dirty="0" smtClean="0">
                <a:latin typeface="Bahnschrift" panose="020B0502040204020203" pitchFamily="34" charset="0"/>
              </a:rPr>
              <a:t>INTRODUCTION TO CYBER SECURITY IN PNG DEFENCE FORCE</a:t>
            </a:r>
            <a:endParaRPr lang="en-US" sz="3200" b="1" dirty="0">
              <a:latin typeface="Bahnschrift" panose="020B0502040204020203" pitchFamily="34" charset="0"/>
            </a:endParaRPr>
          </a:p>
        </p:txBody>
      </p:sp>
      <p:sp>
        <p:nvSpPr>
          <p:cNvPr id="17" name="TextBox 16"/>
          <p:cNvSpPr txBox="1"/>
          <p:nvPr/>
        </p:nvSpPr>
        <p:spPr>
          <a:xfrm>
            <a:off x="-5206" y="4460669"/>
            <a:ext cx="12194603" cy="2000548"/>
          </a:xfrm>
          <a:prstGeom prst="rect">
            <a:avLst/>
          </a:prstGeom>
          <a:solidFill>
            <a:schemeClr val="accent1">
              <a:lumMod val="75000"/>
            </a:schemeClr>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2400" b="1" dirty="0">
                <a:ln>
                  <a:solidFill>
                    <a:schemeClr val="bg2"/>
                  </a:solidFill>
                </a:ln>
                <a:solidFill>
                  <a:srgbClr val="FFFF00"/>
                </a:solidFill>
                <a:latin typeface="Bahnschrift" panose="020B0502040204020203" pitchFamily="34" charset="0"/>
              </a:rPr>
              <a:t>Importance for the PNGDF:</a:t>
            </a:r>
            <a:r>
              <a:rPr lang="en-US" sz="2400" dirty="0">
                <a:ln>
                  <a:solidFill>
                    <a:schemeClr val="bg2"/>
                  </a:solidFill>
                </a:ln>
                <a:solidFill>
                  <a:srgbClr val="FFFF00"/>
                </a:solidFill>
                <a:latin typeface="Bahnschrift" panose="020B0502040204020203" pitchFamily="34" charset="0"/>
              </a:rPr>
              <a:t> </a:t>
            </a:r>
            <a:endParaRPr lang="en-US" sz="2400" dirty="0" smtClean="0">
              <a:ln>
                <a:solidFill>
                  <a:schemeClr val="bg2"/>
                </a:solidFill>
              </a:ln>
              <a:solidFill>
                <a:srgbClr val="FFFF00"/>
              </a:solidFill>
              <a:latin typeface="Bahnschrift" panose="020B0502040204020203" pitchFamily="34" charset="0"/>
            </a:endParaRPr>
          </a:p>
          <a:p>
            <a:endParaRPr lang="en-US" sz="2000" dirty="0" smtClean="0">
              <a:solidFill>
                <a:srgbClr val="FFFF00"/>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For </a:t>
            </a:r>
            <a:r>
              <a:rPr lang="en-US" sz="2000" dirty="0">
                <a:solidFill>
                  <a:schemeClr val="bg1"/>
                </a:solidFill>
                <a:latin typeface="Bahnschrift" panose="020B0502040204020203" pitchFamily="34" charset="0"/>
              </a:rPr>
              <a:t>the PNGDF, cyber security is not just an IT issue; it is a strategic imperative. </a:t>
            </a:r>
            <a:endParaRPr lang="en-US" sz="2000" dirty="0" smtClean="0">
              <a:solidFill>
                <a:schemeClr val="bg1"/>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Protecting </a:t>
            </a:r>
            <a:r>
              <a:rPr lang="en-US" sz="2000" dirty="0">
                <a:solidFill>
                  <a:schemeClr val="bg1"/>
                </a:solidFill>
                <a:latin typeface="Bahnschrift" panose="020B0502040204020203" pitchFamily="34" charset="0"/>
              </a:rPr>
              <a:t>our command and control systems, intelligence data, operational technology, and communications infrastructure is vital for maintaining our operational readiness and effectiveness. </a:t>
            </a:r>
            <a:endParaRPr lang="en-US" sz="2000" dirty="0" smtClean="0">
              <a:solidFill>
                <a:schemeClr val="bg1"/>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Any </a:t>
            </a:r>
            <a:r>
              <a:rPr lang="en-US" sz="2000" dirty="0">
                <a:solidFill>
                  <a:schemeClr val="bg1"/>
                </a:solidFill>
                <a:latin typeface="Bahnschrift" panose="020B0502040204020203" pitchFamily="34" charset="0"/>
              </a:rPr>
              <a:t>disruption or breach in these areas can have far-reaching implications for our national security</a:t>
            </a:r>
            <a:r>
              <a:rPr lang="en-US" sz="2000" dirty="0">
                <a:latin typeface="Bahnschrift" panose="020B0502040204020203" pitchFamily="34" charset="0"/>
              </a:rPr>
              <a:t>.</a:t>
            </a:r>
            <a:endParaRPr lang="en-US" sz="2000" dirty="0">
              <a:solidFill>
                <a:schemeClr val="bg1"/>
              </a:solidFill>
              <a:latin typeface="Bahnschrift" panose="020B0502040204020203" pitchFamily="34" charset="0"/>
            </a:endParaRPr>
          </a:p>
        </p:txBody>
      </p:sp>
    </p:spTree>
    <p:extLst>
      <p:ext uri="{BB962C8B-B14F-4D97-AF65-F5344CB8AC3E}">
        <p14:creationId xmlns:p14="http://schemas.microsoft.com/office/powerpoint/2010/main" val="2339381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138100"/>
            <a:ext cx="12192000" cy="2062103"/>
          </a:xfrm>
          <a:prstGeom prst="rect">
            <a:avLst/>
          </a:prstGeom>
          <a:solidFill>
            <a:schemeClr val="accent1">
              <a:lumMod val="75000"/>
            </a:schemeClr>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2400" b="1" dirty="0" smtClean="0">
                <a:ln>
                  <a:solidFill>
                    <a:schemeClr val="bg2"/>
                  </a:solidFill>
                </a:ln>
                <a:solidFill>
                  <a:srgbClr val="FFFF00"/>
                </a:solidFill>
                <a:latin typeface="Bahnschrift" panose="020B0502040204020203" pitchFamily="34" charset="0"/>
              </a:rPr>
              <a:t>Strategic </a:t>
            </a:r>
            <a:r>
              <a:rPr lang="en-US" sz="2400" b="1" dirty="0">
                <a:ln>
                  <a:solidFill>
                    <a:schemeClr val="bg2"/>
                  </a:solidFill>
                </a:ln>
                <a:solidFill>
                  <a:srgbClr val="FFFF00"/>
                </a:solidFill>
                <a:latin typeface="Bahnschrift" panose="020B0502040204020203" pitchFamily="34" charset="0"/>
              </a:rPr>
              <a:t>Focus</a:t>
            </a:r>
            <a:r>
              <a:rPr lang="en-US" sz="2400" b="1" dirty="0" smtClean="0">
                <a:ln>
                  <a:solidFill>
                    <a:schemeClr val="bg2"/>
                  </a:solidFill>
                </a:ln>
                <a:solidFill>
                  <a:srgbClr val="FFFF00"/>
                </a:solidFill>
                <a:latin typeface="Bahnschrift" panose="020B0502040204020203" pitchFamily="34" charset="0"/>
              </a:rPr>
              <a:t>:</a:t>
            </a:r>
          </a:p>
          <a:p>
            <a:r>
              <a:rPr lang="en-US" sz="2400" dirty="0" smtClean="0">
                <a:solidFill>
                  <a:srgbClr val="FFFF00"/>
                </a:solidFill>
                <a:latin typeface="Bahnschrift" panose="020B0502040204020203" pitchFamily="34" charset="0"/>
              </a:rPr>
              <a:t> </a:t>
            </a: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Our </a:t>
            </a:r>
            <a:r>
              <a:rPr lang="en-US" sz="2000" dirty="0">
                <a:solidFill>
                  <a:schemeClr val="bg1"/>
                </a:solidFill>
                <a:latin typeface="Bahnschrift" panose="020B0502040204020203" pitchFamily="34" charset="0"/>
              </a:rPr>
              <a:t>strategic focus areas include risk assessment and management, continuous training and awareness, fostering collaboration and partnerships, adopting cutting-edge technology, enforcing robust policies, building resilience and recovery capabilities, and establishing effective incident response and management protocols.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7746" y="35795"/>
            <a:ext cx="1674254" cy="1101695"/>
          </a:xfrm>
          <a:prstGeom prst="rect">
            <a:avLst/>
          </a:prstGeom>
        </p:spPr>
      </p:pic>
      <p:sp>
        <p:nvSpPr>
          <p:cNvPr id="6" name="TextBox 5"/>
          <p:cNvSpPr txBox="1"/>
          <p:nvPr/>
        </p:nvSpPr>
        <p:spPr>
          <a:xfrm>
            <a:off x="0" y="1445267"/>
            <a:ext cx="12192000" cy="2369880"/>
          </a:xfrm>
          <a:prstGeom prst="rect">
            <a:avLst/>
          </a:prstGeom>
          <a:solidFill>
            <a:schemeClr val="accent1">
              <a:lumMod val="75000"/>
            </a:schemeClr>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2400" b="1" dirty="0" smtClean="0">
                <a:ln>
                  <a:solidFill>
                    <a:schemeClr val="bg2"/>
                  </a:solidFill>
                </a:ln>
                <a:solidFill>
                  <a:srgbClr val="FFFF00"/>
                </a:solidFill>
                <a:latin typeface="Bahnschrift" panose="020B0502040204020203" pitchFamily="34" charset="0"/>
              </a:rPr>
              <a:t>Gradual </a:t>
            </a:r>
            <a:r>
              <a:rPr lang="en-US" sz="2400" b="1" dirty="0">
                <a:ln>
                  <a:solidFill>
                    <a:schemeClr val="bg2"/>
                  </a:solidFill>
                </a:ln>
                <a:solidFill>
                  <a:srgbClr val="FFFF00"/>
                </a:solidFill>
                <a:latin typeface="Bahnschrift" panose="020B0502040204020203" pitchFamily="34" charset="0"/>
              </a:rPr>
              <a:t>Growth and Adaptation</a:t>
            </a:r>
            <a:r>
              <a:rPr lang="en-US" sz="2400" b="1" dirty="0" smtClean="0">
                <a:ln>
                  <a:solidFill>
                    <a:schemeClr val="bg2"/>
                  </a:solidFill>
                </a:ln>
                <a:solidFill>
                  <a:srgbClr val="FFFF00"/>
                </a:solidFill>
                <a:latin typeface="Bahnschrift" panose="020B0502040204020203" pitchFamily="34" charset="0"/>
              </a:rPr>
              <a:t>:</a:t>
            </a:r>
          </a:p>
          <a:p>
            <a:r>
              <a:rPr lang="en-US" sz="2400" dirty="0" smtClean="0">
                <a:solidFill>
                  <a:srgbClr val="FFFF00"/>
                </a:solidFill>
                <a:latin typeface="Bahnschrift" panose="020B0502040204020203" pitchFamily="34" charset="0"/>
              </a:rPr>
              <a:t> </a:t>
            </a:r>
            <a:endParaRPr lang="en-US" sz="2400" dirty="0">
              <a:solidFill>
                <a:schemeClr val="bg1"/>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Recognizing </a:t>
            </a:r>
            <a:r>
              <a:rPr lang="en-US" sz="2000" dirty="0">
                <a:solidFill>
                  <a:schemeClr val="bg1"/>
                </a:solidFill>
                <a:latin typeface="Bahnschrift" panose="020B0502040204020203" pitchFamily="34" charset="0"/>
              </a:rPr>
              <a:t>these challenges, the PNGDF is gradually strengthening its cyber security posture. </a:t>
            </a:r>
            <a:endParaRPr lang="en-US" sz="2000" dirty="0" smtClean="0">
              <a:solidFill>
                <a:schemeClr val="bg1"/>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We are </a:t>
            </a:r>
            <a:r>
              <a:rPr lang="en-US" sz="2000" dirty="0">
                <a:solidFill>
                  <a:schemeClr val="bg1"/>
                </a:solidFill>
                <a:latin typeface="Bahnschrift" panose="020B0502040204020203" pitchFamily="34" charset="0"/>
              </a:rPr>
              <a:t>investing in advanced technologies, enhancing our training programs, and fostering collaborations with national and international partners to build a resilient cyber defense framework. </a:t>
            </a:r>
            <a:endParaRPr lang="en-US" sz="2000" dirty="0" smtClean="0">
              <a:solidFill>
                <a:schemeClr val="bg1"/>
              </a:solidFill>
              <a:latin typeface="Bahnschrift" panose="020B0502040204020203" pitchFamily="34" charset="0"/>
            </a:endParaRPr>
          </a:p>
          <a:p>
            <a:pPr marL="342900" indent="-342900">
              <a:buFont typeface="Arial" panose="020B0604020202020204" pitchFamily="34" charset="0"/>
              <a:buChar char="•"/>
            </a:pPr>
            <a:r>
              <a:rPr lang="en-US" sz="2000" dirty="0" smtClean="0">
                <a:solidFill>
                  <a:schemeClr val="bg1"/>
                </a:solidFill>
                <a:latin typeface="Bahnschrift" panose="020B0502040204020203" pitchFamily="34" charset="0"/>
              </a:rPr>
              <a:t>This </a:t>
            </a:r>
            <a:r>
              <a:rPr lang="en-US" sz="2000" dirty="0">
                <a:solidFill>
                  <a:schemeClr val="bg1"/>
                </a:solidFill>
                <a:latin typeface="Bahnschrift" panose="020B0502040204020203" pitchFamily="34" charset="0"/>
              </a:rPr>
              <a:t>growth is crucial as we aim to stay ahead of emerging threats and ensure the protection of our critical assets.</a:t>
            </a:r>
            <a:r>
              <a:rPr lang="en-US" sz="2000" dirty="0" smtClean="0">
                <a:solidFill>
                  <a:schemeClr val="bg1"/>
                </a:solidFill>
                <a:latin typeface="Bahnschrift" panose="020B0502040204020203" pitchFamily="34" charset="0"/>
              </a:rPr>
              <a:t>.</a:t>
            </a:r>
            <a:endParaRPr lang="en-US" sz="2000" dirty="0">
              <a:solidFill>
                <a:schemeClr val="bg1"/>
              </a:solidFill>
              <a:latin typeface="Bahnschrift" panose="020B0502040204020203" pitchFamily="34" charset="0"/>
            </a:endParaRPr>
          </a:p>
        </p:txBody>
      </p:sp>
    </p:spTree>
    <p:extLst>
      <p:ext uri="{BB962C8B-B14F-4D97-AF65-F5344CB8AC3E}">
        <p14:creationId xmlns:p14="http://schemas.microsoft.com/office/powerpoint/2010/main" val="866882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744" y="360339"/>
            <a:ext cx="7085526" cy="646331"/>
          </a:xfrm>
          <a:prstGeom prst="rect">
            <a:avLst/>
          </a:prstGeom>
          <a:noFill/>
        </p:spPr>
        <p:txBody>
          <a:bodyPr wrap="square" rtlCol="0">
            <a:spAutoFit/>
          </a:bodyPr>
          <a:lstStyle/>
          <a:p>
            <a:r>
              <a:rPr lang="en-US" sz="3600" b="1" dirty="0" smtClean="0">
                <a:latin typeface="Bahnschrift" panose="020B0502040204020203" pitchFamily="34" charset="0"/>
              </a:rPr>
              <a:t>CYBER SECURITY IMPLICATIONS </a:t>
            </a:r>
            <a:endParaRPr lang="en-US" sz="3600" b="1" dirty="0">
              <a:latin typeface="Bahnschrift"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
        <p:nvSpPr>
          <p:cNvPr id="4" name="Oval 3"/>
          <p:cNvSpPr/>
          <p:nvPr/>
        </p:nvSpPr>
        <p:spPr>
          <a:xfrm>
            <a:off x="4275786" y="2664007"/>
            <a:ext cx="2700270" cy="2215167"/>
          </a:xfrm>
          <a:prstGeom prst="ellipse">
            <a:avLst/>
          </a:prstGeom>
          <a:noFill/>
          <a:ln w="76200">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452870" y="2803641"/>
            <a:ext cx="2346101" cy="1935898"/>
          </a:xfrm>
          <a:prstGeom prst="ellipse">
            <a:avLst/>
          </a:prstGeom>
          <a:solidFill>
            <a:schemeClr val="tx1"/>
          </a:solidFill>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Bahnschrift" panose="020B0502040204020203" pitchFamily="34" charset="0"/>
              </a:rPr>
              <a:t>Cyber Security Implications</a:t>
            </a:r>
            <a:endParaRPr lang="en-US" sz="2000" b="1" dirty="0">
              <a:solidFill>
                <a:schemeClr val="bg1"/>
              </a:solidFill>
              <a:latin typeface="Bahnschrift" panose="020B0502040204020203" pitchFamily="34" charset="0"/>
            </a:endParaRPr>
          </a:p>
        </p:txBody>
      </p:sp>
      <p:cxnSp>
        <p:nvCxnSpPr>
          <p:cNvPr id="11" name="Straight Arrow Connector 10"/>
          <p:cNvCxnSpPr>
            <a:stCxn id="4" idx="7"/>
          </p:cNvCxnSpPr>
          <p:nvPr/>
        </p:nvCxnSpPr>
        <p:spPr>
          <a:xfrm flipV="1">
            <a:off x="6580611" y="2664006"/>
            <a:ext cx="671593" cy="324405"/>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4" idx="6"/>
          </p:cNvCxnSpPr>
          <p:nvPr/>
        </p:nvCxnSpPr>
        <p:spPr>
          <a:xfrm flipV="1">
            <a:off x="6976056" y="3771590"/>
            <a:ext cx="721217" cy="1"/>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5"/>
          </p:cNvCxnSpPr>
          <p:nvPr/>
        </p:nvCxnSpPr>
        <p:spPr>
          <a:xfrm>
            <a:off x="6580611" y="4554770"/>
            <a:ext cx="756053" cy="45413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4" idx="0"/>
          </p:cNvCxnSpPr>
          <p:nvPr/>
        </p:nvCxnSpPr>
        <p:spPr>
          <a:xfrm flipH="1" flipV="1">
            <a:off x="5625920" y="2042295"/>
            <a:ext cx="1" cy="621712"/>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4" idx="1"/>
          </p:cNvCxnSpPr>
          <p:nvPr/>
        </p:nvCxnSpPr>
        <p:spPr>
          <a:xfrm flipH="1" flipV="1">
            <a:off x="3999638" y="2597758"/>
            <a:ext cx="671593" cy="39065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4" idx="2"/>
          </p:cNvCxnSpPr>
          <p:nvPr/>
        </p:nvCxnSpPr>
        <p:spPr>
          <a:xfrm flipH="1" flipV="1">
            <a:off x="3554569" y="3771590"/>
            <a:ext cx="721217" cy="1"/>
          </a:xfrm>
          <a:prstGeom prst="straightConnector1">
            <a:avLst/>
          </a:prstGeom>
          <a:ln w="76200">
            <a:solidFill>
              <a:srgbClr val="AE12BE"/>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4" idx="3"/>
          </p:cNvCxnSpPr>
          <p:nvPr/>
        </p:nvCxnSpPr>
        <p:spPr>
          <a:xfrm flipH="1">
            <a:off x="3915177" y="4554770"/>
            <a:ext cx="756054" cy="454130"/>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558718" y="1715793"/>
            <a:ext cx="4698003" cy="1138773"/>
          </a:xfrm>
          <a:prstGeom prst="rect">
            <a:avLst/>
          </a:prstGeom>
        </p:spPr>
        <p:txBody>
          <a:bodyPr wrap="square">
            <a:spAutoFit/>
          </a:bodyPr>
          <a:lstStyle/>
          <a:p>
            <a:r>
              <a:rPr lang="en-US" sz="2000" dirty="0">
                <a:solidFill>
                  <a:srgbClr val="92D050"/>
                </a:solidFill>
                <a:latin typeface="Bahnschrift" panose="020B0502040204020203" pitchFamily="34" charset="0"/>
              </a:rPr>
              <a:t>Operational </a:t>
            </a:r>
            <a:r>
              <a:rPr lang="en-US" sz="2000" dirty="0" smtClean="0">
                <a:solidFill>
                  <a:srgbClr val="92D050"/>
                </a:solidFill>
                <a:latin typeface="Bahnschrift" panose="020B0502040204020203" pitchFamily="34" charset="0"/>
              </a:rPr>
              <a:t>Disruption</a:t>
            </a:r>
          </a:p>
          <a:p>
            <a:r>
              <a:rPr lang="en-US" sz="1600" dirty="0" smtClean="0">
                <a:solidFill>
                  <a:schemeClr val="tx1">
                    <a:lumMod val="95000"/>
                  </a:schemeClr>
                </a:solidFill>
                <a:latin typeface="Bahnschrift" panose="020B0502040204020203" pitchFamily="34" charset="0"/>
              </a:rPr>
              <a:t>Cyberattacks </a:t>
            </a:r>
            <a:r>
              <a:rPr lang="en-US" sz="1600" dirty="0">
                <a:solidFill>
                  <a:schemeClr val="tx1">
                    <a:lumMod val="95000"/>
                  </a:schemeClr>
                </a:solidFill>
                <a:latin typeface="Bahnschrift" panose="020B0502040204020203" pitchFamily="34" charset="0"/>
              </a:rPr>
              <a:t>have the potential to severely disrupt our command and control systems, which are the backbone of our military </a:t>
            </a:r>
            <a:r>
              <a:rPr lang="en-US" sz="1600" dirty="0" smtClean="0">
                <a:solidFill>
                  <a:schemeClr val="tx1">
                    <a:lumMod val="95000"/>
                  </a:schemeClr>
                </a:solidFill>
                <a:latin typeface="Bahnschrift" panose="020B0502040204020203" pitchFamily="34" charset="0"/>
              </a:rPr>
              <a:t>operations.</a:t>
            </a:r>
          </a:p>
        </p:txBody>
      </p:sp>
      <p:sp>
        <p:nvSpPr>
          <p:cNvPr id="35" name="Rectangle 34"/>
          <p:cNvSpPr/>
          <p:nvPr/>
        </p:nvSpPr>
        <p:spPr>
          <a:xfrm>
            <a:off x="7710502" y="3391267"/>
            <a:ext cx="4198780" cy="1138773"/>
          </a:xfrm>
          <a:prstGeom prst="rect">
            <a:avLst/>
          </a:prstGeom>
        </p:spPr>
        <p:txBody>
          <a:bodyPr wrap="square">
            <a:spAutoFit/>
          </a:bodyPr>
          <a:lstStyle/>
          <a:p>
            <a:r>
              <a:rPr lang="en-US" sz="2000" dirty="0">
                <a:solidFill>
                  <a:schemeClr val="accent3">
                    <a:lumMod val="60000"/>
                    <a:lumOff val="40000"/>
                  </a:schemeClr>
                </a:solidFill>
              </a:rPr>
              <a:t>Data </a:t>
            </a:r>
            <a:r>
              <a:rPr lang="en-US" sz="2000" dirty="0" smtClean="0">
                <a:solidFill>
                  <a:schemeClr val="accent3">
                    <a:lumMod val="60000"/>
                    <a:lumOff val="40000"/>
                  </a:schemeClr>
                </a:solidFill>
              </a:rPr>
              <a:t>Breaches</a:t>
            </a:r>
          </a:p>
          <a:p>
            <a:r>
              <a:rPr lang="en-US" sz="1600" dirty="0">
                <a:solidFill>
                  <a:schemeClr val="tx1">
                    <a:lumMod val="95000"/>
                  </a:schemeClr>
                </a:solidFill>
              </a:rPr>
              <a:t>Unauthorized access to our sensitive and classified information can have devastating consequences</a:t>
            </a:r>
          </a:p>
        </p:txBody>
      </p:sp>
      <p:sp>
        <p:nvSpPr>
          <p:cNvPr id="36" name="Rectangle 35"/>
          <p:cNvSpPr/>
          <p:nvPr/>
        </p:nvSpPr>
        <p:spPr>
          <a:xfrm>
            <a:off x="7679664" y="4879174"/>
            <a:ext cx="4381401" cy="1631216"/>
          </a:xfrm>
          <a:prstGeom prst="rect">
            <a:avLst/>
          </a:prstGeom>
        </p:spPr>
        <p:txBody>
          <a:bodyPr wrap="square">
            <a:spAutoFit/>
          </a:bodyPr>
          <a:lstStyle/>
          <a:p>
            <a:r>
              <a:rPr lang="en-US" sz="2000" dirty="0"/>
              <a:t>Financial </a:t>
            </a:r>
            <a:r>
              <a:rPr lang="en-US" sz="2000" dirty="0" smtClean="0"/>
              <a:t>Costs</a:t>
            </a:r>
          </a:p>
          <a:p>
            <a:r>
              <a:rPr lang="en-US" sz="1600" dirty="0" smtClean="0">
                <a:solidFill>
                  <a:schemeClr val="tx1">
                    <a:lumMod val="95000"/>
                  </a:schemeClr>
                </a:solidFill>
              </a:rPr>
              <a:t>Cyber </a:t>
            </a:r>
            <a:r>
              <a:rPr lang="en-US" sz="1600" dirty="0">
                <a:solidFill>
                  <a:schemeClr val="tx1">
                    <a:lumMod val="95000"/>
                  </a:schemeClr>
                </a:solidFill>
              </a:rPr>
              <a:t>incidents often come with significant financial burdens. The costs associated with system downtime, </a:t>
            </a:r>
            <a:r>
              <a:rPr lang="en-US" sz="1600" dirty="0" smtClean="0">
                <a:solidFill>
                  <a:schemeClr val="tx1">
                    <a:lumMod val="95000"/>
                  </a:schemeClr>
                </a:solidFill>
              </a:rPr>
              <a:t>recovery efforts, and implementing mitigation measures can be substantial</a:t>
            </a:r>
            <a:endParaRPr lang="en-US" sz="1600" dirty="0">
              <a:solidFill>
                <a:schemeClr val="tx1">
                  <a:lumMod val="95000"/>
                </a:schemeClr>
              </a:solidFill>
            </a:endParaRPr>
          </a:p>
        </p:txBody>
      </p:sp>
      <p:sp>
        <p:nvSpPr>
          <p:cNvPr id="37" name="Rectangle 36"/>
          <p:cNvSpPr/>
          <p:nvPr/>
        </p:nvSpPr>
        <p:spPr>
          <a:xfrm>
            <a:off x="4243830" y="970764"/>
            <a:ext cx="3611102" cy="1138773"/>
          </a:xfrm>
          <a:prstGeom prst="rect">
            <a:avLst/>
          </a:prstGeom>
        </p:spPr>
        <p:txBody>
          <a:bodyPr wrap="square">
            <a:spAutoFit/>
          </a:bodyPr>
          <a:lstStyle/>
          <a:p>
            <a:r>
              <a:rPr lang="en-US" sz="2000" dirty="0">
                <a:solidFill>
                  <a:srgbClr val="FFC000"/>
                </a:solidFill>
              </a:rPr>
              <a:t>Reputation </a:t>
            </a:r>
            <a:r>
              <a:rPr lang="en-US" sz="2000" dirty="0" smtClean="0">
                <a:solidFill>
                  <a:srgbClr val="FFC000"/>
                </a:solidFill>
              </a:rPr>
              <a:t>Damage</a:t>
            </a:r>
          </a:p>
          <a:p>
            <a:r>
              <a:rPr lang="en-US" sz="1600" dirty="0">
                <a:solidFill>
                  <a:schemeClr val="tx1">
                    <a:lumMod val="95000"/>
                  </a:schemeClr>
                </a:solidFill>
              </a:rPr>
              <a:t>Public trust and confidence in the PNGDF’s ability to protect national security are crucial</a:t>
            </a:r>
          </a:p>
        </p:txBody>
      </p:sp>
      <p:sp>
        <p:nvSpPr>
          <p:cNvPr id="38" name="Rectangle 37"/>
          <p:cNvSpPr/>
          <p:nvPr/>
        </p:nvSpPr>
        <p:spPr>
          <a:xfrm>
            <a:off x="158234" y="1715792"/>
            <a:ext cx="4029010" cy="1138773"/>
          </a:xfrm>
          <a:prstGeom prst="rect">
            <a:avLst/>
          </a:prstGeom>
        </p:spPr>
        <p:txBody>
          <a:bodyPr wrap="square">
            <a:spAutoFit/>
          </a:bodyPr>
          <a:lstStyle/>
          <a:p>
            <a:r>
              <a:rPr lang="en-US" sz="2000" dirty="0">
                <a:solidFill>
                  <a:srgbClr val="FFFF00"/>
                </a:solidFill>
              </a:rPr>
              <a:t>Operational </a:t>
            </a:r>
            <a:r>
              <a:rPr lang="en-US" sz="2000" dirty="0" smtClean="0">
                <a:solidFill>
                  <a:srgbClr val="FFFF00"/>
                </a:solidFill>
              </a:rPr>
              <a:t>Degradation</a:t>
            </a:r>
          </a:p>
          <a:p>
            <a:r>
              <a:rPr lang="en-US" sz="1600" dirty="0">
                <a:solidFill>
                  <a:schemeClr val="tx1">
                    <a:lumMod val="95000"/>
                  </a:schemeClr>
                </a:solidFill>
              </a:rPr>
              <a:t>Cyber threats can degrade our operational capabilities by targeting key systems and infrastructure</a:t>
            </a:r>
          </a:p>
        </p:txBody>
      </p:sp>
      <p:sp>
        <p:nvSpPr>
          <p:cNvPr id="39" name="Rectangle 38"/>
          <p:cNvSpPr/>
          <p:nvPr/>
        </p:nvSpPr>
        <p:spPr>
          <a:xfrm>
            <a:off x="278328" y="3292166"/>
            <a:ext cx="3414796" cy="1384995"/>
          </a:xfrm>
          <a:prstGeom prst="rect">
            <a:avLst/>
          </a:prstGeom>
        </p:spPr>
        <p:txBody>
          <a:bodyPr wrap="square">
            <a:spAutoFit/>
          </a:bodyPr>
          <a:lstStyle/>
          <a:p>
            <a:r>
              <a:rPr lang="en-US" sz="2000" dirty="0">
                <a:solidFill>
                  <a:srgbClr val="C808C8"/>
                </a:solidFill>
              </a:rPr>
              <a:t>Intelligence </a:t>
            </a:r>
            <a:r>
              <a:rPr lang="en-US" sz="2000" dirty="0" smtClean="0">
                <a:solidFill>
                  <a:srgbClr val="C808C8"/>
                </a:solidFill>
              </a:rPr>
              <a:t>Manipulation</a:t>
            </a:r>
          </a:p>
          <a:p>
            <a:r>
              <a:rPr lang="en-US" sz="1600" dirty="0">
                <a:solidFill>
                  <a:schemeClr val="tx1">
                    <a:lumMod val="95000"/>
                  </a:schemeClr>
                </a:solidFill>
              </a:rPr>
              <a:t>Cyber attacks can manipulate or corrupt intelligence data, leading to flawed decision-making and strategic miscalculations</a:t>
            </a:r>
          </a:p>
        </p:txBody>
      </p:sp>
      <p:sp>
        <p:nvSpPr>
          <p:cNvPr id="40" name="Rectangle 39"/>
          <p:cNvSpPr/>
          <p:nvPr/>
        </p:nvSpPr>
        <p:spPr>
          <a:xfrm>
            <a:off x="278328" y="4966310"/>
            <a:ext cx="3942859" cy="1384995"/>
          </a:xfrm>
          <a:prstGeom prst="rect">
            <a:avLst/>
          </a:prstGeom>
        </p:spPr>
        <p:txBody>
          <a:bodyPr wrap="square">
            <a:spAutoFit/>
          </a:bodyPr>
          <a:lstStyle/>
          <a:p>
            <a:r>
              <a:rPr lang="en-US" sz="2000" dirty="0">
                <a:solidFill>
                  <a:srgbClr val="00B0F0"/>
                </a:solidFill>
              </a:rPr>
              <a:t>Insider </a:t>
            </a:r>
            <a:r>
              <a:rPr lang="en-US" sz="2000" dirty="0" smtClean="0">
                <a:solidFill>
                  <a:srgbClr val="00B0F0"/>
                </a:solidFill>
              </a:rPr>
              <a:t>Threats</a:t>
            </a:r>
          </a:p>
          <a:p>
            <a:r>
              <a:rPr lang="en-US" sz="1600" dirty="0">
                <a:solidFill>
                  <a:schemeClr val="tx1">
                    <a:lumMod val="95000"/>
                  </a:schemeClr>
                </a:solidFill>
              </a:rPr>
              <a:t>Malicious insiders with access to critical systems can cause significant harm by leaking information or sabotaging operations. </a:t>
            </a:r>
          </a:p>
        </p:txBody>
      </p:sp>
      <p:cxnSp>
        <p:nvCxnSpPr>
          <p:cNvPr id="41" name="Straight Arrow Connector 40"/>
          <p:cNvCxnSpPr>
            <a:stCxn id="4" idx="4"/>
          </p:cNvCxnSpPr>
          <p:nvPr/>
        </p:nvCxnSpPr>
        <p:spPr>
          <a:xfrm flipH="1">
            <a:off x="5625920" y="4879174"/>
            <a:ext cx="1" cy="619632"/>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4072996" y="5420959"/>
            <a:ext cx="3528325" cy="1384995"/>
          </a:xfrm>
          <a:prstGeom prst="rect">
            <a:avLst/>
          </a:prstGeom>
        </p:spPr>
        <p:txBody>
          <a:bodyPr wrap="square">
            <a:spAutoFit/>
          </a:bodyPr>
          <a:lstStyle/>
          <a:p>
            <a:r>
              <a:rPr lang="en-US" sz="2000" dirty="0">
                <a:solidFill>
                  <a:srgbClr val="00B050"/>
                </a:solidFill>
              </a:rPr>
              <a:t>Loss of Strategic </a:t>
            </a:r>
            <a:r>
              <a:rPr lang="en-US" sz="2000" dirty="0" smtClean="0">
                <a:solidFill>
                  <a:srgbClr val="00B050"/>
                </a:solidFill>
              </a:rPr>
              <a:t>Advantage</a:t>
            </a:r>
          </a:p>
          <a:p>
            <a:r>
              <a:rPr lang="en-US" sz="1600" dirty="0">
                <a:solidFill>
                  <a:schemeClr val="tx1">
                    <a:lumMod val="95000"/>
                  </a:schemeClr>
                </a:solidFill>
              </a:rPr>
              <a:t>Persistent cyber espionage by adversaries can uncover our strategic plans and weaken our defensive and offensive capabilities</a:t>
            </a:r>
          </a:p>
        </p:txBody>
      </p:sp>
    </p:spTree>
    <p:extLst>
      <p:ext uri="{BB962C8B-B14F-4D97-AF65-F5344CB8AC3E}">
        <p14:creationId xmlns:p14="http://schemas.microsoft.com/office/powerpoint/2010/main" val="3167545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592" y="311023"/>
            <a:ext cx="7604974" cy="923330"/>
          </a:xfrm>
          <a:prstGeom prst="rect">
            <a:avLst/>
          </a:prstGeom>
          <a:noFill/>
        </p:spPr>
        <p:txBody>
          <a:bodyPr wrap="square" rtlCol="0">
            <a:spAutoFit/>
          </a:bodyPr>
          <a:lstStyle/>
          <a:p>
            <a:pPr>
              <a:lnSpc>
                <a:spcPct val="150000"/>
              </a:lnSpc>
            </a:pPr>
            <a:r>
              <a:rPr lang="en-US" sz="3600" b="1" dirty="0" smtClean="0">
                <a:latin typeface="Bahnschrift" panose="020B0502040204020203" pitchFamily="34" charset="0"/>
              </a:rPr>
              <a:t>POTENTIAL VULNERABLE SYSTEMS</a:t>
            </a:r>
            <a:endParaRPr lang="en-US" sz="3600" b="1" dirty="0">
              <a:latin typeface="Bahnschrift" panose="020B0502040204020203"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119114962"/>
              </p:ext>
            </p:extLst>
          </p:nvPr>
        </p:nvGraphicFramePr>
        <p:xfrm>
          <a:off x="0" y="1260340"/>
          <a:ext cx="12192000" cy="5204854"/>
        </p:xfrm>
        <a:graphic>
          <a:graphicData uri="http://schemas.openxmlformats.org/drawingml/2006/table">
            <a:tbl>
              <a:tblPr firstRow="1" bandRow="1">
                <a:tableStyleId>{1FECB4D8-DB02-4DC6-A0A2-4F2EBAE1DC90}</a:tableStyleId>
              </a:tblPr>
              <a:tblGrid>
                <a:gridCol w="1957589"/>
                <a:gridCol w="10234411"/>
              </a:tblGrid>
              <a:tr h="513654">
                <a:tc>
                  <a:txBody>
                    <a:bodyPr/>
                    <a:lstStyle/>
                    <a:p>
                      <a:r>
                        <a:rPr lang="en-US" sz="2000" dirty="0" smtClean="0">
                          <a:latin typeface="Bahnschrift" panose="020B0502040204020203" pitchFamily="34" charset="0"/>
                        </a:rPr>
                        <a:t>SYSTEMS</a:t>
                      </a:r>
                      <a:endParaRPr lang="en-US" sz="2000" dirty="0">
                        <a:solidFill>
                          <a:srgbClr val="FFFF00"/>
                        </a:solidFill>
                        <a:latin typeface="Bahnschrift" panose="020B0502040204020203" pitchFamily="34" charset="0"/>
                      </a:endParaRPr>
                    </a:p>
                  </a:txBody>
                  <a:tcPr/>
                </a:tc>
                <a:tc>
                  <a:txBody>
                    <a:bodyPr/>
                    <a:lstStyle/>
                    <a:p>
                      <a:r>
                        <a:rPr lang="en-US" sz="2000" dirty="0" smtClean="0">
                          <a:latin typeface="Bahnschrift" panose="020B0502040204020203" pitchFamily="34" charset="0"/>
                        </a:rPr>
                        <a:t>VULNERABILITY</a:t>
                      </a:r>
                      <a:endParaRPr lang="en-US" sz="2000" dirty="0">
                        <a:solidFill>
                          <a:srgbClr val="FFFF00"/>
                        </a:solidFill>
                        <a:latin typeface="Bahnschrift" panose="020B0502040204020203" pitchFamily="34" charset="0"/>
                      </a:endParaRPr>
                    </a:p>
                  </a:txBody>
                  <a:tcPr/>
                </a:tc>
              </a:tr>
              <a:tr h="1563733">
                <a:tc>
                  <a:txBody>
                    <a:bodyPr/>
                    <a:lstStyle/>
                    <a:p>
                      <a:r>
                        <a:rPr lang="en-US" sz="1800" b="1" dirty="0" smtClean="0">
                          <a:latin typeface="Bahnschrift" panose="020B0502040204020203" pitchFamily="34" charset="0"/>
                        </a:rPr>
                        <a:t>COMMAND AND CONTROL SYSTEMS</a:t>
                      </a:r>
                      <a:endParaRPr lang="en-US" sz="1800" b="1" dirty="0">
                        <a:latin typeface="Bahnschrift" panose="020B0502040204020203" pitchFamily="34" charset="0"/>
                      </a:endParaRPr>
                    </a:p>
                  </a:txBody>
                  <a:tcPr/>
                </a:tc>
                <a:tc>
                  <a:txBody>
                    <a:bodyPr/>
                    <a:lstStyle/>
                    <a:p>
                      <a:pPr lvl="0"/>
                      <a:r>
                        <a:rPr lang="en-US" sz="1600" b="1" kern="1200" dirty="0" smtClean="0">
                          <a:effectLst/>
                          <a:latin typeface="Bahnschrift" panose="020B0502040204020203" pitchFamily="34" charset="0"/>
                        </a:rPr>
                        <a:t>Significance: </a:t>
                      </a:r>
                      <a:r>
                        <a:rPr lang="en-US" sz="1600" kern="1200" dirty="0" smtClean="0">
                          <a:effectLst/>
                          <a:latin typeface="Bahnschrift" panose="020B0502040204020203" pitchFamily="34" charset="0"/>
                        </a:rPr>
                        <a:t>Nerve</a:t>
                      </a:r>
                      <a:r>
                        <a:rPr lang="en-US" sz="1600" kern="1200" baseline="0" dirty="0" smtClean="0">
                          <a:effectLst/>
                          <a:latin typeface="Bahnschrift" panose="020B0502040204020203" pitchFamily="34" charset="0"/>
                        </a:rPr>
                        <a:t> </a:t>
                      </a:r>
                      <a:r>
                        <a:rPr lang="en-US" sz="1600" kern="1200" dirty="0" smtClean="0">
                          <a:effectLst/>
                          <a:latin typeface="Bahnschrift" panose="020B0502040204020203" pitchFamily="34" charset="0"/>
                        </a:rPr>
                        <a:t>center of military operations, responsible for planning, directing, and executing missions.</a:t>
                      </a:r>
                    </a:p>
                    <a:p>
                      <a:pPr lvl="0"/>
                      <a:r>
                        <a:rPr lang="en-US" sz="1600" b="1" kern="1200" dirty="0" smtClean="0">
                          <a:effectLst/>
                          <a:latin typeface="Bahnschrift" panose="020B0502040204020203" pitchFamily="34" charset="0"/>
                        </a:rPr>
                        <a:t>Vulnerabilities: </a:t>
                      </a:r>
                      <a:r>
                        <a:rPr lang="en-US" sz="1600" kern="1200" dirty="0" smtClean="0">
                          <a:effectLst/>
                          <a:latin typeface="Bahnschrift" panose="020B0502040204020203" pitchFamily="34" charset="0"/>
                        </a:rPr>
                        <a:t>They can be targeted for disruption, leading to loss of coordination and communication, which is critical for operational success.</a:t>
                      </a:r>
                    </a:p>
                    <a:p>
                      <a:pPr lvl="0"/>
                      <a:r>
                        <a:rPr lang="en-US" sz="1600" b="1" kern="1200" dirty="0" smtClean="0">
                          <a:effectLst/>
                          <a:latin typeface="Bahnschrift" panose="020B0502040204020203" pitchFamily="34" charset="0"/>
                        </a:rPr>
                        <a:t>Impact: </a:t>
                      </a:r>
                      <a:r>
                        <a:rPr lang="en-US" sz="1600" kern="1200" dirty="0" smtClean="0">
                          <a:effectLst/>
                          <a:latin typeface="Bahnschrift" panose="020B0502040204020203" pitchFamily="34" charset="0"/>
                        </a:rPr>
                        <a:t>A compromised command and control system can paralyze our ability to respond to threats, coordinate operations, and manage resources effectively.</a:t>
                      </a:r>
                      <a:endParaRPr lang="en-US" sz="1400" kern="1200" dirty="0" smtClean="0">
                        <a:solidFill>
                          <a:schemeClr val="dk1"/>
                        </a:solidFill>
                        <a:effectLst/>
                        <a:latin typeface="Bahnschrift" panose="020B0502040204020203" pitchFamily="34" charset="0"/>
                        <a:ea typeface="+mn-ea"/>
                        <a:cs typeface="+mn-cs"/>
                      </a:endParaRPr>
                    </a:p>
                  </a:txBody>
                  <a:tcPr/>
                </a:tc>
              </a:tr>
              <a:tr h="1854661">
                <a:tc>
                  <a:txBody>
                    <a:bodyPr/>
                    <a:lstStyle/>
                    <a:p>
                      <a:pPr lvl="0"/>
                      <a:r>
                        <a:rPr lang="en-US" sz="1800" b="1" kern="1200" dirty="0" smtClean="0">
                          <a:effectLst/>
                          <a:latin typeface="Bahnschrift" panose="020B0502040204020203" pitchFamily="34" charset="0"/>
                        </a:rPr>
                        <a:t>INTELLIGENCE AND SURVEILLANCE PLATFORMS</a:t>
                      </a:r>
                      <a:endParaRPr lang="en-US" sz="1800" b="1" kern="1200" dirty="0">
                        <a:solidFill>
                          <a:schemeClr val="dk1"/>
                        </a:solidFill>
                        <a:effectLst/>
                        <a:latin typeface="Bahnschrift" panose="020B0502040204020203" pitchFamily="34" charset="0"/>
                        <a:ea typeface="+mn-ea"/>
                        <a:cs typeface="+mn-cs"/>
                      </a:endParaRPr>
                    </a:p>
                  </a:txBody>
                  <a:tcPr/>
                </a:tc>
                <a:tc>
                  <a:txBody>
                    <a:bodyPr/>
                    <a:lstStyle/>
                    <a:p>
                      <a:pPr lvl="0"/>
                      <a:r>
                        <a:rPr lang="en-US" sz="1600" b="1" kern="1200" dirty="0" smtClean="0">
                          <a:effectLst/>
                          <a:latin typeface="Bahnschrift" panose="020B0502040204020203" pitchFamily="34" charset="0"/>
                        </a:rPr>
                        <a:t>Significance: </a:t>
                      </a:r>
                      <a:r>
                        <a:rPr lang="en-US" sz="1600" kern="1200" dirty="0" smtClean="0">
                          <a:effectLst/>
                          <a:latin typeface="Bahnschrift" panose="020B0502040204020203" pitchFamily="34" charset="0"/>
                        </a:rPr>
                        <a:t>These platforms gather, process, and analyze critical information for decision-making and operational planning.</a:t>
                      </a:r>
                      <a:endParaRPr lang="en-US" sz="1400" kern="1200" dirty="0" smtClean="0">
                        <a:effectLst/>
                        <a:latin typeface="Bahnschrift" panose="020B0502040204020203" pitchFamily="34" charset="0"/>
                      </a:endParaRPr>
                    </a:p>
                    <a:p>
                      <a:pPr lvl="0"/>
                      <a:r>
                        <a:rPr lang="en-US" sz="1600" b="1" kern="1200" dirty="0" smtClean="0">
                          <a:effectLst/>
                          <a:latin typeface="Bahnschrift" panose="020B0502040204020203" pitchFamily="34" charset="0"/>
                        </a:rPr>
                        <a:t>Vulnerabilities</a:t>
                      </a:r>
                      <a:r>
                        <a:rPr lang="en-US" sz="1600" kern="1200" dirty="0" smtClean="0">
                          <a:effectLst/>
                          <a:latin typeface="Bahnschrift" panose="020B0502040204020203" pitchFamily="34" charset="0"/>
                        </a:rPr>
                        <a:t>: They are prime targets for espionage and data theft, which can lead to the exposure of sensitive intelligence.</a:t>
                      </a:r>
                      <a:endParaRPr lang="en-US" sz="1400" kern="1200" dirty="0" smtClean="0">
                        <a:effectLst/>
                        <a:latin typeface="Bahnschrift" panose="020B0502040204020203" pitchFamily="34" charset="0"/>
                      </a:endParaRPr>
                    </a:p>
                    <a:p>
                      <a:pPr lvl="0"/>
                      <a:r>
                        <a:rPr lang="en-US" sz="1600" b="1" kern="1200" dirty="0" smtClean="0">
                          <a:effectLst/>
                          <a:latin typeface="Bahnschrift" panose="020B0502040204020203" pitchFamily="34" charset="0"/>
                        </a:rPr>
                        <a:t>Impact: </a:t>
                      </a:r>
                      <a:r>
                        <a:rPr lang="en-US" sz="1600" kern="1200" dirty="0" smtClean="0">
                          <a:effectLst/>
                          <a:latin typeface="Bahnschrift" panose="020B0502040204020203" pitchFamily="34" charset="0"/>
                        </a:rPr>
                        <a:t>Breaches can result in the loss of strategic advantages, compromising our ability to anticipate and counter threats.</a:t>
                      </a:r>
                      <a:endParaRPr lang="en-US" sz="1400" kern="1200" dirty="0" smtClean="0">
                        <a:solidFill>
                          <a:schemeClr val="dk1"/>
                        </a:solidFill>
                        <a:effectLst/>
                        <a:latin typeface="Bahnschrift" panose="020B0502040204020203" pitchFamily="34" charset="0"/>
                        <a:ea typeface="+mn-ea"/>
                        <a:cs typeface="+mn-cs"/>
                      </a:endParaRPr>
                    </a:p>
                  </a:txBody>
                  <a:tcPr/>
                </a:tc>
              </a:tr>
              <a:tr h="1272806">
                <a:tc>
                  <a:txBody>
                    <a:bodyPr/>
                    <a:lstStyle/>
                    <a:p>
                      <a:r>
                        <a:rPr lang="en-US" sz="1800" b="1" dirty="0" smtClean="0">
                          <a:latin typeface="Bahnschrift" panose="020B0502040204020203" pitchFamily="34" charset="0"/>
                        </a:rPr>
                        <a:t>OPERATIONAL TECHNOLOGY SYSTEMS</a:t>
                      </a:r>
                      <a:endParaRPr lang="en-US" sz="1800" b="1" dirty="0">
                        <a:latin typeface="Bahnschrift" panose="020B0502040204020203" pitchFamily="34" charset="0"/>
                      </a:endParaRPr>
                    </a:p>
                  </a:txBody>
                  <a:tcPr/>
                </a:tc>
                <a:tc>
                  <a:txBody>
                    <a:bodyPr/>
                    <a:lstStyle/>
                    <a:p>
                      <a:pPr lvl="0"/>
                      <a:r>
                        <a:rPr lang="en-US" sz="1600" b="1" kern="1200" dirty="0" smtClean="0">
                          <a:effectLst/>
                          <a:latin typeface="Bahnschrift" panose="020B0502040204020203" pitchFamily="34" charset="0"/>
                        </a:rPr>
                        <a:t>Significance: </a:t>
                      </a:r>
                      <a:r>
                        <a:rPr lang="en-US" sz="1600" kern="1200" dirty="0" smtClean="0">
                          <a:effectLst/>
                          <a:latin typeface="Bahnschrift" panose="020B0502040204020203" pitchFamily="34" charset="0"/>
                        </a:rPr>
                        <a:t>This includes weapon systems, logistics platforms, and other mission-critical infrastructure.</a:t>
                      </a:r>
                      <a:endParaRPr lang="en-US" sz="1400" kern="1200" dirty="0" smtClean="0">
                        <a:effectLst/>
                        <a:latin typeface="Bahnschrift" panose="020B0502040204020203" pitchFamily="34" charset="0"/>
                      </a:endParaRPr>
                    </a:p>
                    <a:p>
                      <a:pPr lvl="0"/>
                      <a:r>
                        <a:rPr lang="en-US" sz="1600" b="1" kern="1200" dirty="0" smtClean="0">
                          <a:effectLst/>
                          <a:latin typeface="Bahnschrift" panose="020B0502040204020203" pitchFamily="34" charset="0"/>
                        </a:rPr>
                        <a:t>Vulnerabilities: </a:t>
                      </a:r>
                      <a:r>
                        <a:rPr lang="en-US" sz="1600" kern="1200" dirty="0" smtClean="0">
                          <a:effectLst/>
                          <a:latin typeface="Bahnschrift" panose="020B0502040204020203" pitchFamily="34" charset="0"/>
                        </a:rPr>
                        <a:t>These systems can be targeted to degrade or disrupt our operational capabilities.</a:t>
                      </a:r>
                      <a:endParaRPr lang="en-US" sz="1400" kern="1200" dirty="0" smtClean="0">
                        <a:effectLst/>
                        <a:latin typeface="Bahnschrift" panose="020B0502040204020203" pitchFamily="34" charset="0"/>
                      </a:endParaRPr>
                    </a:p>
                    <a:p>
                      <a:pPr lvl="0"/>
                      <a:r>
                        <a:rPr lang="en-US" sz="1600" kern="1200" dirty="0" smtClean="0">
                          <a:effectLst/>
                          <a:latin typeface="Bahnschrift" panose="020B0502040204020203" pitchFamily="34" charset="0"/>
                        </a:rPr>
                        <a:t>I</a:t>
                      </a:r>
                      <a:r>
                        <a:rPr lang="en-US" sz="1600" b="1" kern="1200" dirty="0" smtClean="0">
                          <a:effectLst/>
                          <a:latin typeface="Bahnschrift" panose="020B0502040204020203" pitchFamily="34" charset="0"/>
                        </a:rPr>
                        <a:t>mpact</a:t>
                      </a:r>
                      <a:r>
                        <a:rPr lang="en-US" sz="1600" kern="1200" dirty="0" smtClean="0">
                          <a:effectLst/>
                          <a:latin typeface="Bahnschrift" panose="020B0502040204020203" pitchFamily="34" charset="0"/>
                        </a:rPr>
                        <a:t>: Attacks on operational technology can render weapon systems ineffective, delay logistical support, and impair mission readiness.</a:t>
                      </a:r>
                      <a:endParaRPr lang="en-US" sz="1400" kern="1200" dirty="0" smtClean="0">
                        <a:solidFill>
                          <a:schemeClr val="dk1"/>
                        </a:solidFill>
                        <a:effectLst/>
                        <a:latin typeface="Bahnschrift" panose="020B0502040204020203" pitchFamily="34" charset="0"/>
                        <a:ea typeface="+mn-ea"/>
                        <a:cs typeface="+mn-cs"/>
                      </a:endParaRPr>
                    </a:p>
                  </a:txBody>
                  <a:tcPr/>
                </a:tc>
              </a:tr>
            </a:tbl>
          </a:graphicData>
        </a:graphic>
      </p:graphicFrame>
    </p:spTree>
    <p:extLst>
      <p:ext uri="{BB962C8B-B14F-4D97-AF65-F5344CB8AC3E}">
        <p14:creationId xmlns:p14="http://schemas.microsoft.com/office/powerpoint/2010/main" val="1694315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99515043"/>
              </p:ext>
            </p:extLst>
          </p:nvPr>
        </p:nvGraphicFramePr>
        <p:xfrm>
          <a:off x="0" y="1413613"/>
          <a:ext cx="12192000" cy="5000065"/>
        </p:xfrm>
        <a:graphic>
          <a:graphicData uri="http://schemas.openxmlformats.org/drawingml/2006/table">
            <a:tbl>
              <a:tblPr firstRow="1" bandRow="1">
                <a:tableStyleId>{1FECB4D8-DB02-4DC6-A0A2-4F2EBAE1DC90}</a:tableStyleId>
              </a:tblPr>
              <a:tblGrid>
                <a:gridCol w="2318197"/>
                <a:gridCol w="9873803"/>
              </a:tblGrid>
              <a:tr h="457753">
                <a:tc>
                  <a:txBody>
                    <a:bodyPr/>
                    <a:lstStyle/>
                    <a:p>
                      <a:r>
                        <a:rPr lang="en-US" sz="2000" b="1" dirty="0" smtClean="0">
                          <a:latin typeface="Bahnschrift" panose="020B0502040204020203" pitchFamily="34" charset="0"/>
                        </a:rPr>
                        <a:t>SYSTEMS</a:t>
                      </a:r>
                      <a:endParaRPr lang="en-US" sz="2000" b="1" dirty="0">
                        <a:latin typeface="Bahnschrift" panose="020B0502040204020203" pitchFamily="34" charset="0"/>
                      </a:endParaRPr>
                    </a:p>
                  </a:txBody>
                  <a:tcPr/>
                </a:tc>
                <a:tc>
                  <a:txBody>
                    <a:bodyPr/>
                    <a:lstStyle/>
                    <a:p>
                      <a:pPr lvl="0"/>
                      <a:r>
                        <a:rPr lang="en-US" sz="2000" b="1" kern="1200" dirty="0" smtClean="0">
                          <a:solidFill>
                            <a:schemeClr val="tx1"/>
                          </a:solidFill>
                          <a:effectLst/>
                          <a:latin typeface="Bahnschrift" panose="020B0502040204020203" pitchFamily="34" charset="0"/>
                          <a:ea typeface="+mn-ea"/>
                          <a:cs typeface="+mn-cs"/>
                        </a:rPr>
                        <a:t>VULNERABILITY</a:t>
                      </a:r>
                    </a:p>
                  </a:txBody>
                  <a:tcPr/>
                </a:tc>
              </a:tr>
              <a:tr h="1514104">
                <a:tc>
                  <a:txBody>
                    <a:bodyPr/>
                    <a:lstStyle/>
                    <a:p>
                      <a:r>
                        <a:rPr lang="en-US" sz="1800" b="1" dirty="0" smtClean="0">
                          <a:latin typeface="Bahnschrift" panose="020B0502040204020203" pitchFamily="34" charset="0"/>
                        </a:rPr>
                        <a:t>INFORMATION SYSTEMS</a:t>
                      </a:r>
                      <a:endParaRPr lang="en-US" sz="1800" b="1" dirty="0">
                        <a:latin typeface="Bahnschrift" panose="020B0502040204020203" pitchFamily="34" charset="0"/>
                      </a:endParaRPr>
                    </a:p>
                  </a:txBody>
                  <a:tcPr/>
                </a:tc>
                <a:tc>
                  <a:txBody>
                    <a:bodyPr/>
                    <a:lstStyle/>
                    <a:p>
                      <a:pPr lvl="0"/>
                      <a:r>
                        <a:rPr lang="en-US" sz="1600" b="1" kern="1200" dirty="0" smtClean="0">
                          <a:effectLst/>
                          <a:latin typeface="Bahnschrift" panose="020B0502040204020203" pitchFamily="34" charset="0"/>
                        </a:rPr>
                        <a:t>Significance: </a:t>
                      </a:r>
                      <a:r>
                        <a:rPr lang="en-US" sz="1600" kern="1200" dirty="0" smtClean="0">
                          <a:effectLst/>
                          <a:latin typeface="Bahnschrift" panose="020B0502040204020203" pitchFamily="34" charset="0"/>
                        </a:rPr>
                        <a:t>These systems manage administrative, personnel, and financial information essential for daily operations.</a:t>
                      </a:r>
                    </a:p>
                    <a:p>
                      <a:pPr lvl="0"/>
                      <a:r>
                        <a:rPr lang="en-US" sz="1600" b="1" kern="1200" dirty="0" smtClean="0">
                          <a:effectLst/>
                          <a:latin typeface="Bahnschrift" panose="020B0502040204020203" pitchFamily="34" charset="0"/>
                        </a:rPr>
                        <a:t>Vulnerabilities: </a:t>
                      </a:r>
                      <a:r>
                        <a:rPr lang="en-US" sz="1600" kern="1200" dirty="0" smtClean="0">
                          <a:effectLst/>
                          <a:latin typeface="Bahnschrift" panose="020B0502040204020203" pitchFamily="34" charset="0"/>
                        </a:rPr>
                        <a:t>They are susceptible to data breaches, malware, and insider threats.</a:t>
                      </a:r>
                    </a:p>
                    <a:p>
                      <a:pPr lvl="0"/>
                      <a:r>
                        <a:rPr lang="en-US" sz="1600" b="1" kern="1200" dirty="0" smtClean="0">
                          <a:effectLst/>
                          <a:latin typeface="Bahnschrift" panose="020B0502040204020203" pitchFamily="34" charset="0"/>
                        </a:rPr>
                        <a:t>Impact: </a:t>
                      </a:r>
                      <a:r>
                        <a:rPr lang="en-US" sz="1600" kern="1200" dirty="0" smtClean="0">
                          <a:effectLst/>
                          <a:latin typeface="Bahnschrift" panose="020B0502040204020203" pitchFamily="34" charset="0"/>
                        </a:rPr>
                        <a:t>Compromised information systems can lead to the loss of sensitive data, financial fraud, and administrative disruptions.</a:t>
                      </a:r>
                      <a:endParaRPr lang="en-US" sz="1600" b="1" kern="1200" dirty="0" smtClean="0">
                        <a:solidFill>
                          <a:schemeClr val="bg1"/>
                        </a:solidFill>
                        <a:effectLst/>
                        <a:latin typeface="Bahnschrift" panose="020B0502040204020203" pitchFamily="34" charset="0"/>
                        <a:ea typeface="+mn-ea"/>
                        <a:cs typeface="+mn-cs"/>
                      </a:endParaRPr>
                    </a:p>
                  </a:txBody>
                  <a:tcPr/>
                </a:tc>
              </a:tr>
              <a:tr h="1514104">
                <a:tc>
                  <a:txBody>
                    <a:bodyPr/>
                    <a:lstStyle/>
                    <a:p>
                      <a:r>
                        <a:rPr lang="en-US" sz="1800" b="1" dirty="0" smtClean="0">
                          <a:latin typeface="Bahnschrift" panose="020B0502040204020203" pitchFamily="34" charset="0"/>
                        </a:rPr>
                        <a:t>TRAINING AND SIMULATION PLATFORMS</a:t>
                      </a:r>
                      <a:endParaRPr lang="en-US" sz="1800" b="1" dirty="0">
                        <a:latin typeface="Bahnschrift" panose="020B0502040204020203" pitchFamily="34" charset="0"/>
                      </a:endParaRPr>
                    </a:p>
                  </a:txBody>
                  <a:tcPr/>
                </a:tc>
                <a:tc>
                  <a:txBody>
                    <a:bodyPr/>
                    <a:lstStyle/>
                    <a:p>
                      <a:pPr lvl="0"/>
                      <a:r>
                        <a:rPr lang="en-US" sz="1600" b="1" kern="1200" dirty="0" smtClean="0">
                          <a:solidFill>
                            <a:schemeClr val="dk1"/>
                          </a:solidFill>
                          <a:effectLst/>
                          <a:latin typeface="Bahnschrift" panose="020B0502040204020203" pitchFamily="34" charset="0"/>
                          <a:ea typeface="+mn-ea"/>
                          <a:cs typeface="+mn-cs"/>
                        </a:rPr>
                        <a:t>Significance:</a:t>
                      </a:r>
                      <a:r>
                        <a:rPr lang="en-US" sz="1600" kern="1200" dirty="0" smtClean="0">
                          <a:solidFill>
                            <a:schemeClr val="dk1"/>
                          </a:solidFill>
                          <a:effectLst/>
                          <a:latin typeface="Bahnschrift" panose="020B0502040204020203" pitchFamily="34" charset="0"/>
                          <a:ea typeface="+mn-ea"/>
                          <a:cs typeface="+mn-cs"/>
                        </a:rPr>
                        <a:t> These systems are used for preparing personnel, testing cyber defense capabilities, and simulating operational scenarios.</a:t>
                      </a:r>
                    </a:p>
                    <a:p>
                      <a:pPr lvl="0"/>
                      <a:r>
                        <a:rPr lang="en-US" sz="1600" b="1" kern="1200" dirty="0" smtClean="0">
                          <a:solidFill>
                            <a:schemeClr val="dk1"/>
                          </a:solidFill>
                          <a:effectLst/>
                          <a:latin typeface="Bahnschrift" panose="020B0502040204020203" pitchFamily="34" charset="0"/>
                          <a:ea typeface="+mn-ea"/>
                          <a:cs typeface="+mn-cs"/>
                        </a:rPr>
                        <a:t>Vulnerabilities:</a:t>
                      </a:r>
                      <a:r>
                        <a:rPr lang="en-US" sz="1600" kern="1200" dirty="0" smtClean="0">
                          <a:solidFill>
                            <a:schemeClr val="dk1"/>
                          </a:solidFill>
                          <a:effectLst/>
                          <a:latin typeface="Bahnschrift" panose="020B0502040204020203" pitchFamily="34" charset="0"/>
                          <a:ea typeface="+mn-ea"/>
                          <a:cs typeface="+mn-cs"/>
                        </a:rPr>
                        <a:t> They can be targeted to manipulate training outcomes or disrupt preparation activities.</a:t>
                      </a:r>
                    </a:p>
                    <a:p>
                      <a:pPr lvl="0"/>
                      <a:r>
                        <a:rPr lang="en-US" sz="1600" b="1" kern="1200" dirty="0" smtClean="0">
                          <a:solidFill>
                            <a:schemeClr val="dk1"/>
                          </a:solidFill>
                          <a:effectLst/>
                          <a:latin typeface="Bahnschrift" panose="020B0502040204020203" pitchFamily="34" charset="0"/>
                          <a:ea typeface="+mn-ea"/>
                          <a:cs typeface="+mn-cs"/>
                        </a:rPr>
                        <a:t>Impact:</a:t>
                      </a:r>
                      <a:r>
                        <a:rPr lang="en-US" sz="1600" kern="1200" dirty="0" smtClean="0">
                          <a:solidFill>
                            <a:schemeClr val="dk1"/>
                          </a:solidFill>
                          <a:effectLst/>
                          <a:latin typeface="Bahnschrift" panose="020B0502040204020203" pitchFamily="34" charset="0"/>
                          <a:ea typeface="+mn-ea"/>
                          <a:cs typeface="+mn-cs"/>
                        </a:rPr>
                        <a:t> Attacks on training systems can undermine our readiness by providing inaccurate training data and reducing the effectiveness of our preparedness programs.</a:t>
                      </a:r>
                      <a:endParaRPr lang="en-US" sz="1600" kern="1200" dirty="0">
                        <a:solidFill>
                          <a:schemeClr val="dk1"/>
                        </a:solidFill>
                        <a:effectLst/>
                        <a:latin typeface="Bahnschrift" panose="020B0502040204020203" pitchFamily="34" charset="0"/>
                        <a:ea typeface="+mn-ea"/>
                        <a:cs typeface="+mn-cs"/>
                      </a:endParaRPr>
                    </a:p>
                  </a:txBody>
                  <a:tcPr/>
                </a:tc>
              </a:tr>
              <a:tr h="1514104">
                <a:tc>
                  <a:txBody>
                    <a:bodyPr/>
                    <a:lstStyle/>
                    <a:p>
                      <a:r>
                        <a:rPr lang="en-US" sz="1800" b="1" dirty="0" smtClean="0">
                          <a:latin typeface="Bahnschrift" panose="020B0502040204020203" pitchFamily="34" charset="0"/>
                        </a:rPr>
                        <a:t>COMMUNICATION NETWORKS</a:t>
                      </a:r>
                      <a:endParaRPr lang="en-US" sz="1800" b="1" dirty="0">
                        <a:latin typeface="Bahnschrift" panose="020B0502040204020203" pitchFamily="34" charset="0"/>
                      </a:endParaRPr>
                    </a:p>
                  </a:txBody>
                  <a:tcPr/>
                </a:tc>
                <a:tc>
                  <a:txBody>
                    <a:bodyPr/>
                    <a:lstStyle/>
                    <a:p>
                      <a:pPr marL="0" lvl="0" indent="0">
                        <a:buFont typeface="Arial" panose="020B0604020202020204" pitchFamily="34" charset="0"/>
                        <a:buNone/>
                      </a:pPr>
                      <a:r>
                        <a:rPr lang="en-US" sz="1600" b="1" kern="1200" dirty="0" smtClean="0">
                          <a:solidFill>
                            <a:schemeClr val="dk1"/>
                          </a:solidFill>
                          <a:effectLst/>
                          <a:latin typeface="Bahnschrift" panose="020B0502040204020203" pitchFamily="34" charset="0"/>
                          <a:ea typeface="+mn-ea"/>
                          <a:cs typeface="+mn-cs"/>
                        </a:rPr>
                        <a:t>Significance: </a:t>
                      </a:r>
                      <a:r>
                        <a:rPr lang="en-US" sz="1600" kern="1200" dirty="0" smtClean="0">
                          <a:solidFill>
                            <a:schemeClr val="dk1"/>
                          </a:solidFill>
                          <a:effectLst/>
                          <a:latin typeface="Bahnschrift" panose="020B0502040204020203" pitchFamily="34" charset="0"/>
                          <a:ea typeface="+mn-ea"/>
                          <a:cs typeface="+mn-cs"/>
                        </a:rPr>
                        <a:t>Secure communication is vital for coordinating activities across different units and branches.</a:t>
                      </a:r>
                    </a:p>
                    <a:p>
                      <a:pPr marL="0" lvl="0" indent="0">
                        <a:buFont typeface="Arial" panose="020B0604020202020204" pitchFamily="34" charset="0"/>
                        <a:buNone/>
                      </a:pPr>
                      <a:r>
                        <a:rPr lang="en-US" sz="1600" b="1" kern="1200" dirty="0" smtClean="0">
                          <a:solidFill>
                            <a:schemeClr val="dk1"/>
                          </a:solidFill>
                          <a:effectLst/>
                          <a:latin typeface="Bahnschrift" panose="020B0502040204020203" pitchFamily="34" charset="0"/>
                          <a:ea typeface="+mn-ea"/>
                          <a:cs typeface="+mn-cs"/>
                        </a:rPr>
                        <a:t>Vulnerabilities: </a:t>
                      </a:r>
                      <a:r>
                        <a:rPr lang="en-US" sz="1600" kern="1200" dirty="0" smtClean="0">
                          <a:solidFill>
                            <a:schemeClr val="dk1"/>
                          </a:solidFill>
                          <a:effectLst/>
                          <a:latin typeface="Bahnschrift" panose="020B0502040204020203" pitchFamily="34" charset="0"/>
                          <a:ea typeface="+mn-ea"/>
                          <a:cs typeface="+mn-cs"/>
                        </a:rPr>
                        <a:t>Networks can be attacked to intercept, alter, or disrupt communications.</a:t>
                      </a:r>
                    </a:p>
                    <a:p>
                      <a:pPr marL="0" lvl="0" indent="0">
                        <a:buFont typeface="Arial" panose="020B0604020202020204" pitchFamily="34" charset="0"/>
                        <a:buNone/>
                      </a:pPr>
                      <a:r>
                        <a:rPr lang="en-US" sz="1600" b="1" kern="1200" dirty="0" smtClean="0">
                          <a:solidFill>
                            <a:schemeClr val="dk1"/>
                          </a:solidFill>
                          <a:effectLst/>
                          <a:latin typeface="Bahnschrift" panose="020B0502040204020203" pitchFamily="34" charset="0"/>
                          <a:ea typeface="+mn-ea"/>
                          <a:cs typeface="+mn-cs"/>
                        </a:rPr>
                        <a:t>Impact: </a:t>
                      </a:r>
                      <a:r>
                        <a:rPr lang="en-US" sz="1600" kern="1200" dirty="0" smtClean="0">
                          <a:solidFill>
                            <a:schemeClr val="dk1"/>
                          </a:solidFill>
                          <a:effectLst/>
                          <a:latin typeface="Bahnschrift" panose="020B0502040204020203" pitchFamily="34" charset="0"/>
                          <a:ea typeface="+mn-ea"/>
                          <a:cs typeface="+mn-cs"/>
                        </a:rPr>
                        <a:t>Compromised communication networks can lead to miscommunication, operational delays, and exposure of strategic plans.</a:t>
                      </a:r>
                    </a:p>
                    <a:p>
                      <a:pPr lvl="0"/>
                      <a:endParaRPr lang="en-US" sz="1600" kern="1200" dirty="0">
                        <a:solidFill>
                          <a:schemeClr val="dk1"/>
                        </a:solidFill>
                        <a:effectLst/>
                        <a:latin typeface="Bahnschrift" panose="020B0502040204020203" pitchFamily="34" charset="0"/>
                        <a:ea typeface="+mn-ea"/>
                        <a:cs typeface="+mn-cs"/>
                      </a:endParaRPr>
                    </a:p>
                  </a:txBody>
                  <a:tcPr/>
                </a:tc>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Tree>
    <p:extLst>
      <p:ext uri="{BB962C8B-B14F-4D97-AF65-F5344CB8AC3E}">
        <p14:creationId xmlns:p14="http://schemas.microsoft.com/office/powerpoint/2010/main" val="462339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714" y="1725645"/>
            <a:ext cx="11515017" cy="1323439"/>
          </a:xfrm>
          <a:prstGeom prst="rect">
            <a:avLst/>
          </a:prstGeom>
        </p:spPr>
        <p:txBody>
          <a:bodyPr wrap="square">
            <a:spAutoFit/>
          </a:bodyPr>
          <a:lstStyle/>
          <a:p>
            <a:r>
              <a:rPr lang="en-US" sz="2000" dirty="0" smtClean="0">
                <a:solidFill>
                  <a:srgbClr val="FFFF00"/>
                </a:solidFill>
              </a:rPr>
              <a:t>"The source of strength, power, or advantage that provides the primary support or balance to an entity's ability to accomplish its objectives. It is the critical element or factor that, if targeted or neutralized, can significantly impact the effectiveness and stability of a military force or strategic objective."</a:t>
            </a:r>
          </a:p>
        </p:txBody>
      </p:sp>
      <p:sp>
        <p:nvSpPr>
          <p:cNvPr id="3" name="Oval 2"/>
          <p:cNvSpPr/>
          <p:nvPr/>
        </p:nvSpPr>
        <p:spPr>
          <a:xfrm>
            <a:off x="206062" y="3341823"/>
            <a:ext cx="2581921" cy="2363517"/>
          </a:xfrm>
          <a:prstGeom prst="ellipse">
            <a:avLst/>
          </a:prstGeom>
          <a:solidFill>
            <a:schemeClr val="accent4">
              <a:lumMod val="60000"/>
              <a:lumOff val="40000"/>
            </a:schemeClr>
          </a:solidFill>
          <a:ln>
            <a:noFill/>
          </a:ln>
          <a:effectLst>
            <a:glow rad="228600">
              <a:schemeClr val="accent2">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l">
              <a:rot lat="0" lon="0" rev="3000000"/>
            </a:lightRig>
          </a:scene3d>
          <a:sp3d extrusionH="254000" contourW="19050">
            <a:bevelT w="82550" h="44450" prst="angle"/>
            <a:bevelB w="82550" h="44450" prst="angle"/>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solidFill>
                  <a:schemeClr val="bg1"/>
                </a:solidFill>
                <a:latin typeface="Bahnschrift" panose="020B0502040204020203" pitchFamily="34" charset="0"/>
              </a:rPr>
              <a:t>PNGDFs CYBER CENTER OF GRAVITY</a:t>
            </a:r>
            <a:endParaRPr lang="en-US" b="1" dirty="0">
              <a:solidFill>
                <a:schemeClr val="bg1"/>
              </a:solidFill>
              <a:latin typeface="Bahnschrift" panose="020B0502040204020203" pitchFamily="34" charset="0"/>
            </a:endParaRPr>
          </a:p>
        </p:txBody>
      </p:sp>
      <p:sp>
        <p:nvSpPr>
          <p:cNvPr id="5" name="Rectangle 4"/>
          <p:cNvSpPr/>
          <p:nvPr/>
        </p:nvSpPr>
        <p:spPr>
          <a:xfrm>
            <a:off x="3726497" y="3882076"/>
            <a:ext cx="2186892" cy="1200329"/>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b="1" dirty="0">
                <a:solidFill>
                  <a:prstClr val="black"/>
                </a:solidFill>
                <a:latin typeface="Bahnschrift" panose="020B0502040204020203" pitchFamily="34" charset="0"/>
              </a:rPr>
              <a:t>INTELLIGENCE AND SURVEILLANCE PLATFORMS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
        <p:nvSpPr>
          <p:cNvPr id="8" name="Right Arrow 7"/>
          <p:cNvSpPr/>
          <p:nvPr/>
        </p:nvSpPr>
        <p:spPr>
          <a:xfrm>
            <a:off x="2485623" y="4079783"/>
            <a:ext cx="1240874" cy="71273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0" name="TextBox 9"/>
          <p:cNvSpPr txBox="1"/>
          <p:nvPr/>
        </p:nvSpPr>
        <p:spPr>
          <a:xfrm>
            <a:off x="333018" y="622756"/>
            <a:ext cx="8579161" cy="707886"/>
          </a:xfrm>
          <a:prstGeom prst="rect">
            <a:avLst/>
          </a:prstGeom>
          <a:noFill/>
        </p:spPr>
        <p:txBody>
          <a:bodyPr wrap="square" rtlCol="0">
            <a:spAutoFit/>
          </a:bodyPr>
          <a:lstStyle/>
          <a:p>
            <a:r>
              <a:rPr lang="en-US" sz="4000" b="1" dirty="0" smtClean="0">
                <a:latin typeface="Bahnschrift" panose="020B0502040204020203" pitchFamily="34" charset="0"/>
              </a:rPr>
              <a:t>CYBER CENTER OF GRAVITY (COG)</a:t>
            </a:r>
            <a:endParaRPr lang="en-US" sz="4000" b="1" dirty="0">
              <a:latin typeface="Bahnschrift" panose="020B0502040204020203" pitchFamily="34" charset="0"/>
            </a:endParaRPr>
          </a:p>
        </p:txBody>
      </p:sp>
      <p:sp>
        <p:nvSpPr>
          <p:cNvPr id="12" name="TextBox 11"/>
          <p:cNvSpPr txBox="1"/>
          <p:nvPr/>
        </p:nvSpPr>
        <p:spPr>
          <a:xfrm>
            <a:off x="7222845" y="3397016"/>
            <a:ext cx="4672886" cy="2308324"/>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latin typeface="Bahnschrift" panose="020B0502040204020203" pitchFamily="34" charset="0"/>
              </a:rPr>
              <a:t>Vital in</a:t>
            </a:r>
          </a:p>
          <a:p>
            <a:pPr marL="285750" indent="-285750">
              <a:buFont typeface="Arial" panose="020B0604020202020204" pitchFamily="34" charset="0"/>
              <a:buChar char="•"/>
            </a:pPr>
            <a:r>
              <a:rPr lang="en-US" dirty="0" smtClean="0">
                <a:latin typeface="Bahnschrift" panose="020B0502040204020203" pitchFamily="34" charset="0"/>
              </a:rPr>
              <a:t>Safeguard sensitive information, and uphold national sovereignty against evolving cyber threats.</a:t>
            </a:r>
          </a:p>
          <a:p>
            <a:pPr marL="285750" indent="-285750">
              <a:buFont typeface="Arial" panose="020B0604020202020204" pitchFamily="34" charset="0"/>
              <a:buChar char="•"/>
            </a:pPr>
            <a:r>
              <a:rPr lang="en-US" dirty="0" smtClean="0">
                <a:latin typeface="Bahnschrift" panose="020B0502040204020203" pitchFamily="34" charset="0"/>
              </a:rPr>
              <a:t>Protecting Sensitive </a:t>
            </a:r>
            <a:r>
              <a:rPr lang="en-US" dirty="0">
                <a:latin typeface="Bahnschrift" panose="020B0502040204020203" pitchFamily="34" charset="0"/>
              </a:rPr>
              <a:t>and Classified  information that provide crucial insights into enemy capabilities and strategic planning</a:t>
            </a:r>
            <a:r>
              <a:rPr lang="en-US" dirty="0" smtClean="0">
                <a:latin typeface="Bahnschrift" panose="020B0502040204020203" pitchFamily="34" charset="0"/>
              </a:rPr>
              <a:t>.</a:t>
            </a:r>
          </a:p>
        </p:txBody>
      </p:sp>
      <p:sp>
        <p:nvSpPr>
          <p:cNvPr id="15" name="Right Arrow 14"/>
          <p:cNvSpPr/>
          <p:nvPr/>
        </p:nvSpPr>
        <p:spPr>
          <a:xfrm>
            <a:off x="5963803" y="4079783"/>
            <a:ext cx="1208628" cy="804917"/>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6" name="Rectangle 15"/>
          <p:cNvSpPr/>
          <p:nvPr/>
        </p:nvSpPr>
        <p:spPr>
          <a:xfrm>
            <a:off x="3569963" y="5927450"/>
            <a:ext cx="3333757" cy="400110"/>
          </a:xfrm>
          <a:prstGeom prst="rect">
            <a:avLst/>
          </a:prstGeom>
        </p:spPr>
        <p:txBody>
          <a:bodyPr wrap="square">
            <a:spAutoFit/>
          </a:bodyPr>
          <a:lstStyle/>
          <a:p>
            <a:r>
              <a:rPr lang="en-US" sz="2000" dirty="0" smtClean="0">
                <a:solidFill>
                  <a:srgbClr val="FFFF00"/>
                </a:solidFill>
              </a:rPr>
              <a:t>“INFORMATION IS POWER”</a:t>
            </a:r>
          </a:p>
        </p:txBody>
      </p:sp>
    </p:spTree>
    <p:extLst>
      <p:ext uri="{BB962C8B-B14F-4D97-AF65-F5344CB8AC3E}">
        <p14:creationId xmlns:p14="http://schemas.microsoft.com/office/powerpoint/2010/main" val="3186511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413" y="266050"/>
            <a:ext cx="7085526" cy="923330"/>
          </a:xfrm>
          <a:prstGeom prst="rect">
            <a:avLst/>
          </a:prstGeom>
          <a:noFill/>
        </p:spPr>
        <p:txBody>
          <a:bodyPr wrap="square" rtlCol="0">
            <a:spAutoFit/>
          </a:bodyPr>
          <a:lstStyle/>
          <a:p>
            <a:pPr>
              <a:lnSpc>
                <a:spcPct val="150000"/>
              </a:lnSpc>
            </a:pPr>
            <a:r>
              <a:rPr lang="en-US" sz="3600" b="1" dirty="0" smtClean="0">
                <a:latin typeface="Bahnschrift" panose="020B0502040204020203" pitchFamily="34" charset="0"/>
              </a:rPr>
              <a:t>Main Strategic Focus Areas</a:t>
            </a:r>
            <a:endParaRPr lang="en-US" sz="3600" b="1" dirty="0">
              <a:latin typeface="Bahnschrift" panose="020B0502040204020203" pitchFamily="34" charset="0"/>
            </a:endParaRPr>
          </a:p>
        </p:txBody>
      </p:sp>
      <p:graphicFrame>
        <p:nvGraphicFramePr>
          <p:cNvPr id="3" name="Diagram 2"/>
          <p:cNvGraphicFramePr/>
          <p:nvPr>
            <p:extLst>
              <p:ext uri="{D42A27DB-BD31-4B8C-83A1-F6EECF244321}">
                <p14:modId xmlns:p14="http://schemas.microsoft.com/office/powerpoint/2010/main" val="2292225274"/>
              </p:ext>
            </p:extLst>
          </p:nvPr>
        </p:nvGraphicFramePr>
        <p:xfrm>
          <a:off x="418565" y="1234353"/>
          <a:ext cx="11520150" cy="5333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Tree>
    <p:extLst>
      <p:ext uri="{BB962C8B-B14F-4D97-AF65-F5344CB8AC3E}">
        <p14:creationId xmlns:p14="http://schemas.microsoft.com/office/powerpoint/2010/main" val="1284940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413" y="370411"/>
            <a:ext cx="7085526" cy="810735"/>
          </a:xfrm>
          <a:prstGeom prst="rect">
            <a:avLst/>
          </a:prstGeom>
          <a:noFill/>
        </p:spPr>
        <p:txBody>
          <a:bodyPr wrap="square" rtlCol="0">
            <a:spAutoFit/>
          </a:bodyPr>
          <a:lstStyle/>
          <a:p>
            <a:pPr>
              <a:lnSpc>
                <a:spcPct val="150000"/>
              </a:lnSpc>
            </a:pPr>
            <a:r>
              <a:rPr lang="en-US" sz="3600" b="1" dirty="0" smtClean="0">
                <a:latin typeface="Bahnschrift" panose="020B0502040204020203" pitchFamily="34" charset="0"/>
              </a:rPr>
              <a:t>CONCLUSION</a:t>
            </a:r>
            <a:endParaRPr lang="en-US" sz="3600" b="1" dirty="0">
              <a:latin typeface="Bahnschrift" panose="020B0502040204020203" pitchFamily="34" charset="0"/>
            </a:endParaRPr>
          </a:p>
        </p:txBody>
      </p:sp>
      <p:sp>
        <p:nvSpPr>
          <p:cNvPr id="4" name="Rectangle 1"/>
          <p:cNvSpPr>
            <a:spLocks noChangeArrowheads="1"/>
          </p:cNvSpPr>
          <p:nvPr/>
        </p:nvSpPr>
        <p:spPr bwMode="auto">
          <a:xfrm>
            <a:off x="328413" y="2025703"/>
            <a:ext cx="1153302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lang="en-US" altLang="en-US" sz="2400" b="1" dirty="0" smtClean="0">
                <a:solidFill>
                  <a:srgbClr val="FFFF00"/>
                </a:solidFill>
                <a:latin typeface="Bahnschrift" panose="020B0502040204020203" pitchFamily="34" charset="0"/>
              </a:rPr>
              <a:t>Cyber </a:t>
            </a:r>
            <a:r>
              <a:rPr lang="en-US" altLang="en-US" sz="2400" b="1" dirty="0">
                <a:solidFill>
                  <a:srgbClr val="FFFF00"/>
                </a:solidFill>
                <a:latin typeface="Bahnschrift" panose="020B0502040204020203" pitchFamily="34" charset="0"/>
              </a:rPr>
              <a:t>security is a strategic imperative for the PNGDF. By understanding and addressing cyber threats, identifying vulnerable systems, and securing our command and control systems, we can ensure the continued security and effectiveness of our military operations. Proactive measures, continuous growth, and strategic focus will enable the PNGDF to stay ahead of emerging threats and protect our critical assets. </a:t>
            </a:r>
            <a:endParaRPr kumimoji="0" lang="en-US" altLang="en-US" sz="2400" b="0" i="0" u="none" strike="noStrike" cap="none" normalizeH="0" baseline="0" dirty="0" smtClean="0">
              <a:ln>
                <a:noFill/>
              </a:ln>
              <a:solidFill>
                <a:schemeClr val="tx1"/>
              </a:solidFill>
              <a:effectLst/>
              <a:latin typeface="Bahnschrift"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812" y="132658"/>
            <a:ext cx="1674254" cy="1101695"/>
          </a:xfrm>
          <a:prstGeom prst="rect">
            <a:avLst/>
          </a:prstGeom>
        </p:spPr>
      </p:pic>
    </p:spTree>
    <p:extLst>
      <p:ext uri="{BB962C8B-B14F-4D97-AF65-F5344CB8AC3E}">
        <p14:creationId xmlns:p14="http://schemas.microsoft.com/office/powerpoint/2010/main" val="3354428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8192" y="2446986"/>
            <a:ext cx="9865217" cy="1338828"/>
          </a:xfrm>
          <a:prstGeom prst="rect">
            <a:avLst/>
          </a:prstGeom>
          <a:noFill/>
        </p:spPr>
        <p:txBody>
          <a:bodyPr wrap="square" rtlCol="0">
            <a:spAutoFit/>
          </a:bodyPr>
          <a:lstStyle/>
          <a:p>
            <a:pPr>
              <a:lnSpc>
                <a:spcPct val="150000"/>
              </a:lnSpc>
            </a:pPr>
            <a:r>
              <a:rPr lang="en-US" sz="5400" b="1" dirty="0" smtClean="0">
                <a:solidFill>
                  <a:srgbClr val="FFFF00"/>
                </a:solidFill>
                <a:latin typeface="Bahnschrift" panose="020B0502040204020203" pitchFamily="34" charset="0"/>
              </a:rPr>
              <a:t>Thankyou For Your attention</a:t>
            </a:r>
            <a:endParaRPr lang="en-US" sz="5400" b="1" dirty="0">
              <a:solidFill>
                <a:srgbClr val="FFFF00"/>
              </a:solidFill>
              <a:latin typeface="Bahnschrift" panose="020B0502040204020203" pitchFamily="34" charset="0"/>
            </a:endParaRPr>
          </a:p>
        </p:txBody>
      </p:sp>
    </p:spTree>
    <p:extLst>
      <p:ext uri="{BB962C8B-B14F-4D97-AF65-F5344CB8AC3E}">
        <p14:creationId xmlns:p14="http://schemas.microsoft.com/office/powerpoint/2010/main" val="277188081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727</TotalTime>
  <Words>1423</Words>
  <Application>Microsoft Office PowerPoint</Application>
  <PresentationFormat>Widescreen</PresentationFormat>
  <Paragraphs>156</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Bahnschrift</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Captain Dopeke.A</dc:creator>
  <cp:lastModifiedBy>Captain Dopeke.A</cp:lastModifiedBy>
  <cp:revision>76</cp:revision>
  <dcterms:created xsi:type="dcterms:W3CDTF">2024-08-01T23:41:17Z</dcterms:created>
  <dcterms:modified xsi:type="dcterms:W3CDTF">2024-08-07T01:43:42Z</dcterms:modified>
</cp:coreProperties>
</file>