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306" r:id="rId2"/>
    <p:sldId id="309" r:id="rId3"/>
    <p:sldId id="329" r:id="rId4"/>
    <p:sldId id="322" r:id="rId5"/>
    <p:sldId id="334" r:id="rId6"/>
    <p:sldId id="320" r:id="rId7"/>
    <p:sldId id="321" r:id="rId8"/>
    <p:sldId id="335" r:id="rId9"/>
    <p:sldId id="323" r:id="rId10"/>
  </p:sldIdLst>
  <p:sldSz cx="12192000" cy="6858000"/>
  <p:notesSz cx="6705600" cy="8991600"/>
  <p:defaultTextStyle>
    <a:defPPr>
      <a:defRPr lang="en-P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4" autoAdjust="0"/>
    <p:restoredTop sz="94660"/>
  </p:normalViewPr>
  <p:slideViewPr>
    <p:cSldViewPr snapToGrid="0">
      <p:cViewPr varScale="1">
        <p:scale>
          <a:sx n="65" d="100"/>
          <a:sy n="65" d="100"/>
        </p:scale>
        <p:origin x="73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05760" cy="451142"/>
          </a:xfrm>
          <a:prstGeom prst="rect">
            <a:avLst/>
          </a:prstGeom>
        </p:spPr>
        <p:txBody>
          <a:bodyPr vert="horz" lIns="89693" tIns="44847" rIns="89693" bIns="4484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98288" y="0"/>
            <a:ext cx="2905760" cy="451142"/>
          </a:xfrm>
          <a:prstGeom prst="rect">
            <a:avLst/>
          </a:prstGeom>
        </p:spPr>
        <p:txBody>
          <a:bodyPr vert="horz" lIns="89693" tIns="44847" rIns="89693" bIns="44847" rtlCol="0"/>
          <a:lstStyle>
            <a:lvl1pPr algn="r">
              <a:defRPr sz="1200"/>
            </a:lvl1pPr>
          </a:lstStyle>
          <a:p>
            <a:fld id="{A4F9D4ED-390B-41DE-B262-F4640F6A3329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5638" y="1123950"/>
            <a:ext cx="5394325" cy="3035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693" tIns="44847" rIns="89693" bIns="4484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560" y="4327207"/>
            <a:ext cx="5364480" cy="3540443"/>
          </a:xfrm>
          <a:prstGeom prst="rect">
            <a:avLst/>
          </a:prstGeom>
        </p:spPr>
        <p:txBody>
          <a:bodyPr vert="horz" lIns="89693" tIns="44847" rIns="89693" bIns="4484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540460"/>
            <a:ext cx="2905760" cy="451141"/>
          </a:xfrm>
          <a:prstGeom prst="rect">
            <a:avLst/>
          </a:prstGeom>
        </p:spPr>
        <p:txBody>
          <a:bodyPr vert="horz" lIns="89693" tIns="44847" rIns="89693" bIns="4484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98288" y="8540460"/>
            <a:ext cx="2905760" cy="451141"/>
          </a:xfrm>
          <a:prstGeom prst="rect">
            <a:avLst/>
          </a:prstGeom>
        </p:spPr>
        <p:txBody>
          <a:bodyPr vert="horz" lIns="89693" tIns="44847" rIns="89693" bIns="44847" rtlCol="0" anchor="b"/>
          <a:lstStyle>
            <a:lvl1pPr algn="r">
              <a:defRPr sz="1200"/>
            </a:lvl1pPr>
          </a:lstStyle>
          <a:p>
            <a:fld id="{A5710793-A670-4681-A5C5-849F24E5F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469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96935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10793-A670-4681-A5C5-849F24E5F22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427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10793-A670-4681-A5C5-849F24E5F22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895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96935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10793-A670-4681-A5C5-849F24E5F22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95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10793-A670-4681-A5C5-849F24E5F22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259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10793-A670-4681-A5C5-849F24E5F22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51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10793-A670-4681-A5C5-849F24E5F22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592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10793-A670-4681-A5C5-849F24E5F22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193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10793-A670-4681-A5C5-849F24E5F22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5227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10793-A670-4681-A5C5-849F24E5F22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206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B353C-D389-8868-6C3F-806CC3BE35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59814C-C131-B57C-E0A5-6F04EA39C2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EF62-95A8-0840-BA4C-4550822A7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en-PG" smtClean="0"/>
              <a:t>01/10/2024</a:t>
            </a:fld>
            <a:endParaRPr lang="en-P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467EED-D84D-F891-8D31-FC2AAE422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B797E7-E57F-D6E2-7D2F-792C42374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4096298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357A7-DDAF-290E-01A5-27E474827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012EA-070B-F97A-4A26-ED22A23FE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0CB60-B64C-C7AB-B11F-B056C90BE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en-PG" smtClean="0"/>
              <a:t>01/10/2024</a:t>
            </a:fld>
            <a:endParaRPr lang="en-P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D936F-C0D6-2B7F-E228-0FA91F658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D61BF-6320-7092-0A41-6E3121F03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3929278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3D38-DE32-87FD-92AF-8515E2BE6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A2D329-8CA0-EC6F-BCD9-8011D98C8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57278-FE3A-A557-391C-BEFC10DCA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en-PG" smtClean="0"/>
              <a:t>01/10/2024</a:t>
            </a:fld>
            <a:endParaRPr lang="en-P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4AE63-C264-BA01-C63B-5DC8F37A1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7D70D9-2EDE-D833-0948-BC9588836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193787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1E88C-9645-3CFA-58FE-CF9A02D55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65C81-9B09-7F6F-FEF0-4D5C0CF798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4E25C-49A2-2B88-53AE-875BF48A6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056C66-2161-BB59-ACB4-45E2DF728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en-PG" smtClean="0"/>
              <a:t>01/10/2024</a:t>
            </a:fld>
            <a:endParaRPr lang="en-P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ACD010-E943-45D7-5132-2705EDB65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DD2C21-AC30-D4C5-15C9-7E92CA283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1239897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D4791-30F0-1002-BF2B-DE77D1705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5B64CB-9A74-5FC1-FEA3-D328A0CF99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073EC5-058D-406E-8A58-465FADAD1D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D235F6-7F00-C179-84F0-A88A46779C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69EDD4-D53E-6D07-2048-437E3C1887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4FC7CE-AA23-DD51-6B5B-E9F4D9C51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en-PG" smtClean="0"/>
              <a:t>01/10/2024</a:t>
            </a:fld>
            <a:endParaRPr lang="en-P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32E8B8-BB3E-DACC-A64F-271401E9E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0487CB-1693-063F-A499-598965F7F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2992672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80D57-5280-2FF8-F1A3-549149946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8AE05A-E848-B865-A775-70C2AB5F4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en-PG" smtClean="0"/>
              <a:t>01/10/2024</a:t>
            </a:fld>
            <a:endParaRPr lang="en-P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465FA5-979B-14F8-54D3-6677E7F2D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4DC530-56A8-051F-10EC-A8CF52E9A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1794862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DA513F-0F91-3ECC-D88F-3B165931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en-PG" smtClean="0"/>
              <a:t>01/10/2024</a:t>
            </a:fld>
            <a:endParaRPr lang="en-P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AF8315-3B99-A537-E588-570BE716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3FB8FF-306C-2769-2DB7-E20E32BAE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173955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43C62-AC07-6994-D383-D9703B617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35BA3-1DD7-51D3-7041-7A2DDC08C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23B5D-816E-A9F2-EE62-ADC53ED6C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4164D7-4C07-C7FB-FE19-2FAE4FB98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en-PG" smtClean="0"/>
              <a:t>01/10/2024</a:t>
            </a:fld>
            <a:endParaRPr lang="en-P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85B77C-9CDA-BFF2-25B8-8177DDDB6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6EF656-9BE8-FE81-DBAC-67A04EB91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1132256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0D5D4-894F-9789-F891-7FC0B58B4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6E37E9-168B-7DBC-7564-F6E4210F01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P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88E81-F87A-40DC-F785-AE2136C02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E278A2-7839-A215-C00C-1A59890E8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en-PG" smtClean="0"/>
              <a:t>01/10/2024</a:t>
            </a:fld>
            <a:endParaRPr lang="en-P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87428-A3E4-0027-2E74-68A58BE37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C14A52-1CDC-C101-2A51-FBF82129B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3639056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3CFF6-B227-327C-094E-526C0931D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E7D92C-7F93-A209-56AF-E9F3B9C68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41948-2966-685E-2665-F435A5C49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en-PG" smtClean="0"/>
              <a:t>01/10/2024</a:t>
            </a:fld>
            <a:endParaRPr lang="en-P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6CE19-2ADE-BD83-D46C-0F9C3BE23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967BA-C25D-6DAA-A11D-D38A1D9E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295024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9E91A5-53F5-A867-0208-63995261C7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9A1E42-B8A2-93AC-0AE0-A386E4511B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7FB2AC-9CC5-E93A-470A-7FEE89BD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en-PG" smtClean="0"/>
              <a:t>01/10/2024</a:t>
            </a:fld>
            <a:endParaRPr lang="en-P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EE885-FFC7-49AC-2202-789679176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77D1E-539B-3DB1-0EE4-5BF2914EE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454283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2EDC76-32D4-75FB-7536-A4C6E9F5D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2E1C5-8BAA-63D8-AFB5-28752FCAD8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EFC37E-FDCD-D7F9-5E2D-FA3F6C98E8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42712-9D86-4244-A614-34118E89A9F7}" type="datetimeFigureOut">
              <a:rPr lang="en-PG" smtClean="0"/>
              <a:t>01/10/2024</a:t>
            </a:fld>
            <a:endParaRPr lang="en-P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534BC-EBCB-8BCF-7626-50776A2E32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80A83C-9BF4-F85C-09B2-1FDD0AFFDA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42474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5" name="Picture 319">
            <a:extLst>
              <a:ext uri="{FF2B5EF4-FFF2-40B4-BE49-F238E27FC236}">
                <a16:creationId xmlns:a16="http://schemas.microsoft.com/office/drawing/2014/main" id="{E653EAA4-419C-ED7D-8AF4-08D0D0138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6204087"/>
            <a:ext cx="2541589" cy="52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01" name="Group 4500">
            <a:extLst>
              <a:ext uri="{FF2B5EF4-FFF2-40B4-BE49-F238E27FC236}">
                <a16:creationId xmlns:a16="http://schemas.microsoft.com/office/drawing/2014/main" id="{2E01713E-F732-0369-763A-94EB462265D6}"/>
              </a:ext>
            </a:extLst>
          </p:cNvPr>
          <p:cNvGrpSpPr/>
          <p:nvPr/>
        </p:nvGrpSpPr>
        <p:grpSpPr>
          <a:xfrm>
            <a:off x="10780712" y="6204087"/>
            <a:ext cx="1411288" cy="525463"/>
            <a:chOff x="6718301" y="5354638"/>
            <a:chExt cx="1411288" cy="525463"/>
          </a:xfrm>
        </p:grpSpPr>
        <p:pic>
          <p:nvPicPr>
            <p:cNvPr id="4428" name="Picture 332">
              <a:extLst>
                <a:ext uri="{FF2B5EF4-FFF2-40B4-BE49-F238E27FC236}">
                  <a16:creationId xmlns:a16="http://schemas.microsoft.com/office/drawing/2014/main" id="{7A07B3B7-A9CA-F952-BA63-9E94BA377B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8301" y="5354638"/>
              <a:ext cx="1411288" cy="525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500" name="Group 4499">
              <a:extLst>
                <a:ext uri="{FF2B5EF4-FFF2-40B4-BE49-F238E27FC236}">
                  <a16:creationId xmlns:a16="http://schemas.microsoft.com/office/drawing/2014/main" id="{81AEE1E8-4893-9592-163A-91AF23926F96}"/>
                </a:ext>
              </a:extLst>
            </p:cNvPr>
            <p:cNvGrpSpPr/>
            <p:nvPr/>
          </p:nvGrpSpPr>
          <p:grpSpPr>
            <a:xfrm>
              <a:off x="7053264" y="5487987"/>
              <a:ext cx="855662" cy="303213"/>
              <a:chOff x="7053264" y="5487987"/>
              <a:chExt cx="855662" cy="303213"/>
            </a:xfrm>
          </p:grpSpPr>
          <p:sp>
            <p:nvSpPr>
              <p:cNvPr id="4356" name="Freeform 333">
                <a:extLst>
                  <a:ext uri="{FF2B5EF4-FFF2-40B4-BE49-F238E27FC236}">
                    <a16:creationId xmlns:a16="http://schemas.microsoft.com/office/drawing/2014/main" id="{CFE59774-5EFE-6142-39E8-0BF55C5B915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3264" y="5487987"/>
                <a:ext cx="304800" cy="300038"/>
              </a:xfrm>
              <a:custGeom>
                <a:avLst/>
                <a:gdLst>
                  <a:gd name="T0" fmla="*/ 48 w 96"/>
                  <a:gd name="T1" fmla="*/ 0 h 94"/>
                  <a:gd name="T2" fmla="*/ 0 w 96"/>
                  <a:gd name="T3" fmla="*/ 47 h 94"/>
                  <a:gd name="T4" fmla="*/ 48 w 96"/>
                  <a:gd name="T5" fmla="*/ 94 h 94"/>
                  <a:gd name="T6" fmla="*/ 96 w 96"/>
                  <a:gd name="T7" fmla="*/ 47 h 94"/>
                  <a:gd name="T8" fmla="*/ 48 w 96"/>
                  <a:gd name="T9" fmla="*/ 0 h 94"/>
                  <a:gd name="T10" fmla="*/ 34 w 96"/>
                  <a:gd name="T11" fmla="*/ 71 h 94"/>
                  <a:gd name="T12" fmla="*/ 20 w 96"/>
                  <a:gd name="T13" fmla="*/ 71 h 94"/>
                  <a:gd name="T14" fmla="*/ 20 w 96"/>
                  <a:gd name="T15" fmla="*/ 37 h 94"/>
                  <a:gd name="T16" fmla="*/ 34 w 96"/>
                  <a:gd name="T17" fmla="*/ 37 h 94"/>
                  <a:gd name="T18" fmla="*/ 34 w 96"/>
                  <a:gd name="T19" fmla="*/ 71 h 94"/>
                  <a:gd name="T20" fmla="*/ 33 w 96"/>
                  <a:gd name="T21" fmla="*/ 32 h 94"/>
                  <a:gd name="T22" fmla="*/ 27 w 96"/>
                  <a:gd name="T23" fmla="*/ 34 h 94"/>
                  <a:gd name="T24" fmla="*/ 21 w 96"/>
                  <a:gd name="T25" fmla="*/ 32 h 94"/>
                  <a:gd name="T26" fmla="*/ 19 w 96"/>
                  <a:gd name="T27" fmla="*/ 27 h 94"/>
                  <a:gd name="T28" fmla="*/ 21 w 96"/>
                  <a:gd name="T29" fmla="*/ 22 h 94"/>
                  <a:gd name="T30" fmla="*/ 27 w 96"/>
                  <a:gd name="T31" fmla="*/ 20 h 94"/>
                  <a:gd name="T32" fmla="*/ 33 w 96"/>
                  <a:gd name="T33" fmla="*/ 22 h 94"/>
                  <a:gd name="T34" fmla="*/ 36 w 96"/>
                  <a:gd name="T35" fmla="*/ 27 h 94"/>
                  <a:gd name="T36" fmla="*/ 33 w 96"/>
                  <a:gd name="T37" fmla="*/ 32 h 94"/>
                  <a:gd name="T38" fmla="*/ 79 w 96"/>
                  <a:gd name="T39" fmla="*/ 71 h 94"/>
                  <a:gd name="T40" fmla="*/ 65 w 96"/>
                  <a:gd name="T41" fmla="*/ 71 h 94"/>
                  <a:gd name="T42" fmla="*/ 65 w 96"/>
                  <a:gd name="T43" fmla="*/ 54 h 94"/>
                  <a:gd name="T44" fmla="*/ 60 w 96"/>
                  <a:gd name="T45" fmla="*/ 48 h 94"/>
                  <a:gd name="T46" fmla="*/ 56 w 96"/>
                  <a:gd name="T47" fmla="*/ 50 h 94"/>
                  <a:gd name="T48" fmla="*/ 55 w 96"/>
                  <a:gd name="T49" fmla="*/ 55 h 94"/>
                  <a:gd name="T50" fmla="*/ 55 w 96"/>
                  <a:gd name="T51" fmla="*/ 71 h 94"/>
                  <a:gd name="T52" fmla="*/ 41 w 96"/>
                  <a:gd name="T53" fmla="*/ 71 h 94"/>
                  <a:gd name="T54" fmla="*/ 41 w 96"/>
                  <a:gd name="T55" fmla="*/ 37 h 94"/>
                  <a:gd name="T56" fmla="*/ 54 w 96"/>
                  <a:gd name="T57" fmla="*/ 37 h 94"/>
                  <a:gd name="T58" fmla="*/ 54 w 96"/>
                  <a:gd name="T59" fmla="*/ 40 h 94"/>
                  <a:gd name="T60" fmla="*/ 59 w 96"/>
                  <a:gd name="T61" fmla="*/ 37 h 94"/>
                  <a:gd name="T62" fmla="*/ 65 w 96"/>
                  <a:gd name="T63" fmla="*/ 36 h 94"/>
                  <a:gd name="T64" fmla="*/ 75 w 96"/>
                  <a:gd name="T65" fmla="*/ 40 h 94"/>
                  <a:gd name="T66" fmla="*/ 79 w 96"/>
                  <a:gd name="T67" fmla="*/ 52 h 94"/>
                  <a:gd name="T68" fmla="*/ 79 w 96"/>
                  <a:gd name="T69" fmla="*/ 7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6" h="94">
                    <a:moveTo>
                      <a:pt x="48" y="0"/>
                    </a:moveTo>
                    <a:cubicBezTo>
                      <a:pt x="22" y="0"/>
                      <a:pt x="0" y="21"/>
                      <a:pt x="0" y="47"/>
                    </a:cubicBezTo>
                    <a:cubicBezTo>
                      <a:pt x="0" y="73"/>
                      <a:pt x="22" y="94"/>
                      <a:pt x="48" y="94"/>
                    </a:cubicBezTo>
                    <a:cubicBezTo>
                      <a:pt x="75" y="94"/>
                      <a:pt x="96" y="73"/>
                      <a:pt x="96" y="47"/>
                    </a:cubicBezTo>
                    <a:cubicBezTo>
                      <a:pt x="96" y="21"/>
                      <a:pt x="75" y="0"/>
                      <a:pt x="48" y="0"/>
                    </a:cubicBezTo>
                    <a:close/>
                    <a:moveTo>
                      <a:pt x="34" y="71"/>
                    </a:move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34" y="37"/>
                      <a:pt x="34" y="37"/>
                      <a:pt x="34" y="37"/>
                    </a:cubicBezTo>
                    <a:lnTo>
                      <a:pt x="34" y="71"/>
                    </a:lnTo>
                    <a:close/>
                    <a:moveTo>
                      <a:pt x="33" y="32"/>
                    </a:moveTo>
                    <a:cubicBezTo>
                      <a:pt x="32" y="33"/>
                      <a:pt x="30" y="34"/>
                      <a:pt x="27" y="34"/>
                    </a:cubicBezTo>
                    <a:cubicBezTo>
                      <a:pt x="25" y="34"/>
                      <a:pt x="22" y="33"/>
                      <a:pt x="21" y="32"/>
                    </a:cubicBezTo>
                    <a:cubicBezTo>
                      <a:pt x="19" y="31"/>
                      <a:pt x="19" y="29"/>
                      <a:pt x="19" y="27"/>
                    </a:cubicBezTo>
                    <a:cubicBezTo>
                      <a:pt x="19" y="25"/>
                      <a:pt x="19" y="23"/>
                      <a:pt x="21" y="22"/>
                    </a:cubicBezTo>
                    <a:cubicBezTo>
                      <a:pt x="22" y="20"/>
                      <a:pt x="25" y="20"/>
                      <a:pt x="27" y="20"/>
                    </a:cubicBezTo>
                    <a:cubicBezTo>
                      <a:pt x="30" y="20"/>
                      <a:pt x="32" y="20"/>
                      <a:pt x="33" y="22"/>
                    </a:cubicBezTo>
                    <a:cubicBezTo>
                      <a:pt x="35" y="23"/>
                      <a:pt x="36" y="25"/>
                      <a:pt x="36" y="27"/>
                    </a:cubicBezTo>
                    <a:cubicBezTo>
                      <a:pt x="36" y="29"/>
                      <a:pt x="35" y="31"/>
                      <a:pt x="33" y="32"/>
                    </a:cubicBezTo>
                    <a:close/>
                    <a:moveTo>
                      <a:pt x="79" y="71"/>
                    </a:moveTo>
                    <a:cubicBezTo>
                      <a:pt x="65" y="71"/>
                      <a:pt x="65" y="71"/>
                      <a:pt x="65" y="71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65" y="50"/>
                      <a:pt x="63" y="48"/>
                      <a:pt x="60" y="48"/>
                    </a:cubicBezTo>
                    <a:cubicBezTo>
                      <a:pt x="59" y="48"/>
                      <a:pt x="57" y="49"/>
                      <a:pt x="56" y="50"/>
                    </a:cubicBezTo>
                    <a:cubicBezTo>
                      <a:pt x="55" y="51"/>
                      <a:pt x="55" y="53"/>
                      <a:pt x="55" y="55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6" y="39"/>
                      <a:pt x="57" y="38"/>
                      <a:pt x="59" y="37"/>
                    </a:cubicBezTo>
                    <a:cubicBezTo>
                      <a:pt x="61" y="37"/>
                      <a:pt x="63" y="36"/>
                      <a:pt x="65" y="36"/>
                    </a:cubicBezTo>
                    <a:cubicBezTo>
                      <a:pt x="69" y="36"/>
                      <a:pt x="72" y="38"/>
                      <a:pt x="75" y="40"/>
                    </a:cubicBezTo>
                    <a:cubicBezTo>
                      <a:pt x="78" y="43"/>
                      <a:pt x="79" y="47"/>
                      <a:pt x="79" y="52"/>
                    </a:cubicBezTo>
                    <a:lnTo>
                      <a:pt x="79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4357" name="Freeform 334">
                <a:extLst>
                  <a:ext uri="{FF2B5EF4-FFF2-40B4-BE49-F238E27FC236}">
                    <a16:creationId xmlns:a16="http://schemas.microsoft.com/office/drawing/2014/main" id="{19A0BA3F-5613-5FBB-87B1-1911E4691C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13651" y="5494337"/>
                <a:ext cx="295275" cy="296863"/>
              </a:xfrm>
              <a:custGeom>
                <a:avLst/>
                <a:gdLst>
                  <a:gd name="T0" fmla="*/ 47 w 93"/>
                  <a:gd name="T1" fmla="*/ 0 h 93"/>
                  <a:gd name="T2" fmla="*/ 0 w 93"/>
                  <a:gd name="T3" fmla="*/ 46 h 93"/>
                  <a:gd name="T4" fmla="*/ 47 w 93"/>
                  <a:gd name="T5" fmla="*/ 93 h 93"/>
                  <a:gd name="T6" fmla="*/ 93 w 93"/>
                  <a:gd name="T7" fmla="*/ 46 h 93"/>
                  <a:gd name="T8" fmla="*/ 47 w 93"/>
                  <a:gd name="T9" fmla="*/ 0 h 93"/>
                  <a:gd name="T10" fmla="*/ 59 w 93"/>
                  <a:gd name="T11" fmla="*/ 39 h 93"/>
                  <a:gd name="T12" fmla="*/ 59 w 93"/>
                  <a:gd name="T13" fmla="*/ 51 h 93"/>
                  <a:gd name="T14" fmla="*/ 50 w 93"/>
                  <a:gd name="T15" fmla="*/ 51 h 93"/>
                  <a:gd name="T16" fmla="*/ 50 w 93"/>
                  <a:gd name="T17" fmla="*/ 76 h 93"/>
                  <a:gd name="T18" fmla="*/ 34 w 93"/>
                  <a:gd name="T19" fmla="*/ 76 h 93"/>
                  <a:gd name="T20" fmla="*/ 34 w 93"/>
                  <a:gd name="T21" fmla="*/ 51 h 93"/>
                  <a:gd name="T22" fmla="*/ 29 w 93"/>
                  <a:gd name="T23" fmla="*/ 51 h 93"/>
                  <a:gd name="T24" fmla="*/ 29 w 93"/>
                  <a:gd name="T25" fmla="*/ 39 h 93"/>
                  <a:gd name="T26" fmla="*/ 34 w 93"/>
                  <a:gd name="T27" fmla="*/ 39 h 93"/>
                  <a:gd name="T28" fmla="*/ 34 w 93"/>
                  <a:gd name="T29" fmla="*/ 39 h 93"/>
                  <a:gd name="T30" fmla="*/ 39 w 93"/>
                  <a:gd name="T31" fmla="*/ 27 h 93"/>
                  <a:gd name="T32" fmla="*/ 52 w 93"/>
                  <a:gd name="T33" fmla="*/ 22 h 93"/>
                  <a:gd name="T34" fmla="*/ 57 w 93"/>
                  <a:gd name="T35" fmla="*/ 23 h 93"/>
                  <a:gd name="T36" fmla="*/ 61 w 93"/>
                  <a:gd name="T37" fmla="*/ 24 h 93"/>
                  <a:gd name="T38" fmla="*/ 58 w 93"/>
                  <a:gd name="T39" fmla="*/ 36 h 93"/>
                  <a:gd name="T40" fmla="*/ 54 w 93"/>
                  <a:gd name="T41" fmla="*/ 35 h 93"/>
                  <a:gd name="T42" fmla="*/ 51 w 93"/>
                  <a:gd name="T43" fmla="*/ 36 h 93"/>
                  <a:gd name="T44" fmla="*/ 50 w 93"/>
                  <a:gd name="T45" fmla="*/ 39 h 93"/>
                  <a:gd name="T46" fmla="*/ 50 w 93"/>
                  <a:gd name="T47" fmla="*/ 39 h 93"/>
                  <a:gd name="T48" fmla="*/ 59 w 93"/>
                  <a:gd name="T49" fmla="*/ 3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3" h="93">
                    <a:moveTo>
                      <a:pt x="47" y="0"/>
                    </a:moveTo>
                    <a:cubicBezTo>
                      <a:pt x="21" y="0"/>
                      <a:pt x="0" y="21"/>
                      <a:pt x="0" y="46"/>
                    </a:cubicBezTo>
                    <a:cubicBezTo>
                      <a:pt x="0" y="72"/>
                      <a:pt x="21" y="93"/>
                      <a:pt x="47" y="93"/>
                    </a:cubicBezTo>
                    <a:cubicBezTo>
                      <a:pt x="72" y="93"/>
                      <a:pt x="93" y="72"/>
                      <a:pt x="93" y="46"/>
                    </a:cubicBezTo>
                    <a:cubicBezTo>
                      <a:pt x="93" y="21"/>
                      <a:pt x="72" y="0"/>
                      <a:pt x="47" y="0"/>
                    </a:cubicBezTo>
                    <a:close/>
                    <a:moveTo>
                      <a:pt x="59" y="39"/>
                    </a:moveTo>
                    <a:cubicBezTo>
                      <a:pt x="59" y="51"/>
                      <a:pt x="59" y="51"/>
                      <a:pt x="59" y="51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76"/>
                      <a:pt x="50" y="76"/>
                      <a:pt x="50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4"/>
                      <a:pt x="36" y="30"/>
                      <a:pt x="39" y="27"/>
                    </a:cubicBezTo>
                    <a:cubicBezTo>
                      <a:pt x="42" y="24"/>
                      <a:pt x="46" y="22"/>
                      <a:pt x="52" y="22"/>
                    </a:cubicBezTo>
                    <a:cubicBezTo>
                      <a:pt x="54" y="22"/>
                      <a:pt x="55" y="23"/>
                      <a:pt x="57" y="23"/>
                    </a:cubicBezTo>
                    <a:cubicBezTo>
                      <a:pt x="59" y="23"/>
                      <a:pt x="60" y="24"/>
                      <a:pt x="61" y="24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56" y="35"/>
                      <a:pt x="55" y="35"/>
                      <a:pt x="54" y="35"/>
                    </a:cubicBezTo>
                    <a:cubicBezTo>
                      <a:pt x="53" y="35"/>
                      <a:pt x="52" y="35"/>
                      <a:pt x="51" y="36"/>
                    </a:cubicBezTo>
                    <a:cubicBezTo>
                      <a:pt x="50" y="37"/>
                      <a:pt x="50" y="38"/>
                      <a:pt x="50" y="39"/>
                    </a:cubicBezTo>
                    <a:cubicBezTo>
                      <a:pt x="50" y="39"/>
                      <a:pt x="50" y="39"/>
                      <a:pt x="50" y="39"/>
                    </a:cubicBezTo>
                    <a:lnTo>
                      <a:pt x="59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</p:grp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0FD2DFB-3552-864A-C843-3187B8FC9C14}"/>
              </a:ext>
            </a:extLst>
          </p:cNvPr>
          <p:cNvSpPr txBox="1"/>
          <p:nvPr/>
        </p:nvSpPr>
        <p:spPr>
          <a:xfrm>
            <a:off x="851894" y="6336685"/>
            <a:ext cx="11340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Montserrat" panose="00000500000000000000" pitchFamily="2" charset="0"/>
              </a:rPr>
              <a:t>www.ict.gov.pg</a:t>
            </a:r>
          </a:p>
          <a:p>
            <a:endParaRPr lang="en-US" sz="1600">
              <a:latin typeface="Montserrat" panose="00000500000000000000" pitchFamily="2" charset="0"/>
            </a:endParaRPr>
          </a:p>
          <a:p>
            <a:endParaRPr lang="en-PG" sz="2800" b="1">
              <a:latin typeface="Montserrat" panose="00000500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5ED7D7-F735-11A8-E6EB-97AEAD386C83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/>
          </a:p>
        </p:txBody>
      </p:sp>
      <p:pic>
        <p:nvPicPr>
          <p:cNvPr id="2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806B9E93-49AB-2D3E-39C4-95B3A06B43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92" y="1015"/>
            <a:ext cx="12191004" cy="14871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4E2E3B-280C-A710-0744-E86EA8B2F928}"/>
              </a:ext>
            </a:extLst>
          </p:cNvPr>
          <p:cNvSpPr txBox="1"/>
          <p:nvPr/>
        </p:nvSpPr>
        <p:spPr>
          <a:xfrm>
            <a:off x="1204640" y="3321267"/>
            <a:ext cx="9755711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b="1" dirty="0" smtClean="0">
                <a:latin typeface="Montserrat"/>
                <a:ea typeface="Cambria"/>
                <a:cs typeface="Calibri"/>
              </a:rPr>
              <a:t>STANDARDIZATION OF GOVERNMENT WEBSITES</a:t>
            </a:r>
            <a:endParaRPr lang="en-US" sz="6600" dirty="0">
              <a:cs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9EC112-5886-C61E-7A73-EB48F07B871E}"/>
              </a:ext>
            </a:extLst>
          </p:cNvPr>
          <p:cNvSpPr txBox="1"/>
          <p:nvPr/>
        </p:nvSpPr>
        <p:spPr>
          <a:xfrm>
            <a:off x="2191372" y="4532157"/>
            <a:ext cx="35983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Montserra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247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5" name="Picture 319">
            <a:extLst>
              <a:ext uri="{FF2B5EF4-FFF2-40B4-BE49-F238E27FC236}">
                <a16:creationId xmlns:a16="http://schemas.microsoft.com/office/drawing/2014/main" id="{E653EAA4-419C-ED7D-8AF4-08D0D0138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6204087"/>
            <a:ext cx="2541589" cy="52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01" name="Group 4500">
            <a:extLst>
              <a:ext uri="{FF2B5EF4-FFF2-40B4-BE49-F238E27FC236}">
                <a16:creationId xmlns:a16="http://schemas.microsoft.com/office/drawing/2014/main" id="{2E01713E-F732-0369-763A-94EB462265D6}"/>
              </a:ext>
            </a:extLst>
          </p:cNvPr>
          <p:cNvGrpSpPr/>
          <p:nvPr/>
        </p:nvGrpSpPr>
        <p:grpSpPr>
          <a:xfrm>
            <a:off x="10780712" y="6204087"/>
            <a:ext cx="1411288" cy="525463"/>
            <a:chOff x="6718301" y="5354638"/>
            <a:chExt cx="1411288" cy="525463"/>
          </a:xfrm>
        </p:grpSpPr>
        <p:pic>
          <p:nvPicPr>
            <p:cNvPr id="4428" name="Picture 332">
              <a:extLst>
                <a:ext uri="{FF2B5EF4-FFF2-40B4-BE49-F238E27FC236}">
                  <a16:creationId xmlns:a16="http://schemas.microsoft.com/office/drawing/2014/main" id="{7A07B3B7-A9CA-F952-BA63-9E94BA377B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8301" y="5354638"/>
              <a:ext cx="1411288" cy="525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500" name="Group 4499">
              <a:extLst>
                <a:ext uri="{FF2B5EF4-FFF2-40B4-BE49-F238E27FC236}">
                  <a16:creationId xmlns:a16="http://schemas.microsoft.com/office/drawing/2014/main" id="{81AEE1E8-4893-9592-163A-91AF23926F96}"/>
                </a:ext>
              </a:extLst>
            </p:cNvPr>
            <p:cNvGrpSpPr/>
            <p:nvPr/>
          </p:nvGrpSpPr>
          <p:grpSpPr>
            <a:xfrm>
              <a:off x="7053264" y="5487987"/>
              <a:ext cx="855662" cy="303213"/>
              <a:chOff x="7053264" y="5487987"/>
              <a:chExt cx="855662" cy="303213"/>
            </a:xfrm>
          </p:grpSpPr>
          <p:sp>
            <p:nvSpPr>
              <p:cNvPr id="4356" name="Freeform 333">
                <a:extLst>
                  <a:ext uri="{FF2B5EF4-FFF2-40B4-BE49-F238E27FC236}">
                    <a16:creationId xmlns:a16="http://schemas.microsoft.com/office/drawing/2014/main" id="{CFE59774-5EFE-6142-39E8-0BF55C5B915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3264" y="5487987"/>
                <a:ext cx="304800" cy="300038"/>
              </a:xfrm>
              <a:custGeom>
                <a:avLst/>
                <a:gdLst>
                  <a:gd name="T0" fmla="*/ 48 w 96"/>
                  <a:gd name="T1" fmla="*/ 0 h 94"/>
                  <a:gd name="T2" fmla="*/ 0 w 96"/>
                  <a:gd name="T3" fmla="*/ 47 h 94"/>
                  <a:gd name="T4" fmla="*/ 48 w 96"/>
                  <a:gd name="T5" fmla="*/ 94 h 94"/>
                  <a:gd name="T6" fmla="*/ 96 w 96"/>
                  <a:gd name="T7" fmla="*/ 47 h 94"/>
                  <a:gd name="T8" fmla="*/ 48 w 96"/>
                  <a:gd name="T9" fmla="*/ 0 h 94"/>
                  <a:gd name="T10" fmla="*/ 34 w 96"/>
                  <a:gd name="T11" fmla="*/ 71 h 94"/>
                  <a:gd name="T12" fmla="*/ 20 w 96"/>
                  <a:gd name="T13" fmla="*/ 71 h 94"/>
                  <a:gd name="T14" fmla="*/ 20 w 96"/>
                  <a:gd name="T15" fmla="*/ 37 h 94"/>
                  <a:gd name="T16" fmla="*/ 34 w 96"/>
                  <a:gd name="T17" fmla="*/ 37 h 94"/>
                  <a:gd name="T18" fmla="*/ 34 w 96"/>
                  <a:gd name="T19" fmla="*/ 71 h 94"/>
                  <a:gd name="T20" fmla="*/ 33 w 96"/>
                  <a:gd name="T21" fmla="*/ 32 h 94"/>
                  <a:gd name="T22" fmla="*/ 27 w 96"/>
                  <a:gd name="T23" fmla="*/ 34 h 94"/>
                  <a:gd name="T24" fmla="*/ 21 w 96"/>
                  <a:gd name="T25" fmla="*/ 32 h 94"/>
                  <a:gd name="T26" fmla="*/ 19 w 96"/>
                  <a:gd name="T27" fmla="*/ 27 h 94"/>
                  <a:gd name="T28" fmla="*/ 21 w 96"/>
                  <a:gd name="T29" fmla="*/ 22 h 94"/>
                  <a:gd name="T30" fmla="*/ 27 w 96"/>
                  <a:gd name="T31" fmla="*/ 20 h 94"/>
                  <a:gd name="T32" fmla="*/ 33 w 96"/>
                  <a:gd name="T33" fmla="*/ 22 h 94"/>
                  <a:gd name="T34" fmla="*/ 36 w 96"/>
                  <a:gd name="T35" fmla="*/ 27 h 94"/>
                  <a:gd name="T36" fmla="*/ 33 w 96"/>
                  <a:gd name="T37" fmla="*/ 32 h 94"/>
                  <a:gd name="T38" fmla="*/ 79 w 96"/>
                  <a:gd name="T39" fmla="*/ 71 h 94"/>
                  <a:gd name="T40" fmla="*/ 65 w 96"/>
                  <a:gd name="T41" fmla="*/ 71 h 94"/>
                  <a:gd name="T42" fmla="*/ 65 w 96"/>
                  <a:gd name="T43" fmla="*/ 54 h 94"/>
                  <a:gd name="T44" fmla="*/ 60 w 96"/>
                  <a:gd name="T45" fmla="*/ 48 h 94"/>
                  <a:gd name="T46" fmla="*/ 56 w 96"/>
                  <a:gd name="T47" fmla="*/ 50 h 94"/>
                  <a:gd name="T48" fmla="*/ 55 w 96"/>
                  <a:gd name="T49" fmla="*/ 55 h 94"/>
                  <a:gd name="T50" fmla="*/ 55 w 96"/>
                  <a:gd name="T51" fmla="*/ 71 h 94"/>
                  <a:gd name="T52" fmla="*/ 41 w 96"/>
                  <a:gd name="T53" fmla="*/ 71 h 94"/>
                  <a:gd name="T54" fmla="*/ 41 w 96"/>
                  <a:gd name="T55" fmla="*/ 37 h 94"/>
                  <a:gd name="T56" fmla="*/ 54 w 96"/>
                  <a:gd name="T57" fmla="*/ 37 h 94"/>
                  <a:gd name="T58" fmla="*/ 54 w 96"/>
                  <a:gd name="T59" fmla="*/ 40 h 94"/>
                  <a:gd name="T60" fmla="*/ 59 w 96"/>
                  <a:gd name="T61" fmla="*/ 37 h 94"/>
                  <a:gd name="T62" fmla="*/ 65 w 96"/>
                  <a:gd name="T63" fmla="*/ 36 h 94"/>
                  <a:gd name="T64" fmla="*/ 75 w 96"/>
                  <a:gd name="T65" fmla="*/ 40 h 94"/>
                  <a:gd name="T66" fmla="*/ 79 w 96"/>
                  <a:gd name="T67" fmla="*/ 52 h 94"/>
                  <a:gd name="T68" fmla="*/ 79 w 96"/>
                  <a:gd name="T69" fmla="*/ 7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6" h="94">
                    <a:moveTo>
                      <a:pt x="48" y="0"/>
                    </a:moveTo>
                    <a:cubicBezTo>
                      <a:pt x="22" y="0"/>
                      <a:pt x="0" y="21"/>
                      <a:pt x="0" y="47"/>
                    </a:cubicBezTo>
                    <a:cubicBezTo>
                      <a:pt x="0" y="73"/>
                      <a:pt x="22" y="94"/>
                      <a:pt x="48" y="94"/>
                    </a:cubicBezTo>
                    <a:cubicBezTo>
                      <a:pt x="75" y="94"/>
                      <a:pt x="96" y="73"/>
                      <a:pt x="96" y="47"/>
                    </a:cubicBezTo>
                    <a:cubicBezTo>
                      <a:pt x="96" y="21"/>
                      <a:pt x="75" y="0"/>
                      <a:pt x="48" y="0"/>
                    </a:cubicBezTo>
                    <a:close/>
                    <a:moveTo>
                      <a:pt x="34" y="71"/>
                    </a:move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34" y="37"/>
                      <a:pt x="34" y="37"/>
                      <a:pt x="34" y="37"/>
                    </a:cubicBezTo>
                    <a:lnTo>
                      <a:pt x="34" y="71"/>
                    </a:lnTo>
                    <a:close/>
                    <a:moveTo>
                      <a:pt x="33" y="32"/>
                    </a:moveTo>
                    <a:cubicBezTo>
                      <a:pt x="32" y="33"/>
                      <a:pt x="30" y="34"/>
                      <a:pt x="27" y="34"/>
                    </a:cubicBezTo>
                    <a:cubicBezTo>
                      <a:pt x="25" y="34"/>
                      <a:pt x="22" y="33"/>
                      <a:pt x="21" y="32"/>
                    </a:cubicBezTo>
                    <a:cubicBezTo>
                      <a:pt x="19" y="31"/>
                      <a:pt x="19" y="29"/>
                      <a:pt x="19" y="27"/>
                    </a:cubicBezTo>
                    <a:cubicBezTo>
                      <a:pt x="19" y="25"/>
                      <a:pt x="19" y="23"/>
                      <a:pt x="21" y="22"/>
                    </a:cubicBezTo>
                    <a:cubicBezTo>
                      <a:pt x="22" y="20"/>
                      <a:pt x="25" y="20"/>
                      <a:pt x="27" y="20"/>
                    </a:cubicBezTo>
                    <a:cubicBezTo>
                      <a:pt x="30" y="20"/>
                      <a:pt x="32" y="20"/>
                      <a:pt x="33" y="22"/>
                    </a:cubicBezTo>
                    <a:cubicBezTo>
                      <a:pt x="35" y="23"/>
                      <a:pt x="36" y="25"/>
                      <a:pt x="36" y="27"/>
                    </a:cubicBezTo>
                    <a:cubicBezTo>
                      <a:pt x="36" y="29"/>
                      <a:pt x="35" y="31"/>
                      <a:pt x="33" y="32"/>
                    </a:cubicBezTo>
                    <a:close/>
                    <a:moveTo>
                      <a:pt x="79" y="71"/>
                    </a:moveTo>
                    <a:cubicBezTo>
                      <a:pt x="65" y="71"/>
                      <a:pt x="65" y="71"/>
                      <a:pt x="65" y="71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65" y="50"/>
                      <a:pt x="63" y="48"/>
                      <a:pt x="60" y="48"/>
                    </a:cubicBezTo>
                    <a:cubicBezTo>
                      <a:pt x="59" y="48"/>
                      <a:pt x="57" y="49"/>
                      <a:pt x="56" y="50"/>
                    </a:cubicBezTo>
                    <a:cubicBezTo>
                      <a:pt x="55" y="51"/>
                      <a:pt x="55" y="53"/>
                      <a:pt x="55" y="55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6" y="39"/>
                      <a:pt x="57" y="38"/>
                      <a:pt x="59" y="37"/>
                    </a:cubicBezTo>
                    <a:cubicBezTo>
                      <a:pt x="61" y="37"/>
                      <a:pt x="63" y="36"/>
                      <a:pt x="65" y="36"/>
                    </a:cubicBezTo>
                    <a:cubicBezTo>
                      <a:pt x="69" y="36"/>
                      <a:pt x="72" y="38"/>
                      <a:pt x="75" y="40"/>
                    </a:cubicBezTo>
                    <a:cubicBezTo>
                      <a:pt x="78" y="43"/>
                      <a:pt x="79" y="47"/>
                      <a:pt x="79" y="52"/>
                    </a:cubicBezTo>
                    <a:lnTo>
                      <a:pt x="79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4357" name="Freeform 334">
                <a:extLst>
                  <a:ext uri="{FF2B5EF4-FFF2-40B4-BE49-F238E27FC236}">
                    <a16:creationId xmlns:a16="http://schemas.microsoft.com/office/drawing/2014/main" id="{19A0BA3F-5613-5FBB-87B1-1911E4691C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13651" y="5494337"/>
                <a:ext cx="295275" cy="296863"/>
              </a:xfrm>
              <a:custGeom>
                <a:avLst/>
                <a:gdLst>
                  <a:gd name="T0" fmla="*/ 47 w 93"/>
                  <a:gd name="T1" fmla="*/ 0 h 93"/>
                  <a:gd name="T2" fmla="*/ 0 w 93"/>
                  <a:gd name="T3" fmla="*/ 46 h 93"/>
                  <a:gd name="T4" fmla="*/ 47 w 93"/>
                  <a:gd name="T5" fmla="*/ 93 h 93"/>
                  <a:gd name="T6" fmla="*/ 93 w 93"/>
                  <a:gd name="T7" fmla="*/ 46 h 93"/>
                  <a:gd name="T8" fmla="*/ 47 w 93"/>
                  <a:gd name="T9" fmla="*/ 0 h 93"/>
                  <a:gd name="T10" fmla="*/ 59 w 93"/>
                  <a:gd name="T11" fmla="*/ 39 h 93"/>
                  <a:gd name="T12" fmla="*/ 59 w 93"/>
                  <a:gd name="T13" fmla="*/ 51 h 93"/>
                  <a:gd name="T14" fmla="*/ 50 w 93"/>
                  <a:gd name="T15" fmla="*/ 51 h 93"/>
                  <a:gd name="T16" fmla="*/ 50 w 93"/>
                  <a:gd name="T17" fmla="*/ 76 h 93"/>
                  <a:gd name="T18" fmla="*/ 34 w 93"/>
                  <a:gd name="T19" fmla="*/ 76 h 93"/>
                  <a:gd name="T20" fmla="*/ 34 w 93"/>
                  <a:gd name="T21" fmla="*/ 51 h 93"/>
                  <a:gd name="T22" fmla="*/ 29 w 93"/>
                  <a:gd name="T23" fmla="*/ 51 h 93"/>
                  <a:gd name="T24" fmla="*/ 29 w 93"/>
                  <a:gd name="T25" fmla="*/ 39 h 93"/>
                  <a:gd name="T26" fmla="*/ 34 w 93"/>
                  <a:gd name="T27" fmla="*/ 39 h 93"/>
                  <a:gd name="T28" fmla="*/ 34 w 93"/>
                  <a:gd name="T29" fmla="*/ 39 h 93"/>
                  <a:gd name="T30" fmla="*/ 39 w 93"/>
                  <a:gd name="T31" fmla="*/ 27 h 93"/>
                  <a:gd name="T32" fmla="*/ 52 w 93"/>
                  <a:gd name="T33" fmla="*/ 22 h 93"/>
                  <a:gd name="T34" fmla="*/ 57 w 93"/>
                  <a:gd name="T35" fmla="*/ 23 h 93"/>
                  <a:gd name="T36" fmla="*/ 61 w 93"/>
                  <a:gd name="T37" fmla="*/ 24 h 93"/>
                  <a:gd name="T38" fmla="*/ 58 w 93"/>
                  <a:gd name="T39" fmla="*/ 36 h 93"/>
                  <a:gd name="T40" fmla="*/ 54 w 93"/>
                  <a:gd name="T41" fmla="*/ 35 h 93"/>
                  <a:gd name="T42" fmla="*/ 51 w 93"/>
                  <a:gd name="T43" fmla="*/ 36 h 93"/>
                  <a:gd name="T44" fmla="*/ 50 w 93"/>
                  <a:gd name="T45" fmla="*/ 39 h 93"/>
                  <a:gd name="T46" fmla="*/ 50 w 93"/>
                  <a:gd name="T47" fmla="*/ 39 h 93"/>
                  <a:gd name="T48" fmla="*/ 59 w 93"/>
                  <a:gd name="T49" fmla="*/ 3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3" h="93">
                    <a:moveTo>
                      <a:pt x="47" y="0"/>
                    </a:moveTo>
                    <a:cubicBezTo>
                      <a:pt x="21" y="0"/>
                      <a:pt x="0" y="21"/>
                      <a:pt x="0" y="46"/>
                    </a:cubicBezTo>
                    <a:cubicBezTo>
                      <a:pt x="0" y="72"/>
                      <a:pt x="21" y="93"/>
                      <a:pt x="47" y="93"/>
                    </a:cubicBezTo>
                    <a:cubicBezTo>
                      <a:pt x="72" y="93"/>
                      <a:pt x="93" y="72"/>
                      <a:pt x="93" y="46"/>
                    </a:cubicBezTo>
                    <a:cubicBezTo>
                      <a:pt x="93" y="21"/>
                      <a:pt x="72" y="0"/>
                      <a:pt x="47" y="0"/>
                    </a:cubicBezTo>
                    <a:close/>
                    <a:moveTo>
                      <a:pt x="59" y="39"/>
                    </a:moveTo>
                    <a:cubicBezTo>
                      <a:pt x="59" y="51"/>
                      <a:pt x="59" y="51"/>
                      <a:pt x="59" y="51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76"/>
                      <a:pt x="50" y="76"/>
                      <a:pt x="50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4"/>
                      <a:pt x="36" y="30"/>
                      <a:pt x="39" y="27"/>
                    </a:cubicBezTo>
                    <a:cubicBezTo>
                      <a:pt x="42" y="24"/>
                      <a:pt x="46" y="22"/>
                      <a:pt x="52" y="22"/>
                    </a:cubicBezTo>
                    <a:cubicBezTo>
                      <a:pt x="54" y="22"/>
                      <a:pt x="55" y="23"/>
                      <a:pt x="57" y="23"/>
                    </a:cubicBezTo>
                    <a:cubicBezTo>
                      <a:pt x="59" y="23"/>
                      <a:pt x="60" y="24"/>
                      <a:pt x="61" y="24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56" y="35"/>
                      <a:pt x="55" y="35"/>
                      <a:pt x="54" y="35"/>
                    </a:cubicBezTo>
                    <a:cubicBezTo>
                      <a:pt x="53" y="35"/>
                      <a:pt x="52" y="35"/>
                      <a:pt x="51" y="36"/>
                    </a:cubicBezTo>
                    <a:cubicBezTo>
                      <a:pt x="50" y="37"/>
                      <a:pt x="50" y="38"/>
                      <a:pt x="50" y="39"/>
                    </a:cubicBezTo>
                    <a:cubicBezTo>
                      <a:pt x="50" y="39"/>
                      <a:pt x="50" y="39"/>
                      <a:pt x="50" y="39"/>
                    </a:cubicBezTo>
                    <a:lnTo>
                      <a:pt x="59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</p:grpSp>
      </p:grpSp>
      <p:pic>
        <p:nvPicPr>
          <p:cNvPr id="4502" name="Picture 1920">
            <a:extLst>
              <a:ext uri="{FF2B5EF4-FFF2-40B4-BE49-F238E27FC236}">
                <a16:creationId xmlns:a16="http://schemas.microsoft.com/office/drawing/2014/main" id="{928CF122-9D61-C1F8-35DB-F06E2AD67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81"/>
            <a:ext cx="10954102" cy="85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3" name="TextBox 4502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0" y="248940"/>
            <a:ext cx="1092709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KEY OBJECTIVES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FD2DFB-3552-864A-C843-3187B8FC9C14}"/>
              </a:ext>
            </a:extLst>
          </p:cNvPr>
          <p:cNvSpPr txBox="1"/>
          <p:nvPr/>
        </p:nvSpPr>
        <p:spPr>
          <a:xfrm>
            <a:off x="851894" y="6336685"/>
            <a:ext cx="11340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Montserrat" panose="00000500000000000000" pitchFamily="2" charset="0"/>
              </a:rPr>
              <a:t>www.ict.gov.pg</a:t>
            </a:r>
          </a:p>
          <a:p>
            <a:endParaRPr lang="en-US" sz="1600">
              <a:latin typeface="Montserrat" panose="00000500000000000000" pitchFamily="2" charset="0"/>
            </a:endParaRPr>
          </a:p>
          <a:p>
            <a:endParaRPr lang="en-PG" sz="2800" b="1">
              <a:latin typeface="Montserrat" panose="00000500000000000000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3CA283F-8E5B-E0D0-90E3-61299419332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3" r="20635" b="4180"/>
          <a:stretch/>
        </p:blipFill>
        <p:spPr>
          <a:xfrm>
            <a:off x="10958688" y="-19278"/>
            <a:ext cx="980173" cy="115678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15ED7D7-F735-11A8-E6EB-97AEAD386C83}"/>
              </a:ext>
            </a:extLst>
          </p:cNvPr>
          <p:cNvSpPr/>
          <p:nvPr/>
        </p:nvSpPr>
        <p:spPr>
          <a:xfrm>
            <a:off x="31861" y="169081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353961" y="1111009"/>
            <a:ext cx="11584899" cy="379322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3200" dirty="0"/>
          </a:p>
          <a:p>
            <a:r>
              <a:rPr lang="en-US" sz="3200" b="1" dirty="0" smtClean="0"/>
              <a:t>Consistency</a:t>
            </a:r>
            <a:br>
              <a:rPr lang="en-US" sz="3200" b="1" dirty="0" smtClean="0"/>
            </a:br>
            <a:r>
              <a:rPr lang="en-US" sz="3200" dirty="0" smtClean="0"/>
              <a:t>Ensure </a:t>
            </a:r>
            <a:r>
              <a:rPr lang="en-US" sz="3200" dirty="0"/>
              <a:t>uniform design, functionality, and content across government websites.</a:t>
            </a:r>
          </a:p>
          <a:p>
            <a:r>
              <a:rPr lang="en-US" sz="3200" b="1" dirty="0" smtClean="0"/>
              <a:t>Accessibility</a:t>
            </a:r>
            <a:br>
              <a:rPr lang="en-US" sz="3200" b="1" dirty="0" smtClean="0"/>
            </a:br>
            <a:r>
              <a:rPr lang="en-US" sz="3200" dirty="0" smtClean="0"/>
              <a:t>Improve </a:t>
            </a:r>
            <a:r>
              <a:rPr lang="en-US" sz="3200" dirty="0"/>
              <a:t>user experience by enhancing accessibility for all citizens.</a:t>
            </a:r>
          </a:p>
          <a:p>
            <a:r>
              <a:rPr lang="en-US" sz="3200" b="1" dirty="0" smtClean="0"/>
              <a:t>Security</a:t>
            </a:r>
            <a:br>
              <a:rPr lang="en-US" sz="3200" b="1" dirty="0" smtClean="0"/>
            </a:br>
            <a:r>
              <a:rPr lang="en-US" sz="3200" dirty="0" smtClean="0"/>
              <a:t>Strengthen </a:t>
            </a:r>
            <a:r>
              <a:rPr lang="en-US" sz="3200" dirty="0"/>
              <a:t>security measures to protect sensitive data and ensure privacy.</a:t>
            </a:r>
          </a:p>
        </p:txBody>
      </p:sp>
    </p:spTree>
    <p:extLst>
      <p:ext uri="{BB962C8B-B14F-4D97-AF65-F5344CB8AC3E}">
        <p14:creationId xmlns:p14="http://schemas.microsoft.com/office/powerpoint/2010/main" val="239873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5" name="Picture 319">
            <a:extLst>
              <a:ext uri="{FF2B5EF4-FFF2-40B4-BE49-F238E27FC236}">
                <a16:creationId xmlns:a16="http://schemas.microsoft.com/office/drawing/2014/main" id="{E653EAA4-419C-ED7D-8AF4-08D0D0138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6204087"/>
            <a:ext cx="2541589" cy="52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01" name="Group 4500">
            <a:extLst>
              <a:ext uri="{FF2B5EF4-FFF2-40B4-BE49-F238E27FC236}">
                <a16:creationId xmlns:a16="http://schemas.microsoft.com/office/drawing/2014/main" id="{2E01713E-F732-0369-763A-94EB462265D6}"/>
              </a:ext>
            </a:extLst>
          </p:cNvPr>
          <p:cNvGrpSpPr/>
          <p:nvPr/>
        </p:nvGrpSpPr>
        <p:grpSpPr>
          <a:xfrm>
            <a:off x="10780712" y="6204087"/>
            <a:ext cx="1411288" cy="525463"/>
            <a:chOff x="6718301" y="5354638"/>
            <a:chExt cx="1411288" cy="525463"/>
          </a:xfrm>
        </p:grpSpPr>
        <p:pic>
          <p:nvPicPr>
            <p:cNvPr id="4428" name="Picture 332">
              <a:extLst>
                <a:ext uri="{FF2B5EF4-FFF2-40B4-BE49-F238E27FC236}">
                  <a16:creationId xmlns:a16="http://schemas.microsoft.com/office/drawing/2014/main" id="{7A07B3B7-A9CA-F952-BA63-9E94BA377B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8301" y="5354638"/>
              <a:ext cx="1411288" cy="525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500" name="Group 4499">
              <a:extLst>
                <a:ext uri="{FF2B5EF4-FFF2-40B4-BE49-F238E27FC236}">
                  <a16:creationId xmlns:a16="http://schemas.microsoft.com/office/drawing/2014/main" id="{81AEE1E8-4893-9592-163A-91AF23926F96}"/>
                </a:ext>
              </a:extLst>
            </p:cNvPr>
            <p:cNvGrpSpPr/>
            <p:nvPr/>
          </p:nvGrpSpPr>
          <p:grpSpPr>
            <a:xfrm>
              <a:off x="7053264" y="5487987"/>
              <a:ext cx="855662" cy="303213"/>
              <a:chOff x="7053264" y="5487987"/>
              <a:chExt cx="855662" cy="303213"/>
            </a:xfrm>
          </p:grpSpPr>
          <p:sp>
            <p:nvSpPr>
              <p:cNvPr id="4356" name="Freeform 333">
                <a:extLst>
                  <a:ext uri="{FF2B5EF4-FFF2-40B4-BE49-F238E27FC236}">
                    <a16:creationId xmlns:a16="http://schemas.microsoft.com/office/drawing/2014/main" id="{CFE59774-5EFE-6142-39E8-0BF55C5B915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3264" y="5487987"/>
                <a:ext cx="304800" cy="300038"/>
              </a:xfrm>
              <a:custGeom>
                <a:avLst/>
                <a:gdLst>
                  <a:gd name="T0" fmla="*/ 48 w 96"/>
                  <a:gd name="T1" fmla="*/ 0 h 94"/>
                  <a:gd name="T2" fmla="*/ 0 w 96"/>
                  <a:gd name="T3" fmla="*/ 47 h 94"/>
                  <a:gd name="T4" fmla="*/ 48 w 96"/>
                  <a:gd name="T5" fmla="*/ 94 h 94"/>
                  <a:gd name="T6" fmla="*/ 96 w 96"/>
                  <a:gd name="T7" fmla="*/ 47 h 94"/>
                  <a:gd name="T8" fmla="*/ 48 w 96"/>
                  <a:gd name="T9" fmla="*/ 0 h 94"/>
                  <a:gd name="T10" fmla="*/ 34 w 96"/>
                  <a:gd name="T11" fmla="*/ 71 h 94"/>
                  <a:gd name="T12" fmla="*/ 20 w 96"/>
                  <a:gd name="T13" fmla="*/ 71 h 94"/>
                  <a:gd name="T14" fmla="*/ 20 w 96"/>
                  <a:gd name="T15" fmla="*/ 37 h 94"/>
                  <a:gd name="T16" fmla="*/ 34 w 96"/>
                  <a:gd name="T17" fmla="*/ 37 h 94"/>
                  <a:gd name="T18" fmla="*/ 34 w 96"/>
                  <a:gd name="T19" fmla="*/ 71 h 94"/>
                  <a:gd name="T20" fmla="*/ 33 w 96"/>
                  <a:gd name="T21" fmla="*/ 32 h 94"/>
                  <a:gd name="T22" fmla="*/ 27 w 96"/>
                  <a:gd name="T23" fmla="*/ 34 h 94"/>
                  <a:gd name="T24" fmla="*/ 21 w 96"/>
                  <a:gd name="T25" fmla="*/ 32 h 94"/>
                  <a:gd name="T26" fmla="*/ 19 w 96"/>
                  <a:gd name="T27" fmla="*/ 27 h 94"/>
                  <a:gd name="T28" fmla="*/ 21 w 96"/>
                  <a:gd name="T29" fmla="*/ 22 h 94"/>
                  <a:gd name="T30" fmla="*/ 27 w 96"/>
                  <a:gd name="T31" fmla="*/ 20 h 94"/>
                  <a:gd name="T32" fmla="*/ 33 w 96"/>
                  <a:gd name="T33" fmla="*/ 22 h 94"/>
                  <a:gd name="T34" fmla="*/ 36 w 96"/>
                  <a:gd name="T35" fmla="*/ 27 h 94"/>
                  <a:gd name="T36" fmla="*/ 33 w 96"/>
                  <a:gd name="T37" fmla="*/ 32 h 94"/>
                  <a:gd name="T38" fmla="*/ 79 w 96"/>
                  <a:gd name="T39" fmla="*/ 71 h 94"/>
                  <a:gd name="T40" fmla="*/ 65 w 96"/>
                  <a:gd name="T41" fmla="*/ 71 h 94"/>
                  <a:gd name="T42" fmla="*/ 65 w 96"/>
                  <a:gd name="T43" fmla="*/ 54 h 94"/>
                  <a:gd name="T44" fmla="*/ 60 w 96"/>
                  <a:gd name="T45" fmla="*/ 48 h 94"/>
                  <a:gd name="T46" fmla="*/ 56 w 96"/>
                  <a:gd name="T47" fmla="*/ 50 h 94"/>
                  <a:gd name="T48" fmla="*/ 55 w 96"/>
                  <a:gd name="T49" fmla="*/ 55 h 94"/>
                  <a:gd name="T50" fmla="*/ 55 w 96"/>
                  <a:gd name="T51" fmla="*/ 71 h 94"/>
                  <a:gd name="T52" fmla="*/ 41 w 96"/>
                  <a:gd name="T53" fmla="*/ 71 h 94"/>
                  <a:gd name="T54" fmla="*/ 41 w 96"/>
                  <a:gd name="T55" fmla="*/ 37 h 94"/>
                  <a:gd name="T56" fmla="*/ 54 w 96"/>
                  <a:gd name="T57" fmla="*/ 37 h 94"/>
                  <a:gd name="T58" fmla="*/ 54 w 96"/>
                  <a:gd name="T59" fmla="*/ 40 h 94"/>
                  <a:gd name="T60" fmla="*/ 59 w 96"/>
                  <a:gd name="T61" fmla="*/ 37 h 94"/>
                  <a:gd name="T62" fmla="*/ 65 w 96"/>
                  <a:gd name="T63" fmla="*/ 36 h 94"/>
                  <a:gd name="T64" fmla="*/ 75 w 96"/>
                  <a:gd name="T65" fmla="*/ 40 h 94"/>
                  <a:gd name="T66" fmla="*/ 79 w 96"/>
                  <a:gd name="T67" fmla="*/ 52 h 94"/>
                  <a:gd name="T68" fmla="*/ 79 w 96"/>
                  <a:gd name="T69" fmla="*/ 7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6" h="94">
                    <a:moveTo>
                      <a:pt x="48" y="0"/>
                    </a:moveTo>
                    <a:cubicBezTo>
                      <a:pt x="22" y="0"/>
                      <a:pt x="0" y="21"/>
                      <a:pt x="0" y="47"/>
                    </a:cubicBezTo>
                    <a:cubicBezTo>
                      <a:pt x="0" y="73"/>
                      <a:pt x="22" y="94"/>
                      <a:pt x="48" y="94"/>
                    </a:cubicBezTo>
                    <a:cubicBezTo>
                      <a:pt x="75" y="94"/>
                      <a:pt x="96" y="73"/>
                      <a:pt x="96" y="47"/>
                    </a:cubicBezTo>
                    <a:cubicBezTo>
                      <a:pt x="96" y="21"/>
                      <a:pt x="75" y="0"/>
                      <a:pt x="48" y="0"/>
                    </a:cubicBezTo>
                    <a:close/>
                    <a:moveTo>
                      <a:pt x="34" y="71"/>
                    </a:move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34" y="37"/>
                      <a:pt x="34" y="37"/>
                      <a:pt x="34" y="37"/>
                    </a:cubicBezTo>
                    <a:lnTo>
                      <a:pt x="34" y="71"/>
                    </a:lnTo>
                    <a:close/>
                    <a:moveTo>
                      <a:pt x="33" y="32"/>
                    </a:moveTo>
                    <a:cubicBezTo>
                      <a:pt x="32" y="33"/>
                      <a:pt x="30" y="34"/>
                      <a:pt x="27" y="34"/>
                    </a:cubicBezTo>
                    <a:cubicBezTo>
                      <a:pt x="25" y="34"/>
                      <a:pt x="22" y="33"/>
                      <a:pt x="21" y="32"/>
                    </a:cubicBezTo>
                    <a:cubicBezTo>
                      <a:pt x="19" y="31"/>
                      <a:pt x="19" y="29"/>
                      <a:pt x="19" y="27"/>
                    </a:cubicBezTo>
                    <a:cubicBezTo>
                      <a:pt x="19" y="25"/>
                      <a:pt x="19" y="23"/>
                      <a:pt x="21" y="22"/>
                    </a:cubicBezTo>
                    <a:cubicBezTo>
                      <a:pt x="22" y="20"/>
                      <a:pt x="25" y="20"/>
                      <a:pt x="27" y="20"/>
                    </a:cubicBezTo>
                    <a:cubicBezTo>
                      <a:pt x="30" y="20"/>
                      <a:pt x="32" y="20"/>
                      <a:pt x="33" y="22"/>
                    </a:cubicBezTo>
                    <a:cubicBezTo>
                      <a:pt x="35" y="23"/>
                      <a:pt x="36" y="25"/>
                      <a:pt x="36" y="27"/>
                    </a:cubicBezTo>
                    <a:cubicBezTo>
                      <a:pt x="36" y="29"/>
                      <a:pt x="35" y="31"/>
                      <a:pt x="33" y="32"/>
                    </a:cubicBezTo>
                    <a:close/>
                    <a:moveTo>
                      <a:pt x="79" y="71"/>
                    </a:moveTo>
                    <a:cubicBezTo>
                      <a:pt x="65" y="71"/>
                      <a:pt x="65" y="71"/>
                      <a:pt x="65" y="71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65" y="50"/>
                      <a:pt x="63" y="48"/>
                      <a:pt x="60" y="48"/>
                    </a:cubicBezTo>
                    <a:cubicBezTo>
                      <a:pt x="59" y="48"/>
                      <a:pt x="57" y="49"/>
                      <a:pt x="56" y="50"/>
                    </a:cubicBezTo>
                    <a:cubicBezTo>
                      <a:pt x="55" y="51"/>
                      <a:pt x="55" y="53"/>
                      <a:pt x="55" y="55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6" y="39"/>
                      <a:pt x="57" y="38"/>
                      <a:pt x="59" y="37"/>
                    </a:cubicBezTo>
                    <a:cubicBezTo>
                      <a:pt x="61" y="37"/>
                      <a:pt x="63" y="36"/>
                      <a:pt x="65" y="36"/>
                    </a:cubicBezTo>
                    <a:cubicBezTo>
                      <a:pt x="69" y="36"/>
                      <a:pt x="72" y="38"/>
                      <a:pt x="75" y="40"/>
                    </a:cubicBezTo>
                    <a:cubicBezTo>
                      <a:pt x="78" y="43"/>
                      <a:pt x="79" y="47"/>
                      <a:pt x="79" y="52"/>
                    </a:cubicBezTo>
                    <a:lnTo>
                      <a:pt x="79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4357" name="Freeform 334">
                <a:extLst>
                  <a:ext uri="{FF2B5EF4-FFF2-40B4-BE49-F238E27FC236}">
                    <a16:creationId xmlns:a16="http://schemas.microsoft.com/office/drawing/2014/main" id="{19A0BA3F-5613-5FBB-87B1-1911E4691C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13651" y="5494337"/>
                <a:ext cx="295275" cy="296863"/>
              </a:xfrm>
              <a:custGeom>
                <a:avLst/>
                <a:gdLst>
                  <a:gd name="T0" fmla="*/ 47 w 93"/>
                  <a:gd name="T1" fmla="*/ 0 h 93"/>
                  <a:gd name="T2" fmla="*/ 0 w 93"/>
                  <a:gd name="T3" fmla="*/ 46 h 93"/>
                  <a:gd name="T4" fmla="*/ 47 w 93"/>
                  <a:gd name="T5" fmla="*/ 93 h 93"/>
                  <a:gd name="T6" fmla="*/ 93 w 93"/>
                  <a:gd name="T7" fmla="*/ 46 h 93"/>
                  <a:gd name="T8" fmla="*/ 47 w 93"/>
                  <a:gd name="T9" fmla="*/ 0 h 93"/>
                  <a:gd name="T10" fmla="*/ 59 w 93"/>
                  <a:gd name="T11" fmla="*/ 39 h 93"/>
                  <a:gd name="T12" fmla="*/ 59 w 93"/>
                  <a:gd name="T13" fmla="*/ 51 h 93"/>
                  <a:gd name="T14" fmla="*/ 50 w 93"/>
                  <a:gd name="T15" fmla="*/ 51 h 93"/>
                  <a:gd name="T16" fmla="*/ 50 w 93"/>
                  <a:gd name="T17" fmla="*/ 76 h 93"/>
                  <a:gd name="T18" fmla="*/ 34 w 93"/>
                  <a:gd name="T19" fmla="*/ 76 h 93"/>
                  <a:gd name="T20" fmla="*/ 34 w 93"/>
                  <a:gd name="T21" fmla="*/ 51 h 93"/>
                  <a:gd name="T22" fmla="*/ 29 w 93"/>
                  <a:gd name="T23" fmla="*/ 51 h 93"/>
                  <a:gd name="T24" fmla="*/ 29 w 93"/>
                  <a:gd name="T25" fmla="*/ 39 h 93"/>
                  <a:gd name="T26" fmla="*/ 34 w 93"/>
                  <a:gd name="T27" fmla="*/ 39 h 93"/>
                  <a:gd name="T28" fmla="*/ 34 w 93"/>
                  <a:gd name="T29" fmla="*/ 39 h 93"/>
                  <a:gd name="T30" fmla="*/ 39 w 93"/>
                  <a:gd name="T31" fmla="*/ 27 h 93"/>
                  <a:gd name="T32" fmla="*/ 52 w 93"/>
                  <a:gd name="T33" fmla="*/ 22 h 93"/>
                  <a:gd name="T34" fmla="*/ 57 w 93"/>
                  <a:gd name="T35" fmla="*/ 23 h 93"/>
                  <a:gd name="T36" fmla="*/ 61 w 93"/>
                  <a:gd name="T37" fmla="*/ 24 h 93"/>
                  <a:gd name="T38" fmla="*/ 58 w 93"/>
                  <a:gd name="T39" fmla="*/ 36 h 93"/>
                  <a:gd name="T40" fmla="*/ 54 w 93"/>
                  <a:gd name="T41" fmla="*/ 35 h 93"/>
                  <a:gd name="T42" fmla="*/ 51 w 93"/>
                  <a:gd name="T43" fmla="*/ 36 h 93"/>
                  <a:gd name="T44" fmla="*/ 50 w 93"/>
                  <a:gd name="T45" fmla="*/ 39 h 93"/>
                  <a:gd name="T46" fmla="*/ 50 w 93"/>
                  <a:gd name="T47" fmla="*/ 39 h 93"/>
                  <a:gd name="T48" fmla="*/ 59 w 93"/>
                  <a:gd name="T49" fmla="*/ 3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3" h="93">
                    <a:moveTo>
                      <a:pt x="47" y="0"/>
                    </a:moveTo>
                    <a:cubicBezTo>
                      <a:pt x="21" y="0"/>
                      <a:pt x="0" y="21"/>
                      <a:pt x="0" y="46"/>
                    </a:cubicBezTo>
                    <a:cubicBezTo>
                      <a:pt x="0" y="72"/>
                      <a:pt x="21" y="93"/>
                      <a:pt x="47" y="93"/>
                    </a:cubicBezTo>
                    <a:cubicBezTo>
                      <a:pt x="72" y="93"/>
                      <a:pt x="93" y="72"/>
                      <a:pt x="93" y="46"/>
                    </a:cubicBezTo>
                    <a:cubicBezTo>
                      <a:pt x="93" y="21"/>
                      <a:pt x="72" y="0"/>
                      <a:pt x="47" y="0"/>
                    </a:cubicBezTo>
                    <a:close/>
                    <a:moveTo>
                      <a:pt x="59" y="39"/>
                    </a:moveTo>
                    <a:cubicBezTo>
                      <a:pt x="59" y="51"/>
                      <a:pt x="59" y="51"/>
                      <a:pt x="59" y="51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76"/>
                      <a:pt x="50" y="76"/>
                      <a:pt x="50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4"/>
                      <a:pt x="36" y="30"/>
                      <a:pt x="39" y="27"/>
                    </a:cubicBezTo>
                    <a:cubicBezTo>
                      <a:pt x="42" y="24"/>
                      <a:pt x="46" y="22"/>
                      <a:pt x="52" y="22"/>
                    </a:cubicBezTo>
                    <a:cubicBezTo>
                      <a:pt x="54" y="22"/>
                      <a:pt x="55" y="23"/>
                      <a:pt x="57" y="23"/>
                    </a:cubicBezTo>
                    <a:cubicBezTo>
                      <a:pt x="59" y="23"/>
                      <a:pt x="60" y="24"/>
                      <a:pt x="61" y="24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56" y="35"/>
                      <a:pt x="55" y="35"/>
                      <a:pt x="54" y="35"/>
                    </a:cubicBezTo>
                    <a:cubicBezTo>
                      <a:pt x="53" y="35"/>
                      <a:pt x="52" y="35"/>
                      <a:pt x="51" y="36"/>
                    </a:cubicBezTo>
                    <a:cubicBezTo>
                      <a:pt x="50" y="37"/>
                      <a:pt x="50" y="38"/>
                      <a:pt x="50" y="39"/>
                    </a:cubicBezTo>
                    <a:cubicBezTo>
                      <a:pt x="50" y="39"/>
                      <a:pt x="50" y="39"/>
                      <a:pt x="50" y="39"/>
                    </a:cubicBezTo>
                    <a:lnTo>
                      <a:pt x="59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</p:grpSp>
      </p:grpSp>
      <p:pic>
        <p:nvPicPr>
          <p:cNvPr id="4502" name="Picture 1920">
            <a:extLst>
              <a:ext uri="{FF2B5EF4-FFF2-40B4-BE49-F238E27FC236}">
                <a16:creationId xmlns:a16="http://schemas.microsoft.com/office/drawing/2014/main" id="{928CF122-9D61-C1F8-35DB-F06E2AD67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81"/>
            <a:ext cx="10954102" cy="85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3" name="TextBox 4502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0" y="248940"/>
            <a:ext cx="1092709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POLICY ALIGNMENT AND LEGAL COMPLIANCE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FD2DFB-3552-864A-C843-3187B8FC9C14}"/>
              </a:ext>
            </a:extLst>
          </p:cNvPr>
          <p:cNvSpPr txBox="1"/>
          <p:nvPr/>
        </p:nvSpPr>
        <p:spPr>
          <a:xfrm>
            <a:off x="851894" y="6336685"/>
            <a:ext cx="11340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Montserrat" panose="00000500000000000000" pitchFamily="2" charset="0"/>
              </a:rPr>
              <a:t>www.ict.gov.pg</a:t>
            </a:r>
          </a:p>
          <a:p>
            <a:endParaRPr lang="en-US" sz="1600">
              <a:latin typeface="Montserrat" panose="00000500000000000000" pitchFamily="2" charset="0"/>
            </a:endParaRPr>
          </a:p>
          <a:p>
            <a:endParaRPr lang="en-PG" sz="2800" b="1">
              <a:latin typeface="Montserrat" panose="00000500000000000000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3CA283F-8E5B-E0D0-90E3-61299419332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3" r="20635" b="4180"/>
          <a:stretch/>
        </p:blipFill>
        <p:spPr>
          <a:xfrm>
            <a:off x="10958688" y="-19278"/>
            <a:ext cx="980173" cy="115678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15ED7D7-F735-11A8-E6EB-97AEAD386C83}"/>
              </a:ext>
            </a:extLst>
          </p:cNvPr>
          <p:cNvSpPr/>
          <p:nvPr/>
        </p:nvSpPr>
        <p:spPr>
          <a:xfrm>
            <a:off x="31861" y="169081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188580" y="1284110"/>
            <a:ext cx="11487481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3200" dirty="0" smtClean="0"/>
              <a:t>The standardization of the Government websites is aligned with the Digital Transformation policy and compliance to the Digital Government Act.</a:t>
            </a:r>
          </a:p>
          <a:p>
            <a:pPr algn="just"/>
            <a:endParaRPr lang="en-US" sz="3200" dirty="0"/>
          </a:p>
          <a:p>
            <a:pPr algn="just"/>
            <a:r>
              <a:rPr lang="en-US" sz="3200" b="1" dirty="0" smtClean="0"/>
              <a:t>Key Points: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smtClean="0"/>
              <a:t>All </a:t>
            </a:r>
            <a:r>
              <a:rPr lang="en-US" sz="3200" dirty="0"/>
              <a:t>public bodies must use the government domain for their official websites</a:t>
            </a:r>
            <a:r>
              <a:rPr lang="en-US" sz="3200" dirty="0" smtClean="0"/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smtClean="0"/>
              <a:t>All </a:t>
            </a:r>
            <a:r>
              <a:rPr lang="en-US" sz="3200" dirty="0"/>
              <a:t>public agencies using a government domain will be required to adhere to </a:t>
            </a:r>
            <a:r>
              <a:rPr lang="en-US" sz="3200" dirty="0" smtClean="0"/>
              <a:t>the standard.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926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5" name="Picture 319">
            <a:extLst>
              <a:ext uri="{FF2B5EF4-FFF2-40B4-BE49-F238E27FC236}">
                <a16:creationId xmlns:a16="http://schemas.microsoft.com/office/drawing/2014/main" id="{E653EAA4-419C-ED7D-8AF4-08D0D0138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6204087"/>
            <a:ext cx="2541589" cy="52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01" name="Group 4500">
            <a:extLst>
              <a:ext uri="{FF2B5EF4-FFF2-40B4-BE49-F238E27FC236}">
                <a16:creationId xmlns:a16="http://schemas.microsoft.com/office/drawing/2014/main" id="{2E01713E-F732-0369-763A-94EB462265D6}"/>
              </a:ext>
            </a:extLst>
          </p:cNvPr>
          <p:cNvGrpSpPr/>
          <p:nvPr/>
        </p:nvGrpSpPr>
        <p:grpSpPr>
          <a:xfrm>
            <a:off x="10780712" y="6204087"/>
            <a:ext cx="1411288" cy="525463"/>
            <a:chOff x="6718301" y="5354638"/>
            <a:chExt cx="1411288" cy="525463"/>
          </a:xfrm>
        </p:grpSpPr>
        <p:pic>
          <p:nvPicPr>
            <p:cNvPr id="4428" name="Picture 332">
              <a:extLst>
                <a:ext uri="{FF2B5EF4-FFF2-40B4-BE49-F238E27FC236}">
                  <a16:creationId xmlns:a16="http://schemas.microsoft.com/office/drawing/2014/main" id="{7A07B3B7-A9CA-F952-BA63-9E94BA377B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8301" y="5354638"/>
              <a:ext cx="1411288" cy="525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500" name="Group 4499">
              <a:extLst>
                <a:ext uri="{FF2B5EF4-FFF2-40B4-BE49-F238E27FC236}">
                  <a16:creationId xmlns:a16="http://schemas.microsoft.com/office/drawing/2014/main" id="{81AEE1E8-4893-9592-163A-91AF23926F96}"/>
                </a:ext>
              </a:extLst>
            </p:cNvPr>
            <p:cNvGrpSpPr/>
            <p:nvPr/>
          </p:nvGrpSpPr>
          <p:grpSpPr>
            <a:xfrm>
              <a:off x="7053264" y="5487987"/>
              <a:ext cx="855662" cy="303213"/>
              <a:chOff x="7053264" y="5487987"/>
              <a:chExt cx="855662" cy="303213"/>
            </a:xfrm>
          </p:grpSpPr>
          <p:sp>
            <p:nvSpPr>
              <p:cNvPr id="4356" name="Freeform 333">
                <a:extLst>
                  <a:ext uri="{FF2B5EF4-FFF2-40B4-BE49-F238E27FC236}">
                    <a16:creationId xmlns:a16="http://schemas.microsoft.com/office/drawing/2014/main" id="{CFE59774-5EFE-6142-39E8-0BF55C5B915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3264" y="5487987"/>
                <a:ext cx="304800" cy="300038"/>
              </a:xfrm>
              <a:custGeom>
                <a:avLst/>
                <a:gdLst>
                  <a:gd name="T0" fmla="*/ 48 w 96"/>
                  <a:gd name="T1" fmla="*/ 0 h 94"/>
                  <a:gd name="T2" fmla="*/ 0 w 96"/>
                  <a:gd name="T3" fmla="*/ 47 h 94"/>
                  <a:gd name="T4" fmla="*/ 48 w 96"/>
                  <a:gd name="T5" fmla="*/ 94 h 94"/>
                  <a:gd name="T6" fmla="*/ 96 w 96"/>
                  <a:gd name="T7" fmla="*/ 47 h 94"/>
                  <a:gd name="T8" fmla="*/ 48 w 96"/>
                  <a:gd name="T9" fmla="*/ 0 h 94"/>
                  <a:gd name="T10" fmla="*/ 34 w 96"/>
                  <a:gd name="T11" fmla="*/ 71 h 94"/>
                  <a:gd name="T12" fmla="*/ 20 w 96"/>
                  <a:gd name="T13" fmla="*/ 71 h 94"/>
                  <a:gd name="T14" fmla="*/ 20 w 96"/>
                  <a:gd name="T15" fmla="*/ 37 h 94"/>
                  <a:gd name="T16" fmla="*/ 34 w 96"/>
                  <a:gd name="T17" fmla="*/ 37 h 94"/>
                  <a:gd name="T18" fmla="*/ 34 w 96"/>
                  <a:gd name="T19" fmla="*/ 71 h 94"/>
                  <a:gd name="T20" fmla="*/ 33 w 96"/>
                  <a:gd name="T21" fmla="*/ 32 h 94"/>
                  <a:gd name="T22" fmla="*/ 27 w 96"/>
                  <a:gd name="T23" fmla="*/ 34 h 94"/>
                  <a:gd name="T24" fmla="*/ 21 w 96"/>
                  <a:gd name="T25" fmla="*/ 32 h 94"/>
                  <a:gd name="T26" fmla="*/ 19 w 96"/>
                  <a:gd name="T27" fmla="*/ 27 h 94"/>
                  <a:gd name="T28" fmla="*/ 21 w 96"/>
                  <a:gd name="T29" fmla="*/ 22 h 94"/>
                  <a:gd name="T30" fmla="*/ 27 w 96"/>
                  <a:gd name="T31" fmla="*/ 20 h 94"/>
                  <a:gd name="T32" fmla="*/ 33 w 96"/>
                  <a:gd name="T33" fmla="*/ 22 h 94"/>
                  <a:gd name="T34" fmla="*/ 36 w 96"/>
                  <a:gd name="T35" fmla="*/ 27 h 94"/>
                  <a:gd name="T36" fmla="*/ 33 w 96"/>
                  <a:gd name="T37" fmla="*/ 32 h 94"/>
                  <a:gd name="T38" fmla="*/ 79 w 96"/>
                  <a:gd name="T39" fmla="*/ 71 h 94"/>
                  <a:gd name="T40" fmla="*/ 65 w 96"/>
                  <a:gd name="T41" fmla="*/ 71 h 94"/>
                  <a:gd name="T42" fmla="*/ 65 w 96"/>
                  <a:gd name="T43" fmla="*/ 54 h 94"/>
                  <a:gd name="T44" fmla="*/ 60 w 96"/>
                  <a:gd name="T45" fmla="*/ 48 h 94"/>
                  <a:gd name="T46" fmla="*/ 56 w 96"/>
                  <a:gd name="T47" fmla="*/ 50 h 94"/>
                  <a:gd name="T48" fmla="*/ 55 w 96"/>
                  <a:gd name="T49" fmla="*/ 55 h 94"/>
                  <a:gd name="T50" fmla="*/ 55 w 96"/>
                  <a:gd name="T51" fmla="*/ 71 h 94"/>
                  <a:gd name="T52" fmla="*/ 41 w 96"/>
                  <a:gd name="T53" fmla="*/ 71 h 94"/>
                  <a:gd name="T54" fmla="*/ 41 w 96"/>
                  <a:gd name="T55" fmla="*/ 37 h 94"/>
                  <a:gd name="T56" fmla="*/ 54 w 96"/>
                  <a:gd name="T57" fmla="*/ 37 h 94"/>
                  <a:gd name="T58" fmla="*/ 54 w 96"/>
                  <a:gd name="T59" fmla="*/ 40 h 94"/>
                  <a:gd name="T60" fmla="*/ 59 w 96"/>
                  <a:gd name="T61" fmla="*/ 37 h 94"/>
                  <a:gd name="T62" fmla="*/ 65 w 96"/>
                  <a:gd name="T63" fmla="*/ 36 h 94"/>
                  <a:gd name="T64" fmla="*/ 75 w 96"/>
                  <a:gd name="T65" fmla="*/ 40 h 94"/>
                  <a:gd name="T66" fmla="*/ 79 w 96"/>
                  <a:gd name="T67" fmla="*/ 52 h 94"/>
                  <a:gd name="T68" fmla="*/ 79 w 96"/>
                  <a:gd name="T69" fmla="*/ 7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6" h="94">
                    <a:moveTo>
                      <a:pt x="48" y="0"/>
                    </a:moveTo>
                    <a:cubicBezTo>
                      <a:pt x="22" y="0"/>
                      <a:pt x="0" y="21"/>
                      <a:pt x="0" y="47"/>
                    </a:cubicBezTo>
                    <a:cubicBezTo>
                      <a:pt x="0" y="73"/>
                      <a:pt x="22" y="94"/>
                      <a:pt x="48" y="94"/>
                    </a:cubicBezTo>
                    <a:cubicBezTo>
                      <a:pt x="75" y="94"/>
                      <a:pt x="96" y="73"/>
                      <a:pt x="96" y="47"/>
                    </a:cubicBezTo>
                    <a:cubicBezTo>
                      <a:pt x="96" y="21"/>
                      <a:pt x="75" y="0"/>
                      <a:pt x="48" y="0"/>
                    </a:cubicBezTo>
                    <a:close/>
                    <a:moveTo>
                      <a:pt x="34" y="71"/>
                    </a:move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34" y="37"/>
                      <a:pt x="34" y="37"/>
                      <a:pt x="34" y="37"/>
                    </a:cubicBezTo>
                    <a:lnTo>
                      <a:pt x="34" y="71"/>
                    </a:lnTo>
                    <a:close/>
                    <a:moveTo>
                      <a:pt x="33" y="32"/>
                    </a:moveTo>
                    <a:cubicBezTo>
                      <a:pt x="32" y="33"/>
                      <a:pt x="30" y="34"/>
                      <a:pt x="27" y="34"/>
                    </a:cubicBezTo>
                    <a:cubicBezTo>
                      <a:pt x="25" y="34"/>
                      <a:pt x="22" y="33"/>
                      <a:pt x="21" y="32"/>
                    </a:cubicBezTo>
                    <a:cubicBezTo>
                      <a:pt x="19" y="31"/>
                      <a:pt x="19" y="29"/>
                      <a:pt x="19" y="27"/>
                    </a:cubicBezTo>
                    <a:cubicBezTo>
                      <a:pt x="19" y="25"/>
                      <a:pt x="19" y="23"/>
                      <a:pt x="21" y="22"/>
                    </a:cubicBezTo>
                    <a:cubicBezTo>
                      <a:pt x="22" y="20"/>
                      <a:pt x="25" y="20"/>
                      <a:pt x="27" y="20"/>
                    </a:cubicBezTo>
                    <a:cubicBezTo>
                      <a:pt x="30" y="20"/>
                      <a:pt x="32" y="20"/>
                      <a:pt x="33" y="22"/>
                    </a:cubicBezTo>
                    <a:cubicBezTo>
                      <a:pt x="35" y="23"/>
                      <a:pt x="36" y="25"/>
                      <a:pt x="36" y="27"/>
                    </a:cubicBezTo>
                    <a:cubicBezTo>
                      <a:pt x="36" y="29"/>
                      <a:pt x="35" y="31"/>
                      <a:pt x="33" y="32"/>
                    </a:cubicBezTo>
                    <a:close/>
                    <a:moveTo>
                      <a:pt x="79" y="71"/>
                    </a:moveTo>
                    <a:cubicBezTo>
                      <a:pt x="65" y="71"/>
                      <a:pt x="65" y="71"/>
                      <a:pt x="65" y="71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65" y="50"/>
                      <a:pt x="63" y="48"/>
                      <a:pt x="60" y="48"/>
                    </a:cubicBezTo>
                    <a:cubicBezTo>
                      <a:pt x="59" y="48"/>
                      <a:pt x="57" y="49"/>
                      <a:pt x="56" y="50"/>
                    </a:cubicBezTo>
                    <a:cubicBezTo>
                      <a:pt x="55" y="51"/>
                      <a:pt x="55" y="53"/>
                      <a:pt x="55" y="55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6" y="39"/>
                      <a:pt x="57" y="38"/>
                      <a:pt x="59" y="37"/>
                    </a:cubicBezTo>
                    <a:cubicBezTo>
                      <a:pt x="61" y="37"/>
                      <a:pt x="63" y="36"/>
                      <a:pt x="65" y="36"/>
                    </a:cubicBezTo>
                    <a:cubicBezTo>
                      <a:pt x="69" y="36"/>
                      <a:pt x="72" y="38"/>
                      <a:pt x="75" y="40"/>
                    </a:cubicBezTo>
                    <a:cubicBezTo>
                      <a:pt x="78" y="43"/>
                      <a:pt x="79" y="47"/>
                      <a:pt x="79" y="52"/>
                    </a:cubicBezTo>
                    <a:lnTo>
                      <a:pt x="79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4357" name="Freeform 334">
                <a:extLst>
                  <a:ext uri="{FF2B5EF4-FFF2-40B4-BE49-F238E27FC236}">
                    <a16:creationId xmlns:a16="http://schemas.microsoft.com/office/drawing/2014/main" id="{19A0BA3F-5613-5FBB-87B1-1911E4691C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13651" y="5494337"/>
                <a:ext cx="295275" cy="296863"/>
              </a:xfrm>
              <a:custGeom>
                <a:avLst/>
                <a:gdLst>
                  <a:gd name="T0" fmla="*/ 47 w 93"/>
                  <a:gd name="T1" fmla="*/ 0 h 93"/>
                  <a:gd name="T2" fmla="*/ 0 w 93"/>
                  <a:gd name="T3" fmla="*/ 46 h 93"/>
                  <a:gd name="T4" fmla="*/ 47 w 93"/>
                  <a:gd name="T5" fmla="*/ 93 h 93"/>
                  <a:gd name="T6" fmla="*/ 93 w 93"/>
                  <a:gd name="T7" fmla="*/ 46 h 93"/>
                  <a:gd name="T8" fmla="*/ 47 w 93"/>
                  <a:gd name="T9" fmla="*/ 0 h 93"/>
                  <a:gd name="T10" fmla="*/ 59 w 93"/>
                  <a:gd name="T11" fmla="*/ 39 h 93"/>
                  <a:gd name="T12" fmla="*/ 59 w 93"/>
                  <a:gd name="T13" fmla="*/ 51 h 93"/>
                  <a:gd name="T14" fmla="*/ 50 w 93"/>
                  <a:gd name="T15" fmla="*/ 51 h 93"/>
                  <a:gd name="T16" fmla="*/ 50 w 93"/>
                  <a:gd name="T17" fmla="*/ 76 h 93"/>
                  <a:gd name="T18" fmla="*/ 34 w 93"/>
                  <a:gd name="T19" fmla="*/ 76 h 93"/>
                  <a:gd name="T20" fmla="*/ 34 w 93"/>
                  <a:gd name="T21" fmla="*/ 51 h 93"/>
                  <a:gd name="T22" fmla="*/ 29 w 93"/>
                  <a:gd name="T23" fmla="*/ 51 h 93"/>
                  <a:gd name="T24" fmla="*/ 29 w 93"/>
                  <a:gd name="T25" fmla="*/ 39 h 93"/>
                  <a:gd name="T26" fmla="*/ 34 w 93"/>
                  <a:gd name="T27" fmla="*/ 39 h 93"/>
                  <a:gd name="T28" fmla="*/ 34 w 93"/>
                  <a:gd name="T29" fmla="*/ 39 h 93"/>
                  <a:gd name="T30" fmla="*/ 39 w 93"/>
                  <a:gd name="T31" fmla="*/ 27 h 93"/>
                  <a:gd name="T32" fmla="*/ 52 w 93"/>
                  <a:gd name="T33" fmla="*/ 22 h 93"/>
                  <a:gd name="T34" fmla="*/ 57 w 93"/>
                  <a:gd name="T35" fmla="*/ 23 h 93"/>
                  <a:gd name="T36" fmla="*/ 61 w 93"/>
                  <a:gd name="T37" fmla="*/ 24 h 93"/>
                  <a:gd name="T38" fmla="*/ 58 w 93"/>
                  <a:gd name="T39" fmla="*/ 36 h 93"/>
                  <a:gd name="T40" fmla="*/ 54 w 93"/>
                  <a:gd name="T41" fmla="*/ 35 h 93"/>
                  <a:gd name="T42" fmla="*/ 51 w 93"/>
                  <a:gd name="T43" fmla="*/ 36 h 93"/>
                  <a:gd name="T44" fmla="*/ 50 w 93"/>
                  <a:gd name="T45" fmla="*/ 39 h 93"/>
                  <a:gd name="T46" fmla="*/ 50 w 93"/>
                  <a:gd name="T47" fmla="*/ 39 h 93"/>
                  <a:gd name="T48" fmla="*/ 59 w 93"/>
                  <a:gd name="T49" fmla="*/ 3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3" h="93">
                    <a:moveTo>
                      <a:pt x="47" y="0"/>
                    </a:moveTo>
                    <a:cubicBezTo>
                      <a:pt x="21" y="0"/>
                      <a:pt x="0" y="21"/>
                      <a:pt x="0" y="46"/>
                    </a:cubicBezTo>
                    <a:cubicBezTo>
                      <a:pt x="0" y="72"/>
                      <a:pt x="21" y="93"/>
                      <a:pt x="47" y="93"/>
                    </a:cubicBezTo>
                    <a:cubicBezTo>
                      <a:pt x="72" y="93"/>
                      <a:pt x="93" y="72"/>
                      <a:pt x="93" y="46"/>
                    </a:cubicBezTo>
                    <a:cubicBezTo>
                      <a:pt x="93" y="21"/>
                      <a:pt x="72" y="0"/>
                      <a:pt x="47" y="0"/>
                    </a:cubicBezTo>
                    <a:close/>
                    <a:moveTo>
                      <a:pt x="59" y="39"/>
                    </a:moveTo>
                    <a:cubicBezTo>
                      <a:pt x="59" y="51"/>
                      <a:pt x="59" y="51"/>
                      <a:pt x="59" y="51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76"/>
                      <a:pt x="50" y="76"/>
                      <a:pt x="50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4"/>
                      <a:pt x="36" y="30"/>
                      <a:pt x="39" y="27"/>
                    </a:cubicBezTo>
                    <a:cubicBezTo>
                      <a:pt x="42" y="24"/>
                      <a:pt x="46" y="22"/>
                      <a:pt x="52" y="22"/>
                    </a:cubicBezTo>
                    <a:cubicBezTo>
                      <a:pt x="54" y="22"/>
                      <a:pt x="55" y="23"/>
                      <a:pt x="57" y="23"/>
                    </a:cubicBezTo>
                    <a:cubicBezTo>
                      <a:pt x="59" y="23"/>
                      <a:pt x="60" y="24"/>
                      <a:pt x="61" y="24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56" y="35"/>
                      <a:pt x="55" y="35"/>
                      <a:pt x="54" y="35"/>
                    </a:cubicBezTo>
                    <a:cubicBezTo>
                      <a:pt x="53" y="35"/>
                      <a:pt x="52" y="35"/>
                      <a:pt x="51" y="36"/>
                    </a:cubicBezTo>
                    <a:cubicBezTo>
                      <a:pt x="50" y="37"/>
                      <a:pt x="50" y="38"/>
                      <a:pt x="50" y="39"/>
                    </a:cubicBezTo>
                    <a:cubicBezTo>
                      <a:pt x="50" y="39"/>
                      <a:pt x="50" y="39"/>
                      <a:pt x="50" y="39"/>
                    </a:cubicBezTo>
                    <a:lnTo>
                      <a:pt x="59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</p:grpSp>
      </p:grpSp>
      <p:pic>
        <p:nvPicPr>
          <p:cNvPr id="4502" name="Picture 1920">
            <a:extLst>
              <a:ext uri="{FF2B5EF4-FFF2-40B4-BE49-F238E27FC236}">
                <a16:creationId xmlns:a16="http://schemas.microsoft.com/office/drawing/2014/main" id="{928CF122-9D61-C1F8-35DB-F06E2AD67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81"/>
            <a:ext cx="10954102" cy="85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3" name="TextBox 4502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0" y="248940"/>
            <a:ext cx="1092709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FF"/>
                </a:solidFill>
              </a:rPr>
              <a:t>USER EXPERIENCE &amp; USER INTERFACE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FD2DFB-3552-864A-C843-3187B8FC9C14}"/>
              </a:ext>
            </a:extLst>
          </p:cNvPr>
          <p:cNvSpPr txBox="1"/>
          <p:nvPr/>
        </p:nvSpPr>
        <p:spPr>
          <a:xfrm>
            <a:off x="851894" y="6336685"/>
            <a:ext cx="11340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Montserrat" panose="00000500000000000000" pitchFamily="2" charset="0"/>
              </a:rPr>
              <a:t>www.ict.gov.pg</a:t>
            </a:r>
          </a:p>
          <a:p>
            <a:endParaRPr lang="en-US" sz="1600">
              <a:latin typeface="Montserrat" panose="00000500000000000000" pitchFamily="2" charset="0"/>
            </a:endParaRPr>
          </a:p>
          <a:p>
            <a:endParaRPr lang="en-PG" sz="2800" b="1">
              <a:latin typeface="Montserrat" panose="00000500000000000000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3CA283F-8E5B-E0D0-90E3-61299419332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3" r="20635" b="4180"/>
          <a:stretch/>
        </p:blipFill>
        <p:spPr>
          <a:xfrm>
            <a:off x="10958688" y="-19278"/>
            <a:ext cx="980173" cy="115678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15ED7D7-F735-11A8-E6EB-97AEAD386C83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336218" y="1427531"/>
            <a:ext cx="11487481" cy="28007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4400" dirty="0"/>
              <a:t>Providing a seamless and intuitive experience for users is critical to the success of government websites. UI and UX improvements are at the core of the standardization </a:t>
            </a:r>
            <a:r>
              <a:rPr lang="en-US" sz="4400" dirty="0" smtClean="0"/>
              <a:t>effort. </a:t>
            </a:r>
          </a:p>
        </p:txBody>
      </p:sp>
    </p:spTree>
    <p:extLst>
      <p:ext uri="{BB962C8B-B14F-4D97-AF65-F5344CB8AC3E}">
        <p14:creationId xmlns:p14="http://schemas.microsoft.com/office/powerpoint/2010/main" val="174274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5" name="Picture 319">
            <a:extLst>
              <a:ext uri="{FF2B5EF4-FFF2-40B4-BE49-F238E27FC236}">
                <a16:creationId xmlns:a16="http://schemas.microsoft.com/office/drawing/2014/main" id="{E653EAA4-419C-ED7D-8AF4-08D0D0138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6204087"/>
            <a:ext cx="2541589" cy="52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01" name="Group 4500">
            <a:extLst>
              <a:ext uri="{FF2B5EF4-FFF2-40B4-BE49-F238E27FC236}">
                <a16:creationId xmlns:a16="http://schemas.microsoft.com/office/drawing/2014/main" id="{2E01713E-F732-0369-763A-94EB462265D6}"/>
              </a:ext>
            </a:extLst>
          </p:cNvPr>
          <p:cNvGrpSpPr/>
          <p:nvPr/>
        </p:nvGrpSpPr>
        <p:grpSpPr>
          <a:xfrm>
            <a:off x="10780712" y="6204087"/>
            <a:ext cx="1411288" cy="525463"/>
            <a:chOff x="6718301" y="5354638"/>
            <a:chExt cx="1411288" cy="525463"/>
          </a:xfrm>
        </p:grpSpPr>
        <p:pic>
          <p:nvPicPr>
            <p:cNvPr id="4428" name="Picture 332">
              <a:extLst>
                <a:ext uri="{FF2B5EF4-FFF2-40B4-BE49-F238E27FC236}">
                  <a16:creationId xmlns:a16="http://schemas.microsoft.com/office/drawing/2014/main" id="{7A07B3B7-A9CA-F952-BA63-9E94BA377B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8301" y="5354638"/>
              <a:ext cx="1411288" cy="525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500" name="Group 4499">
              <a:extLst>
                <a:ext uri="{FF2B5EF4-FFF2-40B4-BE49-F238E27FC236}">
                  <a16:creationId xmlns:a16="http://schemas.microsoft.com/office/drawing/2014/main" id="{81AEE1E8-4893-9592-163A-91AF23926F96}"/>
                </a:ext>
              </a:extLst>
            </p:cNvPr>
            <p:cNvGrpSpPr/>
            <p:nvPr/>
          </p:nvGrpSpPr>
          <p:grpSpPr>
            <a:xfrm>
              <a:off x="7053264" y="5487987"/>
              <a:ext cx="855662" cy="303213"/>
              <a:chOff x="7053264" y="5487987"/>
              <a:chExt cx="855662" cy="303213"/>
            </a:xfrm>
          </p:grpSpPr>
          <p:sp>
            <p:nvSpPr>
              <p:cNvPr id="4356" name="Freeform 333">
                <a:extLst>
                  <a:ext uri="{FF2B5EF4-FFF2-40B4-BE49-F238E27FC236}">
                    <a16:creationId xmlns:a16="http://schemas.microsoft.com/office/drawing/2014/main" id="{CFE59774-5EFE-6142-39E8-0BF55C5B915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3264" y="5487987"/>
                <a:ext cx="304800" cy="300038"/>
              </a:xfrm>
              <a:custGeom>
                <a:avLst/>
                <a:gdLst>
                  <a:gd name="T0" fmla="*/ 48 w 96"/>
                  <a:gd name="T1" fmla="*/ 0 h 94"/>
                  <a:gd name="T2" fmla="*/ 0 w 96"/>
                  <a:gd name="T3" fmla="*/ 47 h 94"/>
                  <a:gd name="T4" fmla="*/ 48 w 96"/>
                  <a:gd name="T5" fmla="*/ 94 h 94"/>
                  <a:gd name="T6" fmla="*/ 96 w 96"/>
                  <a:gd name="T7" fmla="*/ 47 h 94"/>
                  <a:gd name="T8" fmla="*/ 48 w 96"/>
                  <a:gd name="T9" fmla="*/ 0 h 94"/>
                  <a:gd name="T10" fmla="*/ 34 w 96"/>
                  <a:gd name="T11" fmla="*/ 71 h 94"/>
                  <a:gd name="T12" fmla="*/ 20 w 96"/>
                  <a:gd name="T13" fmla="*/ 71 h 94"/>
                  <a:gd name="T14" fmla="*/ 20 w 96"/>
                  <a:gd name="T15" fmla="*/ 37 h 94"/>
                  <a:gd name="T16" fmla="*/ 34 w 96"/>
                  <a:gd name="T17" fmla="*/ 37 h 94"/>
                  <a:gd name="T18" fmla="*/ 34 w 96"/>
                  <a:gd name="T19" fmla="*/ 71 h 94"/>
                  <a:gd name="T20" fmla="*/ 33 w 96"/>
                  <a:gd name="T21" fmla="*/ 32 h 94"/>
                  <a:gd name="T22" fmla="*/ 27 w 96"/>
                  <a:gd name="T23" fmla="*/ 34 h 94"/>
                  <a:gd name="T24" fmla="*/ 21 w 96"/>
                  <a:gd name="T25" fmla="*/ 32 h 94"/>
                  <a:gd name="T26" fmla="*/ 19 w 96"/>
                  <a:gd name="T27" fmla="*/ 27 h 94"/>
                  <a:gd name="T28" fmla="*/ 21 w 96"/>
                  <a:gd name="T29" fmla="*/ 22 h 94"/>
                  <a:gd name="T30" fmla="*/ 27 w 96"/>
                  <a:gd name="T31" fmla="*/ 20 h 94"/>
                  <a:gd name="T32" fmla="*/ 33 w 96"/>
                  <a:gd name="T33" fmla="*/ 22 h 94"/>
                  <a:gd name="T34" fmla="*/ 36 w 96"/>
                  <a:gd name="T35" fmla="*/ 27 h 94"/>
                  <a:gd name="T36" fmla="*/ 33 w 96"/>
                  <a:gd name="T37" fmla="*/ 32 h 94"/>
                  <a:gd name="T38" fmla="*/ 79 w 96"/>
                  <a:gd name="T39" fmla="*/ 71 h 94"/>
                  <a:gd name="T40" fmla="*/ 65 w 96"/>
                  <a:gd name="T41" fmla="*/ 71 h 94"/>
                  <a:gd name="T42" fmla="*/ 65 w 96"/>
                  <a:gd name="T43" fmla="*/ 54 h 94"/>
                  <a:gd name="T44" fmla="*/ 60 w 96"/>
                  <a:gd name="T45" fmla="*/ 48 h 94"/>
                  <a:gd name="T46" fmla="*/ 56 w 96"/>
                  <a:gd name="T47" fmla="*/ 50 h 94"/>
                  <a:gd name="T48" fmla="*/ 55 w 96"/>
                  <a:gd name="T49" fmla="*/ 55 h 94"/>
                  <a:gd name="T50" fmla="*/ 55 w 96"/>
                  <a:gd name="T51" fmla="*/ 71 h 94"/>
                  <a:gd name="T52" fmla="*/ 41 w 96"/>
                  <a:gd name="T53" fmla="*/ 71 h 94"/>
                  <a:gd name="T54" fmla="*/ 41 w 96"/>
                  <a:gd name="T55" fmla="*/ 37 h 94"/>
                  <a:gd name="T56" fmla="*/ 54 w 96"/>
                  <a:gd name="T57" fmla="*/ 37 h 94"/>
                  <a:gd name="T58" fmla="*/ 54 w 96"/>
                  <a:gd name="T59" fmla="*/ 40 h 94"/>
                  <a:gd name="T60" fmla="*/ 59 w 96"/>
                  <a:gd name="T61" fmla="*/ 37 h 94"/>
                  <a:gd name="T62" fmla="*/ 65 w 96"/>
                  <a:gd name="T63" fmla="*/ 36 h 94"/>
                  <a:gd name="T64" fmla="*/ 75 w 96"/>
                  <a:gd name="T65" fmla="*/ 40 h 94"/>
                  <a:gd name="T66" fmla="*/ 79 w 96"/>
                  <a:gd name="T67" fmla="*/ 52 h 94"/>
                  <a:gd name="T68" fmla="*/ 79 w 96"/>
                  <a:gd name="T69" fmla="*/ 7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6" h="94">
                    <a:moveTo>
                      <a:pt x="48" y="0"/>
                    </a:moveTo>
                    <a:cubicBezTo>
                      <a:pt x="22" y="0"/>
                      <a:pt x="0" y="21"/>
                      <a:pt x="0" y="47"/>
                    </a:cubicBezTo>
                    <a:cubicBezTo>
                      <a:pt x="0" y="73"/>
                      <a:pt x="22" y="94"/>
                      <a:pt x="48" y="94"/>
                    </a:cubicBezTo>
                    <a:cubicBezTo>
                      <a:pt x="75" y="94"/>
                      <a:pt x="96" y="73"/>
                      <a:pt x="96" y="47"/>
                    </a:cubicBezTo>
                    <a:cubicBezTo>
                      <a:pt x="96" y="21"/>
                      <a:pt x="75" y="0"/>
                      <a:pt x="48" y="0"/>
                    </a:cubicBezTo>
                    <a:close/>
                    <a:moveTo>
                      <a:pt x="34" y="71"/>
                    </a:move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34" y="37"/>
                      <a:pt x="34" y="37"/>
                      <a:pt x="34" y="37"/>
                    </a:cubicBezTo>
                    <a:lnTo>
                      <a:pt x="34" y="71"/>
                    </a:lnTo>
                    <a:close/>
                    <a:moveTo>
                      <a:pt x="33" y="32"/>
                    </a:moveTo>
                    <a:cubicBezTo>
                      <a:pt x="32" y="33"/>
                      <a:pt x="30" y="34"/>
                      <a:pt x="27" y="34"/>
                    </a:cubicBezTo>
                    <a:cubicBezTo>
                      <a:pt x="25" y="34"/>
                      <a:pt x="22" y="33"/>
                      <a:pt x="21" y="32"/>
                    </a:cubicBezTo>
                    <a:cubicBezTo>
                      <a:pt x="19" y="31"/>
                      <a:pt x="19" y="29"/>
                      <a:pt x="19" y="27"/>
                    </a:cubicBezTo>
                    <a:cubicBezTo>
                      <a:pt x="19" y="25"/>
                      <a:pt x="19" y="23"/>
                      <a:pt x="21" y="22"/>
                    </a:cubicBezTo>
                    <a:cubicBezTo>
                      <a:pt x="22" y="20"/>
                      <a:pt x="25" y="20"/>
                      <a:pt x="27" y="20"/>
                    </a:cubicBezTo>
                    <a:cubicBezTo>
                      <a:pt x="30" y="20"/>
                      <a:pt x="32" y="20"/>
                      <a:pt x="33" y="22"/>
                    </a:cubicBezTo>
                    <a:cubicBezTo>
                      <a:pt x="35" y="23"/>
                      <a:pt x="36" y="25"/>
                      <a:pt x="36" y="27"/>
                    </a:cubicBezTo>
                    <a:cubicBezTo>
                      <a:pt x="36" y="29"/>
                      <a:pt x="35" y="31"/>
                      <a:pt x="33" y="32"/>
                    </a:cubicBezTo>
                    <a:close/>
                    <a:moveTo>
                      <a:pt x="79" y="71"/>
                    </a:moveTo>
                    <a:cubicBezTo>
                      <a:pt x="65" y="71"/>
                      <a:pt x="65" y="71"/>
                      <a:pt x="65" y="71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65" y="50"/>
                      <a:pt x="63" y="48"/>
                      <a:pt x="60" y="48"/>
                    </a:cubicBezTo>
                    <a:cubicBezTo>
                      <a:pt x="59" y="48"/>
                      <a:pt x="57" y="49"/>
                      <a:pt x="56" y="50"/>
                    </a:cubicBezTo>
                    <a:cubicBezTo>
                      <a:pt x="55" y="51"/>
                      <a:pt x="55" y="53"/>
                      <a:pt x="55" y="55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6" y="39"/>
                      <a:pt x="57" y="38"/>
                      <a:pt x="59" y="37"/>
                    </a:cubicBezTo>
                    <a:cubicBezTo>
                      <a:pt x="61" y="37"/>
                      <a:pt x="63" y="36"/>
                      <a:pt x="65" y="36"/>
                    </a:cubicBezTo>
                    <a:cubicBezTo>
                      <a:pt x="69" y="36"/>
                      <a:pt x="72" y="38"/>
                      <a:pt x="75" y="40"/>
                    </a:cubicBezTo>
                    <a:cubicBezTo>
                      <a:pt x="78" y="43"/>
                      <a:pt x="79" y="47"/>
                      <a:pt x="79" y="52"/>
                    </a:cubicBezTo>
                    <a:lnTo>
                      <a:pt x="79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4357" name="Freeform 334">
                <a:extLst>
                  <a:ext uri="{FF2B5EF4-FFF2-40B4-BE49-F238E27FC236}">
                    <a16:creationId xmlns:a16="http://schemas.microsoft.com/office/drawing/2014/main" id="{19A0BA3F-5613-5FBB-87B1-1911E4691C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13651" y="5494337"/>
                <a:ext cx="295275" cy="296863"/>
              </a:xfrm>
              <a:custGeom>
                <a:avLst/>
                <a:gdLst>
                  <a:gd name="T0" fmla="*/ 47 w 93"/>
                  <a:gd name="T1" fmla="*/ 0 h 93"/>
                  <a:gd name="T2" fmla="*/ 0 w 93"/>
                  <a:gd name="T3" fmla="*/ 46 h 93"/>
                  <a:gd name="T4" fmla="*/ 47 w 93"/>
                  <a:gd name="T5" fmla="*/ 93 h 93"/>
                  <a:gd name="T6" fmla="*/ 93 w 93"/>
                  <a:gd name="T7" fmla="*/ 46 h 93"/>
                  <a:gd name="T8" fmla="*/ 47 w 93"/>
                  <a:gd name="T9" fmla="*/ 0 h 93"/>
                  <a:gd name="T10" fmla="*/ 59 w 93"/>
                  <a:gd name="T11" fmla="*/ 39 h 93"/>
                  <a:gd name="T12" fmla="*/ 59 w 93"/>
                  <a:gd name="T13" fmla="*/ 51 h 93"/>
                  <a:gd name="T14" fmla="*/ 50 w 93"/>
                  <a:gd name="T15" fmla="*/ 51 h 93"/>
                  <a:gd name="T16" fmla="*/ 50 w 93"/>
                  <a:gd name="T17" fmla="*/ 76 h 93"/>
                  <a:gd name="T18" fmla="*/ 34 w 93"/>
                  <a:gd name="T19" fmla="*/ 76 h 93"/>
                  <a:gd name="T20" fmla="*/ 34 w 93"/>
                  <a:gd name="T21" fmla="*/ 51 h 93"/>
                  <a:gd name="T22" fmla="*/ 29 w 93"/>
                  <a:gd name="T23" fmla="*/ 51 h 93"/>
                  <a:gd name="T24" fmla="*/ 29 w 93"/>
                  <a:gd name="T25" fmla="*/ 39 h 93"/>
                  <a:gd name="T26" fmla="*/ 34 w 93"/>
                  <a:gd name="T27" fmla="*/ 39 h 93"/>
                  <a:gd name="T28" fmla="*/ 34 w 93"/>
                  <a:gd name="T29" fmla="*/ 39 h 93"/>
                  <a:gd name="T30" fmla="*/ 39 w 93"/>
                  <a:gd name="T31" fmla="*/ 27 h 93"/>
                  <a:gd name="T32" fmla="*/ 52 w 93"/>
                  <a:gd name="T33" fmla="*/ 22 h 93"/>
                  <a:gd name="T34" fmla="*/ 57 w 93"/>
                  <a:gd name="T35" fmla="*/ 23 h 93"/>
                  <a:gd name="T36" fmla="*/ 61 w 93"/>
                  <a:gd name="T37" fmla="*/ 24 h 93"/>
                  <a:gd name="T38" fmla="*/ 58 w 93"/>
                  <a:gd name="T39" fmla="*/ 36 h 93"/>
                  <a:gd name="T40" fmla="*/ 54 w 93"/>
                  <a:gd name="T41" fmla="*/ 35 h 93"/>
                  <a:gd name="T42" fmla="*/ 51 w 93"/>
                  <a:gd name="T43" fmla="*/ 36 h 93"/>
                  <a:gd name="T44" fmla="*/ 50 w 93"/>
                  <a:gd name="T45" fmla="*/ 39 h 93"/>
                  <a:gd name="T46" fmla="*/ 50 w 93"/>
                  <a:gd name="T47" fmla="*/ 39 h 93"/>
                  <a:gd name="T48" fmla="*/ 59 w 93"/>
                  <a:gd name="T49" fmla="*/ 3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3" h="93">
                    <a:moveTo>
                      <a:pt x="47" y="0"/>
                    </a:moveTo>
                    <a:cubicBezTo>
                      <a:pt x="21" y="0"/>
                      <a:pt x="0" y="21"/>
                      <a:pt x="0" y="46"/>
                    </a:cubicBezTo>
                    <a:cubicBezTo>
                      <a:pt x="0" y="72"/>
                      <a:pt x="21" y="93"/>
                      <a:pt x="47" y="93"/>
                    </a:cubicBezTo>
                    <a:cubicBezTo>
                      <a:pt x="72" y="93"/>
                      <a:pt x="93" y="72"/>
                      <a:pt x="93" y="46"/>
                    </a:cubicBezTo>
                    <a:cubicBezTo>
                      <a:pt x="93" y="21"/>
                      <a:pt x="72" y="0"/>
                      <a:pt x="47" y="0"/>
                    </a:cubicBezTo>
                    <a:close/>
                    <a:moveTo>
                      <a:pt x="59" y="39"/>
                    </a:moveTo>
                    <a:cubicBezTo>
                      <a:pt x="59" y="51"/>
                      <a:pt x="59" y="51"/>
                      <a:pt x="59" y="51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76"/>
                      <a:pt x="50" y="76"/>
                      <a:pt x="50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4"/>
                      <a:pt x="36" y="30"/>
                      <a:pt x="39" y="27"/>
                    </a:cubicBezTo>
                    <a:cubicBezTo>
                      <a:pt x="42" y="24"/>
                      <a:pt x="46" y="22"/>
                      <a:pt x="52" y="22"/>
                    </a:cubicBezTo>
                    <a:cubicBezTo>
                      <a:pt x="54" y="22"/>
                      <a:pt x="55" y="23"/>
                      <a:pt x="57" y="23"/>
                    </a:cubicBezTo>
                    <a:cubicBezTo>
                      <a:pt x="59" y="23"/>
                      <a:pt x="60" y="24"/>
                      <a:pt x="61" y="24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56" y="35"/>
                      <a:pt x="55" y="35"/>
                      <a:pt x="54" y="35"/>
                    </a:cubicBezTo>
                    <a:cubicBezTo>
                      <a:pt x="53" y="35"/>
                      <a:pt x="52" y="35"/>
                      <a:pt x="51" y="36"/>
                    </a:cubicBezTo>
                    <a:cubicBezTo>
                      <a:pt x="50" y="37"/>
                      <a:pt x="50" y="38"/>
                      <a:pt x="50" y="39"/>
                    </a:cubicBezTo>
                    <a:cubicBezTo>
                      <a:pt x="50" y="39"/>
                      <a:pt x="50" y="39"/>
                      <a:pt x="50" y="39"/>
                    </a:cubicBezTo>
                    <a:lnTo>
                      <a:pt x="59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</p:grpSp>
      </p:grpSp>
      <p:pic>
        <p:nvPicPr>
          <p:cNvPr id="4502" name="Picture 1920">
            <a:extLst>
              <a:ext uri="{FF2B5EF4-FFF2-40B4-BE49-F238E27FC236}">
                <a16:creationId xmlns:a16="http://schemas.microsoft.com/office/drawing/2014/main" id="{928CF122-9D61-C1F8-35DB-F06E2AD67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81"/>
            <a:ext cx="10954102" cy="85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3" name="TextBox 4502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0" y="248940"/>
            <a:ext cx="1092709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FF"/>
                </a:solidFill>
              </a:rPr>
              <a:t>USER EXPERIENCE &amp; USER INTERFACE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FD2DFB-3552-864A-C843-3187B8FC9C14}"/>
              </a:ext>
            </a:extLst>
          </p:cNvPr>
          <p:cNvSpPr txBox="1"/>
          <p:nvPr/>
        </p:nvSpPr>
        <p:spPr>
          <a:xfrm>
            <a:off x="851894" y="6336685"/>
            <a:ext cx="11340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Montserrat" panose="00000500000000000000" pitchFamily="2" charset="0"/>
              </a:rPr>
              <a:t>www.ict.gov.pg</a:t>
            </a:r>
          </a:p>
          <a:p>
            <a:endParaRPr lang="en-US" sz="1600">
              <a:latin typeface="Montserrat" panose="00000500000000000000" pitchFamily="2" charset="0"/>
            </a:endParaRPr>
          </a:p>
          <a:p>
            <a:endParaRPr lang="en-PG" sz="2800" b="1">
              <a:latin typeface="Montserrat" panose="00000500000000000000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3CA283F-8E5B-E0D0-90E3-61299419332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3" r="20635" b="4180"/>
          <a:stretch/>
        </p:blipFill>
        <p:spPr>
          <a:xfrm>
            <a:off x="10958688" y="-19278"/>
            <a:ext cx="980173" cy="115678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15ED7D7-F735-11A8-E6EB-97AEAD386C83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336218" y="1253628"/>
            <a:ext cx="11487481" cy="50167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dirty="0" smtClean="0"/>
              <a:t>Inconsistent Interfaces</a:t>
            </a:r>
            <a:br>
              <a:rPr lang="en-US" sz="3200" b="1" dirty="0" smtClean="0"/>
            </a:br>
            <a:r>
              <a:rPr lang="en-US" sz="3200" dirty="0" smtClean="0"/>
              <a:t>Many </a:t>
            </a:r>
            <a:r>
              <a:rPr lang="en-US" sz="3200" dirty="0"/>
              <a:t>government websites in PNG currently suffer from poor design, inconsistent interfaces, and slow responsiveness.</a:t>
            </a:r>
          </a:p>
          <a:p>
            <a:r>
              <a:rPr lang="en-US" sz="3200" b="1" dirty="0"/>
              <a:t>Focus on </a:t>
            </a:r>
            <a:r>
              <a:rPr lang="en-US" sz="3200" b="1" dirty="0" smtClean="0"/>
              <a:t>Usability</a:t>
            </a:r>
            <a:br>
              <a:rPr lang="en-US" sz="3200" b="1" dirty="0" smtClean="0"/>
            </a:br>
            <a:r>
              <a:rPr lang="en-US" sz="3200" dirty="0" smtClean="0"/>
              <a:t>The </a:t>
            </a:r>
            <a:r>
              <a:rPr lang="en-US" sz="3200" dirty="0"/>
              <a:t>new standardized design focuses on making websites easy to navigate, mobile-friendly, and responsive across different </a:t>
            </a:r>
            <a:r>
              <a:rPr lang="en-US" sz="3200" dirty="0" smtClean="0"/>
              <a:t>devices and browsers.</a:t>
            </a:r>
            <a:endParaRPr lang="en-US" sz="3200" dirty="0"/>
          </a:p>
          <a:p>
            <a:r>
              <a:rPr lang="en-US" sz="3200" b="1" dirty="0"/>
              <a:t>User-Centered </a:t>
            </a:r>
            <a:r>
              <a:rPr lang="en-US" sz="3200" b="1" dirty="0" smtClean="0"/>
              <a:t>Design</a:t>
            </a:r>
            <a:br>
              <a:rPr lang="en-US" sz="3200" b="1" dirty="0" smtClean="0"/>
            </a:br>
            <a:r>
              <a:rPr lang="en-US" sz="3200" dirty="0" smtClean="0"/>
              <a:t>Prioritizing </a:t>
            </a:r>
            <a:r>
              <a:rPr lang="en-US" sz="3200" dirty="0"/>
              <a:t>the needs of users through clear </a:t>
            </a:r>
            <a:r>
              <a:rPr lang="en-US" sz="3200" dirty="0" smtClean="0"/>
              <a:t>navigation and prominent </a:t>
            </a:r>
            <a:r>
              <a:rPr lang="en-US" sz="3200" dirty="0"/>
              <a:t>search </a:t>
            </a:r>
            <a:r>
              <a:rPr lang="en-US" sz="3200" dirty="0" smtClean="0"/>
              <a:t>functions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241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5" name="Picture 319">
            <a:extLst>
              <a:ext uri="{FF2B5EF4-FFF2-40B4-BE49-F238E27FC236}">
                <a16:creationId xmlns:a16="http://schemas.microsoft.com/office/drawing/2014/main" id="{E653EAA4-419C-ED7D-8AF4-08D0D0138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6204087"/>
            <a:ext cx="2541589" cy="52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01" name="Group 4500">
            <a:extLst>
              <a:ext uri="{FF2B5EF4-FFF2-40B4-BE49-F238E27FC236}">
                <a16:creationId xmlns:a16="http://schemas.microsoft.com/office/drawing/2014/main" id="{2E01713E-F732-0369-763A-94EB462265D6}"/>
              </a:ext>
            </a:extLst>
          </p:cNvPr>
          <p:cNvGrpSpPr/>
          <p:nvPr/>
        </p:nvGrpSpPr>
        <p:grpSpPr>
          <a:xfrm>
            <a:off x="10780712" y="6204087"/>
            <a:ext cx="1411288" cy="525463"/>
            <a:chOff x="6718301" y="5354638"/>
            <a:chExt cx="1411288" cy="525463"/>
          </a:xfrm>
        </p:grpSpPr>
        <p:pic>
          <p:nvPicPr>
            <p:cNvPr id="4428" name="Picture 332">
              <a:extLst>
                <a:ext uri="{FF2B5EF4-FFF2-40B4-BE49-F238E27FC236}">
                  <a16:creationId xmlns:a16="http://schemas.microsoft.com/office/drawing/2014/main" id="{7A07B3B7-A9CA-F952-BA63-9E94BA377B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8301" y="5354638"/>
              <a:ext cx="1411288" cy="525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500" name="Group 4499">
              <a:extLst>
                <a:ext uri="{FF2B5EF4-FFF2-40B4-BE49-F238E27FC236}">
                  <a16:creationId xmlns:a16="http://schemas.microsoft.com/office/drawing/2014/main" id="{81AEE1E8-4893-9592-163A-91AF23926F96}"/>
                </a:ext>
              </a:extLst>
            </p:cNvPr>
            <p:cNvGrpSpPr/>
            <p:nvPr/>
          </p:nvGrpSpPr>
          <p:grpSpPr>
            <a:xfrm>
              <a:off x="7053264" y="5487987"/>
              <a:ext cx="855662" cy="303213"/>
              <a:chOff x="7053264" y="5487987"/>
              <a:chExt cx="855662" cy="303213"/>
            </a:xfrm>
          </p:grpSpPr>
          <p:sp>
            <p:nvSpPr>
              <p:cNvPr id="4356" name="Freeform 333">
                <a:extLst>
                  <a:ext uri="{FF2B5EF4-FFF2-40B4-BE49-F238E27FC236}">
                    <a16:creationId xmlns:a16="http://schemas.microsoft.com/office/drawing/2014/main" id="{CFE59774-5EFE-6142-39E8-0BF55C5B915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3264" y="5487987"/>
                <a:ext cx="304800" cy="300038"/>
              </a:xfrm>
              <a:custGeom>
                <a:avLst/>
                <a:gdLst>
                  <a:gd name="T0" fmla="*/ 48 w 96"/>
                  <a:gd name="T1" fmla="*/ 0 h 94"/>
                  <a:gd name="T2" fmla="*/ 0 w 96"/>
                  <a:gd name="T3" fmla="*/ 47 h 94"/>
                  <a:gd name="T4" fmla="*/ 48 w 96"/>
                  <a:gd name="T5" fmla="*/ 94 h 94"/>
                  <a:gd name="T6" fmla="*/ 96 w 96"/>
                  <a:gd name="T7" fmla="*/ 47 h 94"/>
                  <a:gd name="T8" fmla="*/ 48 w 96"/>
                  <a:gd name="T9" fmla="*/ 0 h 94"/>
                  <a:gd name="T10" fmla="*/ 34 w 96"/>
                  <a:gd name="T11" fmla="*/ 71 h 94"/>
                  <a:gd name="T12" fmla="*/ 20 w 96"/>
                  <a:gd name="T13" fmla="*/ 71 h 94"/>
                  <a:gd name="T14" fmla="*/ 20 w 96"/>
                  <a:gd name="T15" fmla="*/ 37 h 94"/>
                  <a:gd name="T16" fmla="*/ 34 w 96"/>
                  <a:gd name="T17" fmla="*/ 37 h 94"/>
                  <a:gd name="T18" fmla="*/ 34 w 96"/>
                  <a:gd name="T19" fmla="*/ 71 h 94"/>
                  <a:gd name="T20" fmla="*/ 33 w 96"/>
                  <a:gd name="T21" fmla="*/ 32 h 94"/>
                  <a:gd name="T22" fmla="*/ 27 w 96"/>
                  <a:gd name="T23" fmla="*/ 34 h 94"/>
                  <a:gd name="T24" fmla="*/ 21 w 96"/>
                  <a:gd name="T25" fmla="*/ 32 h 94"/>
                  <a:gd name="T26" fmla="*/ 19 w 96"/>
                  <a:gd name="T27" fmla="*/ 27 h 94"/>
                  <a:gd name="T28" fmla="*/ 21 w 96"/>
                  <a:gd name="T29" fmla="*/ 22 h 94"/>
                  <a:gd name="T30" fmla="*/ 27 w 96"/>
                  <a:gd name="T31" fmla="*/ 20 h 94"/>
                  <a:gd name="T32" fmla="*/ 33 w 96"/>
                  <a:gd name="T33" fmla="*/ 22 h 94"/>
                  <a:gd name="T34" fmla="*/ 36 w 96"/>
                  <a:gd name="T35" fmla="*/ 27 h 94"/>
                  <a:gd name="T36" fmla="*/ 33 w 96"/>
                  <a:gd name="T37" fmla="*/ 32 h 94"/>
                  <a:gd name="T38" fmla="*/ 79 w 96"/>
                  <a:gd name="T39" fmla="*/ 71 h 94"/>
                  <a:gd name="T40" fmla="*/ 65 w 96"/>
                  <a:gd name="T41" fmla="*/ 71 h 94"/>
                  <a:gd name="T42" fmla="*/ 65 w 96"/>
                  <a:gd name="T43" fmla="*/ 54 h 94"/>
                  <a:gd name="T44" fmla="*/ 60 w 96"/>
                  <a:gd name="T45" fmla="*/ 48 h 94"/>
                  <a:gd name="T46" fmla="*/ 56 w 96"/>
                  <a:gd name="T47" fmla="*/ 50 h 94"/>
                  <a:gd name="T48" fmla="*/ 55 w 96"/>
                  <a:gd name="T49" fmla="*/ 55 h 94"/>
                  <a:gd name="T50" fmla="*/ 55 w 96"/>
                  <a:gd name="T51" fmla="*/ 71 h 94"/>
                  <a:gd name="T52" fmla="*/ 41 w 96"/>
                  <a:gd name="T53" fmla="*/ 71 h 94"/>
                  <a:gd name="T54" fmla="*/ 41 w 96"/>
                  <a:gd name="T55" fmla="*/ 37 h 94"/>
                  <a:gd name="T56" fmla="*/ 54 w 96"/>
                  <a:gd name="T57" fmla="*/ 37 h 94"/>
                  <a:gd name="T58" fmla="*/ 54 w 96"/>
                  <a:gd name="T59" fmla="*/ 40 h 94"/>
                  <a:gd name="T60" fmla="*/ 59 w 96"/>
                  <a:gd name="T61" fmla="*/ 37 h 94"/>
                  <a:gd name="T62" fmla="*/ 65 w 96"/>
                  <a:gd name="T63" fmla="*/ 36 h 94"/>
                  <a:gd name="T64" fmla="*/ 75 w 96"/>
                  <a:gd name="T65" fmla="*/ 40 h 94"/>
                  <a:gd name="T66" fmla="*/ 79 w 96"/>
                  <a:gd name="T67" fmla="*/ 52 h 94"/>
                  <a:gd name="T68" fmla="*/ 79 w 96"/>
                  <a:gd name="T69" fmla="*/ 7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6" h="94">
                    <a:moveTo>
                      <a:pt x="48" y="0"/>
                    </a:moveTo>
                    <a:cubicBezTo>
                      <a:pt x="22" y="0"/>
                      <a:pt x="0" y="21"/>
                      <a:pt x="0" y="47"/>
                    </a:cubicBezTo>
                    <a:cubicBezTo>
                      <a:pt x="0" y="73"/>
                      <a:pt x="22" y="94"/>
                      <a:pt x="48" y="94"/>
                    </a:cubicBezTo>
                    <a:cubicBezTo>
                      <a:pt x="75" y="94"/>
                      <a:pt x="96" y="73"/>
                      <a:pt x="96" y="47"/>
                    </a:cubicBezTo>
                    <a:cubicBezTo>
                      <a:pt x="96" y="21"/>
                      <a:pt x="75" y="0"/>
                      <a:pt x="48" y="0"/>
                    </a:cubicBezTo>
                    <a:close/>
                    <a:moveTo>
                      <a:pt x="34" y="71"/>
                    </a:move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34" y="37"/>
                      <a:pt x="34" y="37"/>
                      <a:pt x="34" y="37"/>
                    </a:cubicBezTo>
                    <a:lnTo>
                      <a:pt x="34" y="71"/>
                    </a:lnTo>
                    <a:close/>
                    <a:moveTo>
                      <a:pt x="33" y="32"/>
                    </a:moveTo>
                    <a:cubicBezTo>
                      <a:pt x="32" y="33"/>
                      <a:pt x="30" y="34"/>
                      <a:pt x="27" y="34"/>
                    </a:cubicBezTo>
                    <a:cubicBezTo>
                      <a:pt x="25" y="34"/>
                      <a:pt x="22" y="33"/>
                      <a:pt x="21" y="32"/>
                    </a:cubicBezTo>
                    <a:cubicBezTo>
                      <a:pt x="19" y="31"/>
                      <a:pt x="19" y="29"/>
                      <a:pt x="19" y="27"/>
                    </a:cubicBezTo>
                    <a:cubicBezTo>
                      <a:pt x="19" y="25"/>
                      <a:pt x="19" y="23"/>
                      <a:pt x="21" y="22"/>
                    </a:cubicBezTo>
                    <a:cubicBezTo>
                      <a:pt x="22" y="20"/>
                      <a:pt x="25" y="20"/>
                      <a:pt x="27" y="20"/>
                    </a:cubicBezTo>
                    <a:cubicBezTo>
                      <a:pt x="30" y="20"/>
                      <a:pt x="32" y="20"/>
                      <a:pt x="33" y="22"/>
                    </a:cubicBezTo>
                    <a:cubicBezTo>
                      <a:pt x="35" y="23"/>
                      <a:pt x="36" y="25"/>
                      <a:pt x="36" y="27"/>
                    </a:cubicBezTo>
                    <a:cubicBezTo>
                      <a:pt x="36" y="29"/>
                      <a:pt x="35" y="31"/>
                      <a:pt x="33" y="32"/>
                    </a:cubicBezTo>
                    <a:close/>
                    <a:moveTo>
                      <a:pt x="79" y="71"/>
                    </a:moveTo>
                    <a:cubicBezTo>
                      <a:pt x="65" y="71"/>
                      <a:pt x="65" y="71"/>
                      <a:pt x="65" y="71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65" y="50"/>
                      <a:pt x="63" y="48"/>
                      <a:pt x="60" y="48"/>
                    </a:cubicBezTo>
                    <a:cubicBezTo>
                      <a:pt x="59" y="48"/>
                      <a:pt x="57" y="49"/>
                      <a:pt x="56" y="50"/>
                    </a:cubicBezTo>
                    <a:cubicBezTo>
                      <a:pt x="55" y="51"/>
                      <a:pt x="55" y="53"/>
                      <a:pt x="55" y="55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6" y="39"/>
                      <a:pt x="57" y="38"/>
                      <a:pt x="59" y="37"/>
                    </a:cubicBezTo>
                    <a:cubicBezTo>
                      <a:pt x="61" y="37"/>
                      <a:pt x="63" y="36"/>
                      <a:pt x="65" y="36"/>
                    </a:cubicBezTo>
                    <a:cubicBezTo>
                      <a:pt x="69" y="36"/>
                      <a:pt x="72" y="38"/>
                      <a:pt x="75" y="40"/>
                    </a:cubicBezTo>
                    <a:cubicBezTo>
                      <a:pt x="78" y="43"/>
                      <a:pt x="79" y="47"/>
                      <a:pt x="79" y="52"/>
                    </a:cubicBezTo>
                    <a:lnTo>
                      <a:pt x="79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4357" name="Freeform 334">
                <a:extLst>
                  <a:ext uri="{FF2B5EF4-FFF2-40B4-BE49-F238E27FC236}">
                    <a16:creationId xmlns:a16="http://schemas.microsoft.com/office/drawing/2014/main" id="{19A0BA3F-5613-5FBB-87B1-1911E4691C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13651" y="5494337"/>
                <a:ext cx="295275" cy="296863"/>
              </a:xfrm>
              <a:custGeom>
                <a:avLst/>
                <a:gdLst>
                  <a:gd name="T0" fmla="*/ 47 w 93"/>
                  <a:gd name="T1" fmla="*/ 0 h 93"/>
                  <a:gd name="T2" fmla="*/ 0 w 93"/>
                  <a:gd name="T3" fmla="*/ 46 h 93"/>
                  <a:gd name="T4" fmla="*/ 47 w 93"/>
                  <a:gd name="T5" fmla="*/ 93 h 93"/>
                  <a:gd name="T6" fmla="*/ 93 w 93"/>
                  <a:gd name="T7" fmla="*/ 46 h 93"/>
                  <a:gd name="T8" fmla="*/ 47 w 93"/>
                  <a:gd name="T9" fmla="*/ 0 h 93"/>
                  <a:gd name="T10" fmla="*/ 59 w 93"/>
                  <a:gd name="T11" fmla="*/ 39 h 93"/>
                  <a:gd name="T12" fmla="*/ 59 w 93"/>
                  <a:gd name="T13" fmla="*/ 51 h 93"/>
                  <a:gd name="T14" fmla="*/ 50 w 93"/>
                  <a:gd name="T15" fmla="*/ 51 h 93"/>
                  <a:gd name="T16" fmla="*/ 50 w 93"/>
                  <a:gd name="T17" fmla="*/ 76 h 93"/>
                  <a:gd name="T18" fmla="*/ 34 w 93"/>
                  <a:gd name="T19" fmla="*/ 76 h 93"/>
                  <a:gd name="T20" fmla="*/ 34 w 93"/>
                  <a:gd name="T21" fmla="*/ 51 h 93"/>
                  <a:gd name="T22" fmla="*/ 29 w 93"/>
                  <a:gd name="T23" fmla="*/ 51 h 93"/>
                  <a:gd name="T24" fmla="*/ 29 w 93"/>
                  <a:gd name="T25" fmla="*/ 39 h 93"/>
                  <a:gd name="T26" fmla="*/ 34 w 93"/>
                  <a:gd name="T27" fmla="*/ 39 h 93"/>
                  <a:gd name="T28" fmla="*/ 34 w 93"/>
                  <a:gd name="T29" fmla="*/ 39 h 93"/>
                  <a:gd name="T30" fmla="*/ 39 w 93"/>
                  <a:gd name="T31" fmla="*/ 27 h 93"/>
                  <a:gd name="T32" fmla="*/ 52 w 93"/>
                  <a:gd name="T33" fmla="*/ 22 h 93"/>
                  <a:gd name="T34" fmla="*/ 57 w 93"/>
                  <a:gd name="T35" fmla="*/ 23 h 93"/>
                  <a:gd name="T36" fmla="*/ 61 w 93"/>
                  <a:gd name="T37" fmla="*/ 24 h 93"/>
                  <a:gd name="T38" fmla="*/ 58 w 93"/>
                  <a:gd name="T39" fmla="*/ 36 h 93"/>
                  <a:gd name="T40" fmla="*/ 54 w 93"/>
                  <a:gd name="T41" fmla="*/ 35 h 93"/>
                  <a:gd name="T42" fmla="*/ 51 w 93"/>
                  <a:gd name="T43" fmla="*/ 36 h 93"/>
                  <a:gd name="T44" fmla="*/ 50 w 93"/>
                  <a:gd name="T45" fmla="*/ 39 h 93"/>
                  <a:gd name="T46" fmla="*/ 50 w 93"/>
                  <a:gd name="T47" fmla="*/ 39 h 93"/>
                  <a:gd name="T48" fmla="*/ 59 w 93"/>
                  <a:gd name="T49" fmla="*/ 3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3" h="93">
                    <a:moveTo>
                      <a:pt x="47" y="0"/>
                    </a:moveTo>
                    <a:cubicBezTo>
                      <a:pt x="21" y="0"/>
                      <a:pt x="0" y="21"/>
                      <a:pt x="0" y="46"/>
                    </a:cubicBezTo>
                    <a:cubicBezTo>
                      <a:pt x="0" y="72"/>
                      <a:pt x="21" y="93"/>
                      <a:pt x="47" y="93"/>
                    </a:cubicBezTo>
                    <a:cubicBezTo>
                      <a:pt x="72" y="93"/>
                      <a:pt x="93" y="72"/>
                      <a:pt x="93" y="46"/>
                    </a:cubicBezTo>
                    <a:cubicBezTo>
                      <a:pt x="93" y="21"/>
                      <a:pt x="72" y="0"/>
                      <a:pt x="47" y="0"/>
                    </a:cubicBezTo>
                    <a:close/>
                    <a:moveTo>
                      <a:pt x="59" y="39"/>
                    </a:moveTo>
                    <a:cubicBezTo>
                      <a:pt x="59" y="51"/>
                      <a:pt x="59" y="51"/>
                      <a:pt x="59" y="51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76"/>
                      <a:pt x="50" y="76"/>
                      <a:pt x="50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4"/>
                      <a:pt x="36" y="30"/>
                      <a:pt x="39" y="27"/>
                    </a:cubicBezTo>
                    <a:cubicBezTo>
                      <a:pt x="42" y="24"/>
                      <a:pt x="46" y="22"/>
                      <a:pt x="52" y="22"/>
                    </a:cubicBezTo>
                    <a:cubicBezTo>
                      <a:pt x="54" y="22"/>
                      <a:pt x="55" y="23"/>
                      <a:pt x="57" y="23"/>
                    </a:cubicBezTo>
                    <a:cubicBezTo>
                      <a:pt x="59" y="23"/>
                      <a:pt x="60" y="24"/>
                      <a:pt x="61" y="24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56" y="35"/>
                      <a:pt x="55" y="35"/>
                      <a:pt x="54" y="35"/>
                    </a:cubicBezTo>
                    <a:cubicBezTo>
                      <a:pt x="53" y="35"/>
                      <a:pt x="52" y="35"/>
                      <a:pt x="51" y="36"/>
                    </a:cubicBezTo>
                    <a:cubicBezTo>
                      <a:pt x="50" y="37"/>
                      <a:pt x="50" y="38"/>
                      <a:pt x="50" y="39"/>
                    </a:cubicBezTo>
                    <a:cubicBezTo>
                      <a:pt x="50" y="39"/>
                      <a:pt x="50" y="39"/>
                      <a:pt x="50" y="39"/>
                    </a:cubicBezTo>
                    <a:lnTo>
                      <a:pt x="59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</p:grpSp>
      </p:grpSp>
      <p:pic>
        <p:nvPicPr>
          <p:cNvPr id="4502" name="Picture 1920">
            <a:extLst>
              <a:ext uri="{FF2B5EF4-FFF2-40B4-BE49-F238E27FC236}">
                <a16:creationId xmlns:a16="http://schemas.microsoft.com/office/drawing/2014/main" id="{928CF122-9D61-C1F8-35DB-F06E2AD67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81"/>
            <a:ext cx="10954102" cy="85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3" name="TextBox 4502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0" y="248940"/>
            <a:ext cx="1092709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FFFFFF"/>
                </a:solidFill>
              </a:rPr>
              <a:t>CONTENT MANAGEMENT AND QUALITY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FD2DFB-3552-864A-C843-3187B8FC9C14}"/>
              </a:ext>
            </a:extLst>
          </p:cNvPr>
          <p:cNvSpPr txBox="1"/>
          <p:nvPr/>
        </p:nvSpPr>
        <p:spPr>
          <a:xfrm>
            <a:off x="851895" y="6322178"/>
            <a:ext cx="11340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Montserrat" panose="00000500000000000000" pitchFamily="2" charset="0"/>
              </a:rPr>
              <a:t>www.ict.gov.pg</a:t>
            </a:r>
          </a:p>
          <a:p>
            <a:endParaRPr lang="en-US" sz="1600">
              <a:latin typeface="Montserrat" panose="00000500000000000000" pitchFamily="2" charset="0"/>
            </a:endParaRPr>
          </a:p>
          <a:p>
            <a:endParaRPr lang="en-PG" sz="2800" b="1">
              <a:latin typeface="Montserrat" panose="00000500000000000000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3CA283F-8E5B-E0D0-90E3-61299419332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3" r="20635" b="4180"/>
          <a:stretch/>
        </p:blipFill>
        <p:spPr>
          <a:xfrm>
            <a:off x="10958688" y="-19278"/>
            <a:ext cx="980173" cy="115678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15ED7D7-F735-11A8-E6EB-97AEAD386C83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188581" y="1913375"/>
            <a:ext cx="11487481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4800" dirty="0"/>
              <a:t>Effective content management is vital to ensure that government information is accurate, up-to-date, and easy to find.</a:t>
            </a:r>
          </a:p>
        </p:txBody>
      </p:sp>
    </p:spTree>
    <p:extLst>
      <p:ext uri="{BB962C8B-B14F-4D97-AF65-F5344CB8AC3E}">
        <p14:creationId xmlns:p14="http://schemas.microsoft.com/office/powerpoint/2010/main" val="108840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5" name="Picture 319">
            <a:extLst>
              <a:ext uri="{FF2B5EF4-FFF2-40B4-BE49-F238E27FC236}">
                <a16:creationId xmlns:a16="http://schemas.microsoft.com/office/drawing/2014/main" id="{E653EAA4-419C-ED7D-8AF4-08D0D0138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6204087"/>
            <a:ext cx="2541589" cy="52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01" name="Group 4500">
            <a:extLst>
              <a:ext uri="{FF2B5EF4-FFF2-40B4-BE49-F238E27FC236}">
                <a16:creationId xmlns:a16="http://schemas.microsoft.com/office/drawing/2014/main" id="{2E01713E-F732-0369-763A-94EB462265D6}"/>
              </a:ext>
            </a:extLst>
          </p:cNvPr>
          <p:cNvGrpSpPr/>
          <p:nvPr/>
        </p:nvGrpSpPr>
        <p:grpSpPr>
          <a:xfrm>
            <a:off x="10780712" y="6204087"/>
            <a:ext cx="1411288" cy="525463"/>
            <a:chOff x="6718301" y="5354638"/>
            <a:chExt cx="1411288" cy="525463"/>
          </a:xfrm>
        </p:grpSpPr>
        <p:pic>
          <p:nvPicPr>
            <p:cNvPr id="4428" name="Picture 332">
              <a:extLst>
                <a:ext uri="{FF2B5EF4-FFF2-40B4-BE49-F238E27FC236}">
                  <a16:creationId xmlns:a16="http://schemas.microsoft.com/office/drawing/2014/main" id="{7A07B3B7-A9CA-F952-BA63-9E94BA377B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8301" y="5354638"/>
              <a:ext cx="1411288" cy="525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500" name="Group 4499">
              <a:extLst>
                <a:ext uri="{FF2B5EF4-FFF2-40B4-BE49-F238E27FC236}">
                  <a16:creationId xmlns:a16="http://schemas.microsoft.com/office/drawing/2014/main" id="{81AEE1E8-4893-9592-163A-91AF23926F96}"/>
                </a:ext>
              </a:extLst>
            </p:cNvPr>
            <p:cNvGrpSpPr/>
            <p:nvPr/>
          </p:nvGrpSpPr>
          <p:grpSpPr>
            <a:xfrm>
              <a:off x="7053264" y="5487987"/>
              <a:ext cx="855662" cy="303213"/>
              <a:chOff x="7053264" y="5487987"/>
              <a:chExt cx="855662" cy="303213"/>
            </a:xfrm>
          </p:grpSpPr>
          <p:sp>
            <p:nvSpPr>
              <p:cNvPr id="4356" name="Freeform 333">
                <a:extLst>
                  <a:ext uri="{FF2B5EF4-FFF2-40B4-BE49-F238E27FC236}">
                    <a16:creationId xmlns:a16="http://schemas.microsoft.com/office/drawing/2014/main" id="{CFE59774-5EFE-6142-39E8-0BF55C5B915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3264" y="5487987"/>
                <a:ext cx="304800" cy="300038"/>
              </a:xfrm>
              <a:custGeom>
                <a:avLst/>
                <a:gdLst>
                  <a:gd name="T0" fmla="*/ 48 w 96"/>
                  <a:gd name="T1" fmla="*/ 0 h 94"/>
                  <a:gd name="T2" fmla="*/ 0 w 96"/>
                  <a:gd name="T3" fmla="*/ 47 h 94"/>
                  <a:gd name="T4" fmla="*/ 48 w 96"/>
                  <a:gd name="T5" fmla="*/ 94 h 94"/>
                  <a:gd name="T6" fmla="*/ 96 w 96"/>
                  <a:gd name="T7" fmla="*/ 47 h 94"/>
                  <a:gd name="T8" fmla="*/ 48 w 96"/>
                  <a:gd name="T9" fmla="*/ 0 h 94"/>
                  <a:gd name="T10" fmla="*/ 34 w 96"/>
                  <a:gd name="T11" fmla="*/ 71 h 94"/>
                  <a:gd name="T12" fmla="*/ 20 w 96"/>
                  <a:gd name="T13" fmla="*/ 71 h 94"/>
                  <a:gd name="T14" fmla="*/ 20 w 96"/>
                  <a:gd name="T15" fmla="*/ 37 h 94"/>
                  <a:gd name="T16" fmla="*/ 34 w 96"/>
                  <a:gd name="T17" fmla="*/ 37 h 94"/>
                  <a:gd name="T18" fmla="*/ 34 w 96"/>
                  <a:gd name="T19" fmla="*/ 71 h 94"/>
                  <a:gd name="T20" fmla="*/ 33 w 96"/>
                  <a:gd name="T21" fmla="*/ 32 h 94"/>
                  <a:gd name="T22" fmla="*/ 27 w 96"/>
                  <a:gd name="T23" fmla="*/ 34 h 94"/>
                  <a:gd name="T24" fmla="*/ 21 w 96"/>
                  <a:gd name="T25" fmla="*/ 32 h 94"/>
                  <a:gd name="T26" fmla="*/ 19 w 96"/>
                  <a:gd name="T27" fmla="*/ 27 h 94"/>
                  <a:gd name="T28" fmla="*/ 21 w 96"/>
                  <a:gd name="T29" fmla="*/ 22 h 94"/>
                  <a:gd name="T30" fmla="*/ 27 w 96"/>
                  <a:gd name="T31" fmla="*/ 20 h 94"/>
                  <a:gd name="T32" fmla="*/ 33 w 96"/>
                  <a:gd name="T33" fmla="*/ 22 h 94"/>
                  <a:gd name="T34" fmla="*/ 36 w 96"/>
                  <a:gd name="T35" fmla="*/ 27 h 94"/>
                  <a:gd name="T36" fmla="*/ 33 w 96"/>
                  <a:gd name="T37" fmla="*/ 32 h 94"/>
                  <a:gd name="T38" fmla="*/ 79 w 96"/>
                  <a:gd name="T39" fmla="*/ 71 h 94"/>
                  <a:gd name="T40" fmla="*/ 65 w 96"/>
                  <a:gd name="T41" fmla="*/ 71 h 94"/>
                  <a:gd name="T42" fmla="*/ 65 w 96"/>
                  <a:gd name="T43" fmla="*/ 54 h 94"/>
                  <a:gd name="T44" fmla="*/ 60 w 96"/>
                  <a:gd name="T45" fmla="*/ 48 h 94"/>
                  <a:gd name="T46" fmla="*/ 56 w 96"/>
                  <a:gd name="T47" fmla="*/ 50 h 94"/>
                  <a:gd name="T48" fmla="*/ 55 w 96"/>
                  <a:gd name="T49" fmla="*/ 55 h 94"/>
                  <a:gd name="T50" fmla="*/ 55 w 96"/>
                  <a:gd name="T51" fmla="*/ 71 h 94"/>
                  <a:gd name="T52" fmla="*/ 41 w 96"/>
                  <a:gd name="T53" fmla="*/ 71 h 94"/>
                  <a:gd name="T54" fmla="*/ 41 w 96"/>
                  <a:gd name="T55" fmla="*/ 37 h 94"/>
                  <a:gd name="T56" fmla="*/ 54 w 96"/>
                  <a:gd name="T57" fmla="*/ 37 h 94"/>
                  <a:gd name="T58" fmla="*/ 54 w 96"/>
                  <a:gd name="T59" fmla="*/ 40 h 94"/>
                  <a:gd name="T60" fmla="*/ 59 w 96"/>
                  <a:gd name="T61" fmla="*/ 37 h 94"/>
                  <a:gd name="T62" fmla="*/ 65 w 96"/>
                  <a:gd name="T63" fmla="*/ 36 h 94"/>
                  <a:gd name="T64" fmla="*/ 75 w 96"/>
                  <a:gd name="T65" fmla="*/ 40 h 94"/>
                  <a:gd name="T66" fmla="*/ 79 w 96"/>
                  <a:gd name="T67" fmla="*/ 52 h 94"/>
                  <a:gd name="T68" fmla="*/ 79 w 96"/>
                  <a:gd name="T69" fmla="*/ 7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6" h="94">
                    <a:moveTo>
                      <a:pt x="48" y="0"/>
                    </a:moveTo>
                    <a:cubicBezTo>
                      <a:pt x="22" y="0"/>
                      <a:pt x="0" y="21"/>
                      <a:pt x="0" y="47"/>
                    </a:cubicBezTo>
                    <a:cubicBezTo>
                      <a:pt x="0" y="73"/>
                      <a:pt x="22" y="94"/>
                      <a:pt x="48" y="94"/>
                    </a:cubicBezTo>
                    <a:cubicBezTo>
                      <a:pt x="75" y="94"/>
                      <a:pt x="96" y="73"/>
                      <a:pt x="96" y="47"/>
                    </a:cubicBezTo>
                    <a:cubicBezTo>
                      <a:pt x="96" y="21"/>
                      <a:pt x="75" y="0"/>
                      <a:pt x="48" y="0"/>
                    </a:cubicBezTo>
                    <a:close/>
                    <a:moveTo>
                      <a:pt x="34" y="71"/>
                    </a:move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34" y="37"/>
                      <a:pt x="34" y="37"/>
                      <a:pt x="34" y="37"/>
                    </a:cubicBezTo>
                    <a:lnTo>
                      <a:pt x="34" y="71"/>
                    </a:lnTo>
                    <a:close/>
                    <a:moveTo>
                      <a:pt x="33" y="32"/>
                    </a:moveTo>
                    <a:cubicBezTo>
                      <a:pt x="32" y="33"/>
                      <a:pt x="30" y="34"/>
                      <a:pt x="27" y="34"/>
                    </a:cubicBezTo>
                    <a:cubicBezTo>
                      <a:pt x="25" y="34"/>
                      <a:pt x="22" y="33"/>
                      <a:pt x="21" y="32"/>
                    </a:cubicBezTo>
                    <a:cubicBezTo>
                      <a:pt x="19" y="31"/>
                      <a:pt x="19" y="29"/>
                      <a:pt x="19" y="27"/>
                    </a:cubicBezTo>
                    <a:cubicBezTo>
                      <a:pt x="19" y="25"/>
                      <a:pt x="19" y="23"/>
                      <a:pt x="21" y="22"/>
                    </a:cubicBezTo>
                    <a:cubicBezTo>
                      <a:pt x="22" y="20"/>
                      <a:pt x="25" y="20"/>
                      <a:pt x="27" y="20"/>
                    </a:cubicBezTo>
                    <a:cubicBezTo>
                      <a:pt x="30" y="20"/>
                      <a:pt x="32" y="20"/>
                      <a:pt x="33" y="22"/>
                    </a:cubicBezTo>
                    <a:cubicBezTo>
                      <a:pt x="35" y="23"/>
                      <a:pt x="36" y="25"/>
                      <a:pt x="36" y="27"/>
                    </a:cubicBezTo>
                    <a:cubicBezTo>
                      <a:pt x="36" y="29"/>
                      <a:pt x="35" y="31"/>
                      <a:pt x="33" y="32"/>
                    </a:cubicBezTo>
                    <a:close/>
                    <a:moveTo>
                      <a:pt x="79" y="71"/>
                    </a:moveTo>
                    <a:cubicBezTo>
                      <a:pt x="65" y="71"/>
                      <a:pt x="65" y="71"/>
                      <a:pt x="65" y="71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65" y="50"/>
                      <a:pt x="63" y="48"/>
                      <a:pt x="60" y="48"/>
                    </a:cubicBezTo>
                    <a:cubicBezTo>
                      <a:pt x="59" y="48"/>
                      <a:pt x="57" y="49"/>
                      <a:pt x="56" y="50"/>
                    </a:cubicBezTo>
                    <a:cubicBezTo>
                      <a:pt x="55" y="51"/>
                      <a:pt x="55" y="53"/>
                      <a:pt x="55" y="55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6" y="39"/>
                      <a:pt x="57" y="38"/>
                      <a:pt x="59" y="37"/>
                    </a:cubicBezTo>
                    <a:cubicBezTo>
                      <a:pt x="61" y="37"/>
                      <a:pt x="63" y="36"/>
                      <a:pt x="65" y="36"/>
                    </a:cubicBezTo>
                    <a:cubicBezTo>
                      <a:pt x="69" y="36"/>
                      <a:pt x="72" y="38"/>
                      <a:pt x="75" y="40"/>
                    </a:cubicBezTo>
                    <a:cubicBezTo>
                      <a:pt x="78" y="43"/>
                      <a:pt x="79" y="47"/>
                      <a:pt x="79" y="52"/>
                    </a:cubicBezTo>
                    <a:lnTo>
                      <a:pt x="79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4357" name="Freeform 334">
                <a:extLst>
                  <a:ext uri="{FF2B5EF4-FFF2-40B4-BE49-F238E27FC236}">
                    <a16:creationId xmlns:a16="http://schemas.microsoft.com/office/drawing/2014/main" id="{19A0BA3F-5613-5FBB-87B1-1911E4691C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13651" y="5494337"/>
                <a:ext cx="295275" cy="296863"/>
              </a:xfrm>
              <a:custGeom>
                <a:avLst/>
                <a:gdLst>
                  <a:gd name="T0" fmla="*/ 47 w 93"/>
                  <a:gd name="T1" fmla="*/ 0 h 93"/>
                  <a:gd name="T2" fmla="*/ 0 w 93"/>
                  <a:gd name="T3" fmla="*/ 46 h 93"/>
                  <a:gd name="T4" fmla="*/ 47 w 93"/>
                  <a:gd name="T5" fmla="*/ 93 h 93"/>
                  <a:gd name="T6" fmla="*/ 93 w 93"/>
                  <a:gd name="T7" fmla="*/ 46 h 93"/>
                  <a:gd name="T8" fmla="*/ 47 w 93"/>
                  <a:gd name="T9" fmla="*/ 0 h 93"/>
                  <a:gd name="T10" fmla="*/ 59 w 93"/>
                  <a:gd name="T11" fmla="*/ 39 h 93"/>
                  <a:gd name="T12" fmla="*/ 59 w 93"/>
                  <a:gd name="T13" fmla="*/ 51 h 93"/>
                  <a:gd name="T14" fmla="*/ 50 w 93"/>
                  <a:gd name="T15" fmla="*/ 51 h 93"/>
                  <a:gd name="T16" fmla="*/ 50 w 93"/>
                  <a:gd name="T17" fmla="*/ 76 h 93"/>
                  <a:gd name="T18" fmla="*/ 34 w 93"/>
                  <a:gd name="T19" fmla="*/ 76 h 93"/>
                  <a:gd name="T20" fmla="*/ 34 w 93"/>
                  <a:gd name="T21" fmla="*/ 51 h 93"/>
                  <a:gd name="T22" fmla="*/ 29 w 93"/>
                  <a:gd name="T23" fmla="*/ 51 h 93"/>
                  <a:gd name="T24" fmla="*/ 29 w 93"/>
                  <a:gd name="T25" fmla="*/ 39 h 93"/>
                  <a:gd name="T26" fmla="*/ 34 w 93"/>
                  <a:gd name="T27" fmla="*/ 39 h 93"/>
                  <a:gd name="T28" fmla="*/ 34 w 93"/>
                  <a:gd name="T29" fmla="*/ 39 h 93"/>
                  <a:gd name="T30" fmla="*/ 39 w 93"/>
                  <a:gd name="T31" fmla="*/ 27 h 93"/>
                  <a:gd name="T32" fmla="*/ 52 w 93"/>
                  <a:gd name="T33" fmla="*/ 22 h 93"/>
                  <a:gd name="T34" fmla="*/ 57 w 93"/>
                  <a:gd name="T35" fmla="*/ 23 h 93"/>
                  <a:gd name="T36" fmla="*/ 61 w 93"/>
                  <a:gd name="T37" fmla="*/ 24 h 93"/>
                  <a:gd name="T38" fmla="*/ 58 w 93"/>
                  <a:gd name="T39" fmla="*/ 36 h 93"/>
                  <a:gd name="T40" fmla="*/ 54 w 93"/>
                  <a:gd name="T41" fmla="*/ 35 h 93"/>
                  <a:gd name="T42" fmla="*/ 51 w 93"/>
                  <a:gd name="T43" fmla="*/ 36 h 93"/>
                  <a:gd name="T44" fmla="*/ 50 w 93"/>
                  <a:gd name="T45" fmla="*/ 39 h 93"/>
                  <a:gd name="T46" fmla="*/ 50 w 93"/>
                  <a:gd name="T47" fmla="*/ 39 h 93"/>
                  <a:gd name="T48" fmla="*/ 59 w 93"/>
                  <a:gd name="T49" fmla="*/ 3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3" h="93">
                    <a:moveTo>
                      <a:pt x="47" y="0"/>
                    </a:moveTo>
                    <a:cubicBezTo>
                      <a:pt x="21" y="0"/>
                      <a:pt x="0" y="21"/>
                      <a:pt x="0" y="46"/>
                    </a:cubicBezTo>
                    <a:cubicBezTo>
                      <a:pt x="0" y="72"/>
                      <a:pt x="21" y="93"/>
                      <a:pt x="47" y="93"/>
                    </a:cubicBezTo>
                    <a:cubicBezTo>
                      <a:pt x="72" y="93"/>
                      <a:pt x="93" y="72"/>
                      <a:pt x="93" y="46"/>
                    </a:cubicBezTo>
                    <a:cubicBezTo>
                      <a:pt x="93" y="21"/>
                      <a:pt x="72" y="0"/>
                      <a:pt x="47" y="0"/>
                    </a:cubicBezTo>
                    <a:close/>
                    <a:moveTo>
                      <a:pt x="59" y="39"/>
                    </a:moveTo>
                    <a:cubicBezTo>
                      <a:pt x="59" y="51"/>
                      <a:pt x="59" y="51"/>
                      <a:pt x="59" y="51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76"/>
                      <a:pt x="50" y="76"/>
                      <a:pt x="50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4"/>
                      <a:pt x="36" y="30"/>
                      <a:pt x="39" y="27"/>
                    </a:cubicBezTo>
                    <a:cubicBezTo>
                      <a:pt x="42" y="24"/>
                      <a:pt x="46" y="22"/>
                      <a:pt x="52" y="22"/>
                    </a:cubicBezTo>
                    <a:cubicBezTo>
                      <a:pt x="54" y="22"/>
                      <a:pt x="55" y="23"/>
                      <a:pt x="57" y="23"/>
                    </a:cubicBezTo>
                    <a:cubicBezTo>
                      <a:pt x="59" y="23"/>
                      <a:pt x="60" y="24"/>
                      <a:pt x="61" y="24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56" y="35"/>
                      <a:pt x="55" y="35"/>
                      <a:pt x="54" y="35"/>
                    </a:cubicBezTo>
                    <a:cubicBezTo>
                      <a:pt x="53" y="35"/>
                      <a:pt x="52" y="35"/>
                      <a:pt x="51" y="36"/>
                    </a:cubicBezTo>
                    <a:cubicBezTo>
                      <a:pt x="50" y="37"/>
                      <a:pt x="50" y="38"/>
                      <a:pt x="50" y="39"/>
                    </a:cubicBezTo>
                    <a:cubicBezTo>
                      <a:pt x="50" y="39"/>
                      <a:pt x="50" y="39"/>
                      <a:pt x="50" y="39"/>
                    </a:cubicBezTo>
                    <a:lnTo>
                      <a:pt x="59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</p:grpSp>
      </p:grpSp>
      <p:pic>
        <p:nvPicPr>
          <p:cNvPr id="4502" name="Picture 1920">
            <a:extLst>
              <a:ext uri="{FF2B5EF4-FFF2-40B4-BE49-F238E27FC236}">
                <a16:creationId xmlns:a16="http://schemas.microsoft.com/office/drawing/2014/main" id="{928CF122-9D61-C1F8-35DB-F06E2AD67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81"/>
            <a:ext cx="10954102" cy="85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3" name="TextBox 4502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0" y="248940"/>
            <a:ext cx="1092709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FF"/>
                </a:solidFill>
              </a:rPr>
              <a:t>SECURITY AND PRIVACY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FD2DFB-3552-864A-C843-3187B8FC9C14}"/>
              </a:ext>
            </a:extLst>
          </p:cNvPr>
          <p:cNvSpPr txBox="1"/>
          <p:nvPr/>
        </p:nvSpPr>
        <p:spPr>
          <a:xfrm>
            <a:off x="851894" y="6336685"/>
            <a:ext cx="11340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Montserrat" panose="00000500000000000000" pitchFamily="2" charset="0"/>
              </a:rPr>
              <a:t>www.ict.gov.pg</a:t>
            </a:r>
          </a:p>
          <a:p>
            <a:endParaRPr lang="en-US" sz="1600">
              <a:latin typeface="Montserrat" panose="00000500000000000000" pitchFamily="2" charset="0"/>
            </a:endParaRPr>
          </a:p>
          <a:p>
            <a:endParaRPr lang="en-PG" sz="2800" b="1">
              <a:latin typeface="Montserrat" panose="00000500000000000000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3CA283F-8E5B-E0D0-90E3-61299419332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3" r="20635" b="4180"/>
          <a:stretch/>
        </p:blipFill>
        <p:spPr>
          <a:xfrm>
            <a:off x="10958688" y="-19278"/>
            <a:ext cx="980173" cy="115678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15ED7D7-F735-11A8-E6EB-97AEAD386C83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188580" y="1284110"/>
            <a:ext cx="11487481" cy="48320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4400" dirty="0"/>
              <a:t>In the digital age, government websites are increasingly targeted by cyber threats. Ensuring the security and privacy of citizen data is a top priority in the standardization effort</a:t>
            </a:r>
            <a:r>
              <a:rPr lang="en-US" sz="4400" dirty="0" smtClean="0"/>
              <a:t>.</a:t>
            </a:r>
          </a:p>
          <a:p>
            <a:pPr algn="just"/>
            <a:r>
              <a:rPr lang="en-US" sz="4400" dirty="0" smtClean="0"/>
              <a:t>Our aim is to ensure all websites are encrypted and </a:t>
            </a:r>
            <a:r>
              <a:rPr lang="en-US" sz="4400" dirty="0" smtClean="0"/>
              <a:t>compliant to data privacy regulations.</a:t>
            </a:r>
            <a:endParaRPr lang="en-US" sz="4400" dirty="0" smtClean="0"/>
          </a:p>
          <a:p>
            <a:endParaRPr 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357117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5" name="Picture 319">
            <a:extLst>
              <a:ext uri="{FF2B5EF4-FFF2-40B4-BE49-F238E27FC236}">
                <a16:creationId xmlns:a16="http://schemas.microsoft.com/office/drawing/2014/main" id="{E653EAA4-419C-ED7D-8AF4-08D0D0138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6204087"/>
            <a:ext cx="2541589" cy="52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01" name="Group 4500">
            <a:extLst>
              <a:ext uri="{FF2B5EF4-FFF2-40B4-BE49-F238E27FC236}">
                <a16:creationId xmlns:a16="http://schemas.microsoft.com/office/drawing/2014/main" id="{2E01713E-F732-0369-763A-94EB462265D6}"/>
              </a:ext>
            </a:extLst>
          </p:cNvPr>
          <p:cNvGrpSpPr/>
          <p:nvPr/>
        </p:nvGrpSpPr>
        <p:grpSpPr>
          <a:xfrm>
            <a:off x="10780712" y="6204087"/>
            <a:ext cx="1411288" cy="525463"/>
            <a:chOff x="6718301" y="5354638"/>
            <a:chExt cx="1411288" cy="525463"/>
          </a:xfrm>
        </p:grpSpPr>
        <p:pic>
          <p:nvPicPr>
            <p:cNvPr id="4428" name="Picture 332">
              <a:extLst>
                <a:ext uri="{FF2B5EF4-FFF2-40B4-BE49-F238E27FC236}">
                  <a16:creationId xmlns:a16="http://schemas.microsoft.com/office/drawing/2014/main" id="{7A07B3B7-A9CA-F952-BA63-9E94BA377B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8301" y="5354638"/>
              <a:ext cx="1411288" cy="525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500" name="Group 4499">
              <a:extLst>
                <a:ext uri="{FF2B5EF4-FFF2-40B4-BE49-F238E27FC236}">
                  <a16:creationId xmlns:a16="http://schemas.microsoft.com/office/drawing/2014/main" id="{81AEE1E8-4893-9592-163A-91AF23926F96}"/>
                </a:ext>
              </a:extLst>
            </p:cNvPr>
            <p:cNvGrpSpPr/>
            <p:nvPr/>
          </p:nvGrpSpPr>
          <p:grpSpPr>
            <a:xfrm>
              <a:off x="7053264" y="5487987"/>
              <a:ext cx="855662" cy="303213"/>
              <a:chOff x="7053264" y="5487987"/>
              <a:chExt cx="855662" cy="303213"/>
            </a:xfrm>
          </p:grpSpPr>
          <p:sp>
            <p:nvSpPr>
              <p:cNvPr id="4356" name="Freeform 333">
                <a:extLst>
                  <a:ext uri="{FF2B5EF4-FFF2-40B4-BE49-F238E27FC236}">
                    <a16:creationId xmlns:a16="http://schemas.microsoft.com/office/drawing/2014/main" id="{CFE59774-5EFE-6142-39E8-0BF55C5B915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3264" y="5487987"/>
                <a:ext cx="304800" cy="300038"/>
              </a:xfrm>
              <a:custGeom>
                <a:avLst/>
                <a:gdLst>
                  <a:gd name="T0" fmla="*/ 48 w 96"/>
                  <a:gd name="T1" fmla="*/ 0 h 94"/>
                  <a:gd name="T2" fmla="*/ 0 w 96"/>
                  <a:gd name="T3" fmla="*/ 47 h 94"/>
                  <a:gd name="T4" fmla="*/ 48 w 96"/>
                  <a:gd name="T5" fmla="*/ 94 h 94"/>
                  <a:gd name="T6" fmla="*/ 96 w 96"/>
                  <a:gd name="T7" fmla="*/ 47 h 94"/>
                  <a:gd name="T8" fmla="*/ 48 w 96"/>
                  <a:gd name="T9" fmla="*/ 0 h 94"/>
                  <a:gd name="T10" fmla="*/ 34 w 96"/>
                  <a:gd name="T11" fmla="*/ 71 h 94"/>
                  <a:gd name="T12" fmla="*/ 20 w 96"/>
                  <a:gd name="T13" fmla="*/ 71 h 94"/>
                  <a:gd name="T14" fmla="*/ 20 w 96"/>
                  <a:gd name="T15" fmla="*/ 37 h 94"/>
                  <a:gd name="T16" fmla="*/ 34 w 96"/>
                  <a:gd name="T17" fmla="*/ 37 h 94"/>
                  <a:gd name="T18" fmla="*/ 34 w 96"/>
                  <a:gd name="T19" fmla="*/ 71 h 94"/>
                  <a:gd name="T20" fmla="*/ 33 w 96"/>
                  <a:gd name="T21" fmla="*/ 32 h 94"/>
                  <a:gd name="T22" fmla="*/ 27 w 96"/>
                  <a:gd name="T23" fmla="*/ 34 h 94"/>
                  <a:gd name="T24" fmla="*/ 21 w 96"/>
                  <a:gd name="T25" fmla="*/ 32 h 94"/>
                  <a:gd name="T26" fmla="*/ 19 w 96"/>
                  <a:gd name="T27" fmla="*/ 27 h 94"/>
                  <a:gd name="T28" fmla="*/ 21 w 96"/>
                  <a:gd name="T29" fmla="*/ 22 h 94"/>
                  <a:gd name="T30" fmla="*/ 27 w 96"/>
                  <a:gd name="T31" fmla="*/ 20 h 94"/>
                  <a:gd name="T32" fmla="*/ 33 w 96"/>
                  <a:gd name="T33" fmla="*/ 22 h 94"/>
                  <a:gd name="T34" fmla="*/ 36 w 96"/>
                  <a:gd name="T35" fmla="*/ 27 h 94"/>
                  <a:gd name="T36" fmla="*/ 33 w 96"/>
                  <a:gd name="T37" fmla="*/ 32 h 94"/>
                  <a:gd name="T38" fmla="*/ 79 w 96"/>
                  <a:gd name="T39" fmla="*/ 71 h 94"/>
                  <a:gd name="T40" fmla="*/ 65 w 96"/>
                  <a:gd name="T41" fmla="*/ 71 h 94"/>
                  <a:gd name="T42" fmla="*/ 65 w 96"/>
                  <a:gd name="T43" fmla="*/ 54 h 94"/>
                  <a:gd name="T44" fmla="*/ 60 w 96"/>
                  <a:gd name="T45" fmla="*/ 48 h 94"/>
                  <a:gd name="T46" fmla="*/ 56 w 96"/>
                  <a:gd name="T47" fmla="*/ 50 h 94"/>
                  <a:gd name="T48" fmla="*/ 55 w 96"/>
                  <a:gd name="T49" fmla="*/ 55 h 94"/>
                  <a:gd name="T50" fmla="*/ 55 w 96"/>
                  <a:gd name="T51" fmla="*/ 71 h 94"/>
                  <a:gd name="T52" fmla="*/ 41 w 96"/>
                  <a:gd name="T53" fmla="*/ 71 h 94"/>
                  <a:gd name="T54" fmla="*/ 41 w 96"/>
                  <a:gd name="T55" fmla="*/ 37 h 94"/>
                  <a:gd name="T56" fmla="*/ 54 w 96"/>
                  <a:gd name="T57" fmla="*/ 37 h 94"/>
                  <a:gd name="T58" fmla="*/ 54 w 96"/>
                  <a:gd name="T59" fmla="*/ 40 h 94"/>
                  <a:gd name="T60" fmla="*/ 59 w 96"/>
                  <a:gd name="T61" fmla="*/ 37 h 94"/>
                  <a:gd name="T62" fmla="*/ 65 w 96"/>
                  <a:gd name="T63" fmla="*/ 36 h 94"/>
                  <a:gd name="T64" fmla="*/ 75 w 96"/>
                  <a:gd name="T65" fmla="*/ 40 h 94"/>
                  <a:gd name="T66" fmla="*/ 79 w 96"/>
                  <a:gd name="T67" fmla="*/ 52 h 94"/>
                  <a:gd name="T68" fmla="*/ 79 w 96"/>
                  <a:gd name="T69" fmla="*/ 7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6" h="94">
                    <a:moveTo>
                      <a:pt x="48" y="0"/>
                    </a:moveTo>
                    <a:cubicBezTo>
                      <a:pt x="22" y="0"/>
                      <a:pt x="0" y="21"/>
                      <a:pt x="0" y="47"/>
                    </a:cubicBezTo>
                    <a:cubicBezTo>
                      <a:pt x="0" y="73"/>
                      <a:pt x="22" y="94"/>
                      <a:pt x="48" y="94"/>
                    </a:cubicBezTo>
                    <a:cubicBezTo>
                      <a:pt x="75" y="94"/>
                      <a:pt x="96" y="73"/>
                      <a:pt x="96" y="47"/>
                    </a:cubicBezTo>
                    <a:cubicBezTo>
                      <a:pt x="96" y="21"/>
                      <a:pt x="75" y="0"/>
                      <a:pt x="48" y="0"/>
                    </a:cubicBezTo>
                    <a:close/>
                    <a:moveTo>
                      <a:pt x="34" y="71"/>
                    </a:move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34" y="37"/>
                      <a:pt x="34" y="37"/>
                      <a:pt x="34" y="37"/>
                    </a:cubicBezTo>
                    <a:lnTo>
                      <a:pt x="34" y="71"/>
                    </a:lnTo>
                    <a:close/>
                    <a:moveTo>
                      <a:pt x="33" y="32"/>
                    </a:moveTo>
                    <a:cubicBezTo>
                      <a:pt x="32" y="33"/>
                      <a:pt x="30" y="34"/>
                      <a:pt x="27" y="34"/>
                    </a:cubicBezTo>
                    <a:cubicBezTo>
                      <a:pt x="25" y="34"/>
                      <a:pt x="22" y="33"/>
                      <a:pt x="21" y="32"/>
                    </a:cubicBezTo>
                    <a:cubicBezTo>
                      <a:pt x="19" y="31"/>
                      <a:pt x="19" y="29"/>
                      <a:pt x="19" y="27"/>
                    </a:cubicBezTo>
                    <a:cubicBezTo>
                      <a:pt x="19" y="25"/>
                      <a:pt x="19" y="23"/>
                      <a:pt x="21" y="22"/>
                    </a:cubicBezTo>
                    <a:cubicBezTo>
                      <a:pt x="22" y="20"/>
                      <a:pt x="25" y="20"/>
                      <a:pt x="27" y="20"/>
                    </a:cubicBezTo>
                    <a:cubicBezTo>
                      <a:pt x="30" y="20"/>
                      <a:pt x="32" y="20"/>
                      <a:pt x="33" y="22"/>
                    </a:cubicBezTo>
                    <a:cubicBezTo>
                      <a:pt x="35" y="23"/>
                      <a:pt x="36" y="25"/>
                      <a:pt x="36" y="27"/>
                    </a:cubicBezTo>
                    <a:cubicBezTo>
                      <a:pt x="36" y="29"/>
                      <a:pt x="35" y="31"/>
                      <a:pt x="33" y="32"/>
                    </a:cubicBezTo>
                    <a:close/>
                    <a:moveTo>
                      <a:pt x="79" y="71"/>
                    </a:moveTo>
                    <a:cubicBezTo>
                      <a:pt x="65" y="71"/>
                      <a:pt x="65" y="71"/>
                      <a:pt x="65" y="71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65" y="50"/>
                      <a:pt x="63" y="48"/>
                      <a:pt x="60" y="48"/>
                    </a:cubicBezTo>
                    <a:cubicBezTo>
                      <a:pt x="59" y="48"/>
                      <a:pt x="57" y="49"/>
                      <a:pt x="56" y="50"/>
                    </a:cubicBezTo>
                    <a:cubicBezTo>
                      <a:pt x="55" y="51"/>
                      <a:pt x="55" y="53"/>
                      <a:pt x="55" y="55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6" y="39"/>
                      <a:pt x="57" y="38"/>
                      <a:pt x="59" y="37"/>
                    </a:cubicBezTo>
                    <a:cubicBezTo>
                      <a:pt x="61" y="37"/>
                      <a:pt x="63" y="36"/>
                      <a:pt x="65" y="36"/>
                    </a:cubicBezTo>
                    <a:cubicBezTo>
                      <a:pt x="69" y="36"/>
                      <a:pt x="72" y="38"/>
                      <a:pt x="75" y="40"/>
                    </a:cubicBezTo>
                    <a:cubicBezTo>
                      <a:pt x="78" y="43"/>
                      <a:pt x="79" y="47"/>
                      <a:pt x="79" y="52"/>
                    </a:cubicBezTo>
                    <a:lnTo>
                      <a:pt x="79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4357" name="Freeform 334">
                <a:extLst>
                  <a:ext uri="{FF2B5EF4-FFF2-40B4-BE49-F238E27FC236}">
                    <a16:creationId xmlns:a16="http://schemas.microsoft.com/office/drawing/2014/main" id="{19A0BA3F-5613-5FBB-87B1-1911E4691C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13651" y="5494337"/>
                <a:ext cx="295275" cy="296863"/>
              </a:xfrm>
              <a:custGeom>
                <a:avLst/>
                <a:gdLst>
                  <a:gd name="T0" fmla="*/ 47 w 93"/>
                  <a:gd name="T1" fmla="*/ 0 h 93"/>
                  <a:gd name="T2" fmla="*/ 0 w 93"/>
                  <a:gd name="T3" fmla="*/ 46 h 93"/>
                  <a:gd name="T4" fmla="*/ 47 w 93"/>
                  <a:gd name="T5" fmla="*/ 93 h 93"/>
                  <a:gd name="T6" fmla="*/ 93 w 93"/>
                  <a:gd name="T7" fmla="*/ 46 h 93"/>
                  <a:gd name="T8" fmla="*/ 47 w 93"/>
                  <a:gd name="T9" fmla="*/ 0 h 93"/>
                  <a:gd name="T10" fmla="*/ 59 w 93"/>
                  <a:gd name="T11" fmla="*/ 39 h 93"/>
                  <a:gd name="T12" fmla="*/ 59 w 93"/>
                  <a:gd name="T13" fmla="*/ 51 h 93"/>
                  <a:gd name="T14" fmla="*/ 50 w 93"/>
                  <a:gd name="T15" fmla="*/ 51 h 93"/>
                  <a:gd name="T16" fmla="*/ 50 w 93"/>
                  <a:gd name="T17" fmla="*/ 76 h 93"/>
                  <a:gd name="T18" fmla="*/ 34 w 93"/>
                  <a:gd name="T19" fmla="*/ 76 h 93"/>
                  <a:gd name="T20" fmla="*/ 34 w 93"/>
                  <a:gd name="T21" fmla="*/ 51 h 93"/>
                  <a:gd name="T22" fmla="*/ 29 w 93"/>
                  <a:gd name="T23" fmla="*/ 51 h 93"/>
                  <a:gd name="T24" fmla="*/ 29 w 93"/>
                  <a:gd name="T25" fmla="*/ 39 h 93"/>
                  <a:gd name="T26" fmla="*/ 34 w 93"/>
                  <a:gd name="T27" fmla="*/ 39 h 93"/>
                  <a:gd name="T28" fmla="*/ 34 w 93"/>
                  <a:gd name="T29" fmla="*/ 39 h 93"/>
                  <a:gd name="T30" fmla="*/ 39 w 93"/>
                  <a:gd name="T31" fmla="*/ 27 h 93"/>
                  <a:gd name="T32" fmla="*/ 52 w 93"/>
                  <a:gd name="T33" fmla="*/ 22 h 93"/>
                  <a:gd name="T34" fmla="*/ 57 w 93"/>
                  <a:gd name="T35" fmla="*/ 23 h 93"/>
                  <a:gd name="T36" fmla="*/ 61 w 93"/>
                  <a:gd name="T37" fmla="*/ 24 h 93"/>
                  <a:gd name="T38" fmla="*/ 58 w 93"/>
                  <a:gd name="T39" fmla="*/ 36 h 93"/>
                  <a:gd name="T40" fmla="*/ 54 w 93"/>
                  <a:gd name="T41" fmla="*/ 35 h 93"/>
                  <a:gd name="T42" fmla="*/ 51 w 93"/>
                  <a:gd name="T43" fmla="*/ 36 h 93"/>
                  <a:gd name="T44" fmla="*/ 50 w 93"/>
                  <a:gd name="T45" fmla="*/ 39 h 93"/>
                  <a:gd name="T46" fmla="*/ 50 w 93"/>
                  <a:gd name="T47" fmla="*/ 39 h 93"/>
                  <a:gd name="T48" fmla="*/ 59 w 93"/>
                  <a:gd name="T49" fmla="*/ 3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3" h="93">
                    <a:moveTo>
                      <a:pt x="47" y="0"/>
                    </a:moveTo>
                    <a:cubicBezTo>
                      <a:pt x="21" y="0"/>
                      <a:pt x="0" y="21"/>
                      <a:pt x="0" y="46"/>
                    </a:cubicBezTo>
                    <a:cubicBezTo>
                      <a:pt x="0" y="72"/>
                      <a:pt x="21" y="93"/>
                      <a:pt x="47" y="93"/>
                    </a:cubicBezTo>
                    <a:cubicBezTo>
                      <a:pt x="72" y="93"/>
                      <a:pt x="93" y="72"/>
                      <a:pt x="93" y="46"/>
                    </a:cubicBezTo>
                    <a:cubicBezTo>
                      <a:pt x="93" y="21"/>
                      <a:pt x="72" y="0"/>
                      <a:pt x="47" y="0"/>
                    </a:cubicBezTo>
                    <a:close/>
                    <a:moveTo>
                      <a:pt x="59" y="39"/>
                    </a:moveTo>
                    <a:cubicBezTo>
                      <a:pt x="59" y="51"/>
                      <a:pt x="59" y="51"/>
                      <a:pt x="59" y="51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76"/>
                      <a:pt x="50" y="76"/>
                      <a:pt x="50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4"/>
                      <a:pt x="36" y="30"/>
                      <a:pt x="39" y="27"/>
                    </a:cubicBezTo>
                    <a:cubicBezTo>
                      <a:pt x="42" y="24"/>
                      <a:pt x="46" y="22"/>
                      <a:pt x="52" y="22"/>
                    </a:cubicBezTo>
                    <a:cubicBezTo>
                      <a:pt x="54" y="22"/>
                      <a:pt x="55" y="23"/>
                      <a:pt x="57" y="23"/>
                    </a:cubicBezTo>
                    <a:cubicBezTo>
                      <a:pt x="59" y="23"/>
                      <a:pt x="60" y="24"/>
                      <a:pt x="61" y="24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56" y="35"/>
                      <a:pt x="55" y="35"/>
                      <a:pt x="54" y="35"/>
                    </a:cubicBezTo>
                    <a:cubicBezTo>
                      <a:pt x="53" y="35"/>
                      <a:pt x="52" y="35"/>
                      <a:pt x="51" y="36"/>
                    </a:cubicBezTo>
                    <a:cubicBezTo>
                      <a:pt x="50" y="37"/>
                      <a:pt x="50" y="38"/>
                      <a:pt x="50" y="39"/>
                    </a:cubicBezTo>
                    <a:cubicBezTo>
                      <a:pt x="50" y="39"/>
                      <a:pt x="50" y="39"/>
                      <a:pt x="50" y="39"/>
                    </a:cubicBezTo>
                    <a:lnTo>
                      <a:pt x="59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</p:grpSp>
      </p:grpSp>
      <p:pic>
        <p:nvPicPr>
          <p:cNvPr id="4502" name="Picture 1920">
            <a:extLst>
              <a:ext uri="{FF2B5EF4-FFF2-40B4-BE49-F238E27FC236}">
                <a16:creationId xmlns:a16="http://schemas.microsoft.com/office/drawing/2014/main" id="{928CF122-9D61-C1F8-35DB-F06E2AD67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81"/>
            <a:ext cx="10954102" cy="85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3" name="TextBox 4502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0" y="248940"/>
            <a:ext cx="1092709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WEBSITE IMPLEMENTATION AND FORWARD PLANS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FD2DFB-3552-864A-C843-3187B8FC9C14}"/>
              </a:ext>
            </a:extLst>
          </p:cNvPr>
          <p:cNvSpPr txBox="1"/>
          <p:nvPr/>
        </p:nvSpPr>
        <p:spPr>
          <a:xfrm>
            <a:off x="851894" y="6336685"/>
            <a:ext cx="11340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Montserrat" panose="00000500000000000000" pitchFamily="2" charset="0"/>
              </a:rPr>
              <a:t>www.ict.gov.pg</a:t>
            </a:r>
          </a:p>
          <a:p>
            <a:endParaRPr lang="en-US" sz="1600">
              <a:latin typeface="Montserrat" panose="00000500000000000000" pitchFamily="2" charset="0"/>
            </a:endParaRPr>
          </a:p>
          <a:p>
            <a:endParaRPr lang="en-PG" sz="2800" b="1">
              <a:latin typeface="Montserrat" panose="00000500000000000000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3CA283F-8E5B-E0D0-90E3-61299419332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3" r="20635" b="4180"/>
          <a:stretch/>
        </p:blipFill>
        <p:spPr>
          <a:xfrm>
            <a:off x="10958688" y="-19278"/>
            <a:ext cx="980173" cy="115678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15ED7D7-F735-11A8-E6EB-97AEAD386C83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188580" y="1284110"/>
            <a:ext cx="11487481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3200" dirty="0" smtClean="0"/>
              <a:t>The Department of ICT launched </a:t>
            </a:r>
            <a:r>
              <a:rPr lang="en-US" sz="3200" dirty="0"/>
              <a:t>standardized websites for all 22 provincial </a:t>
            </a:r>
            <a:r>
              <a:rPr lang="en-US" sz="3200" dirty="0" smtClean="0"/>
              <a:t>governments, </a:t>
            </a:r>
            <a:r>
              <a:rPr lang="en-US" sz="3200" dirty="0"/>
              <a:t>ensuring a unified digital presence across the country. </a:t>
            </a:r>
            <a:r>
              <a:rPr lang="en-US" sz="3200" dirty="0" smtClean="0"/>
              <a:t>The initiative was to enhance </a:t>
            </a:r>
            <a:r>
              <a:rPr lang="en-US" sz="3200" dirty="0"/>
              <a:t>accessibility, streamline </a:t>
            </a:r>
            <a:r>
              <a:rPr lang="en-US" sz="3200" dirty="0" smtClean="0"/>
              <a:t>information </a:t>
            </a:r>
            <a:r>
              <a:rPr lang="en-US" sz="3200" dirty="0"/>
              <a:t>at the provincial level. </a:t>
            </a:r>
            <a:endParaRPr lang="en-US" sz="3200" dirty="0" smtClean="0"/>
          </a:p>
          <a:p>
            <a:pPr algn="just"/>
            <a:endParaRPr lang="en-US" sz="3200" dirty="0"/>
          </a:p>
          <a:p>
            <a:pPr algn="just"/>
            <a:r>
              <a:rPr lang="en-US" sz="3200" dirty="0" smtClean="0"/>
              <a:t>The </a:t>
            </a:r>
            <a:r>
              <a:rPr lang="en-US" sz="3200" dirty="0" smtClean="0"/>
              <a:t>website rollout </a:t>
            </a:r>
            <a:r>
              <a:rPr lang="en-US" sz="3200" dirty="0"/>
              <a:t>will extend to district and Provincial Health Authority (PHA) </a:t>
            </a:r>
            <a:r>
              <a:rPr lang="en-US" sz="3200" dirty="0" smtClean="0"/>
              <a:t>websites. This </a:t>
            </a:r>
            <a:r>
              <a:rPr lang="en-US" sz="3200" dirty="0"/>
              <a:t>effort is part of the </a:t>
            </a:r>
            <a:r>
              <a:rPr lang="en-US" sz="3200" dirty="0"/>
              <a:t>N</a:t>
            </a:r>
            <a:r>
              <a:rPr lang="en-US" sz="3200" dirty="0" smtClean="0"/>
              <a:t>ational ICT Strategy </a:t>
            </a:r>
            <a:r>
              <a:rPr lang="en-US" sz="3200" dirty="0"/>
              <a:t>to standardize government websites, improve governance, and strengthen public engagement through digital platforms.</a:t>
            </a:r>
          </a:p>
        </p:txBody>
      </p:sp>
    </p:spTree>
    <p:extLst>
      <p:ext uri="{BB962C8B-B14F-4D97-AF65-F5344CB8AC3E}">
        <p14:creationId xmlns:p14="http://schemas.microsoft.com/office/powerpoint/2010/main" val="120895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5" name="Picture 319">
            <a:extLst>
              <a:ext uri="{FF2B5EF4-FFF2-40B4-BE49-F238E27FC236}">
                <a16:creationId xmlns:a16="http://schemas.microsoft.com/office/drawing/2014/main" id="{E653EAA4-419C-ED7D-8AF4-08D0D0138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6204087"/>
            <a:ext cx="2541589" cy="52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01" name="Group 4500">
            <a:extLst>
              <a:ext uri="{FF2B5EF4-FFF2-40B4-BE49-F238E27FC236}">
                <a16:creationId xmlns:a16="http://schemas.microsoft.com/office/drawing/2014/main" id="{2E01713E-F732-0369-763A-94EB462265D6}"/>
              </a:ext>
            </a:extLst>
          </p:cNvPr>
          <p:cNvGrpSpPr/>
          <p:nvPr/>
        </p:nvGrpSpPr>
        <p:grpSpPr>
          <a:xfrm>
            <a:off x="10780712" y="6204087"/>
            <a:ext cx="1411288" cy="525463"/>
            <a:chOff x="6718301" y="5354638"/>
            <a:chExt cx="1411288" cy="525463"/>
          </a:xfrm>
        </p:grpSpPr>
        <p:pic>
          <p:nvPicPr>
            <p:cNvPr id="4428" name="Picture 332">
              <a:extLst>
                <a:ext uri="{FF2B5EF4-FFF2-40B4-BE49-F238E27FC236}">
                  <a16:creationId xmlns:a16="http://schemas.microsoft.com/office/drawing/2014/main" id="{7A07B3B7-A9CA-F952-BA63-9E94BA377B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8301" y="5354638"/>
              <a:ext cx="1411288" cy="525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500" name="Group 4499">
              <a:extLst>
                <a:ext uri="{FF2B5EF4-FFF2-40B4-BE49-F238E27FC236}">
                  <a16:creationId xmlns:a16="http://schemas.microsoft.com/office/drawing/2014/main" id="{81AEE1E8-4893-9592-163A-91AF23926F96}"/>
                </a:ext>
              </a:extLst>
            </p:cNvPr>
            <p:cNvGrpSpPr/>
            <p:nvPr/>
          </p:nvGrpSpPr>
          <p:grpSpPr>
            <a:xfrm>
              <a:off x="7053264" y="5487987"/>
              <a:ext cx="855662" cy="303213"/>
              <a:chOff x="7053264" y="5487987"/>
              <a:chExt cx="855662" cy="303213"/>
            </a:xfrm>
          </p:grpSpPr>
          <p:sp>
            <p:nvSpPr>
              <p:cNvPr id="4356" name="Freeform 333">
                <a:extLst>
                  <a:ext uri="{FF2B5EF4-FFF2-40B4-BE49-F238E27FC236}">
                    <a16:creationId xmlns:a16="http://schemas.microsoft.com/office/drawing/2014/main" id="{CFE59774-5EFE-6142-39E8-0BF55C5B915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3264" y="5487987"/>
                <a:ext cx="304800" cy="300038"/>
              </a:xfrm>
              <a:custGeom>
                <a:avLst/>
                <a:gdLst>
                  <a:gd name="T0" fmla="*/ 48 w 96"/>
                  <a:gd name="T1" fmla="*/ 0 h 94"/>
                  <a:gd name="T2" fmla="*/ 0 w 96"/>
                  <a:gd name="T3" fmla="*/ 47 h 94"/>
                  <a:gd name="T4" fmla="*/ 48 w 96"/>
                  <a:gd name="T5" fmla="*/ 94 h 94"/>
                  <a:gd name="T6" fmla="*/ 96 w 96"/>
                  <a:gd name="T7" fmla="*/ 47 h 94"/>
                  <a:gd name="T8" fmla="*/ 48 w 96"/>
                  <a:gd name="T9" fmla="*/ 0 h 94"/>
                  <a:gd name="T10" fmla="*/ 34 w 96"/>
                  <a:gd name="T11" fmla="*/ 71 h 94"/>
                  <a:gd name="T12" fmla="*/ 20 w 96"/>
                  <a:gd name="T13" fmla="*/ 71 h 94"/>
                  <a:gd name="T14" fmla="*/ 20 w 96"/>
                  <a:gd name="T15" fmla="*/ 37 h 94"/>
                  <a:gd name="T16" fmla="*/ 34 w 96"/>
                  <a:gd name="T17" fmla="*/ 37 h 94"/>
                  <a:gd name="T18" fmla="*/ 34 w 96"/>
                  <a:gd name="T19" fmla="*/ 71 h 94"/>
                  <a:gd name="T20" fmla="*/ 33 w 96"/>
                  <a:gd name="T21" fmla="*/ 32 h 94"/>
                  <a:gd name="T22" fmla="*/ 27 w 96"/>
                  <a:gd name="T23" fmla="*/ 34 h 94"/>
                  <a:gd name="T24" fmla="*/ 21 w 96"/>
                  <a:gd name="T25" fmla="*/ 32 h 94"/>
                  <a:gd name="T26" fmla="*/ 19 w 96"/>
                  <a:gd name="T27" fmla="*/ 27 h 94"/>
                  <a:gd name="T28" fmla="*/ 21 w 96"/>
                  <a:gd name="T29" fmla="*/ 22 h 94"/>
                  <a:gd name="T30" fmla="*/ 27 w 96"/>
                  <a:gd name="T31" fmla="*/ 20 h 94"/>
                  <a:gd name="T32" fmla="*/ 33 w 96"/>
                  <a:gd name="T33" fmla="*/ 22 h 94"/>
                  <a:gd name="T34" fmla="*/ 36 w 96"/>
                  <a:gd name="T35" fmla="*/ 27 h 94"/>
                  <a:gd name="T36" fmla="*/ 33 w 96"/>
                  <a:gd name="T37" fmla="*/ 32 h 94"/>
                  <a:gd name="T38" fmla="*/ 79 w 96"/>
                  <a:gd name="T39" fmla="*/ 71 h 94"/>
                  <a:gd name="T40" fmla="*/ 65 w 96"/>
                  <a:gd name="T41" fmla="*/ 71 h 94"/>
                  <a:gd name="T42" fmla="*/ 65 w 96"/>
                  <a:gd name="T43" fmla="*/ 54 h 94"/>
                  <a:gd name="T44" fmla="*/ 60 w 96"/>
                  <a:gd name="T45" fmla="*/ 48 h 94"/>
                  <a:gd name="T46" fmla="*/ 56 w 96"/>
                  <a:gd name="T47" fmla="*/ 50 h 94"/>
                  <a:gd name="T48" fmla="*/ 55 w 96"/>
                  <a:gd name="T49" fmla="*/ 55 h 94"/>
                  <a:gd name="T50" fmla="*/ 55 w 96"/>
                  <a:gd name="T51" fmla="*/ 71 h 94"/>
                  <a:gd name="T52" fmla="*/ 41 w 96"/>
                  <a:gd name="T53" fmla="*/ 71 h 94"/>
                  <a:gd name="T54" fmla="*/ 41 w 96"/>
                  <a:gd name="T55" fmla="*/ 37 h 94"/>
                  <a:gd name="T56" fmla="*/ 54 w 96"/>
                  <a:gd name="T57" fmla="*/ 37 h 94"/>
                  <a:gd name="T58" fmla="*/ 54 w 96"/>
                  <a:gd name="T59" fmla="*/ 40 h 94"/>
                  <a:gd name="T60" fmla="*/ 59 w 96"/>
                  <a:gd name="T61" fmla="*/ 37 h 94"/>
                  <a:gd name="T62" fmla="*/ 65 w 96"/>
                  <a:gd name="T63" fmla="*/ 36 h 94"/>
                  <a:gd name="T64" fmla="*/ 75 w 96"/>
                  <a:gd name="T65" fmla="*/ 40 h 94"/>
                  <a:gd name="T66" fmla="*/ 79 w 96"/>
                  <a:gd name="T67" fmla="*/ 52 h 94"/>
                  <a:gd name="T68" fmla="*/ 79 w 96"/>
                  <a:gd name="T69" fmla="*/ 7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6" h="94">
                    <a:moveTo>
                      <a:pt x="48" y="0"/>
                    </a:moveTo>
                    <a:cubicBezTo>
                      <a:pt x="22" y="0"/>
                      <a:pt x="0" y="21"/>
                      <a:pt x="0" y="47"/>
                    </a:cubicBezTo>
                    <a:cubicBezTo>
                      <a:pt x="0" y="73"/>
                      <a:pt x="22" y="94"/>
                      <a:pt x="48" y="94"/>
                    </a:cubicBezTo>
                    <a:cubicBezTo>
                      <a:pt x="75" y="94"/>
                      <a:pt x="96" y="73"/>
                      <a:pt x="96" y="47"/>
                    </a:cubicBezTo>
                    <a:cubicBezTo>
                      <a:pt x="96" y="21"/>
                      <a:pt x="75" y="0"/>
                      <a:pt x="48" y="0"/>
                    </a:cubicBezTo>
                    <a:close/>
                    <a:moveTo>
                      <a:pt x="34" y="71"/>
                    </a:move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34" y="37"/>
                      <a:pt x="34" y="37"/>
                      <a:pt x="34" y="37"/>
                    </a:cubicBezTo>
                    <a:lnTo>
                      <a:pt x="34" y="71"/>
                    </a:lnTo>
                    <a:close/>
                    <a:moveTo>
                      <a:pt x="33" y="32"/>
                    </a:moveTo>
                    <a:cubicBezTo>
                      <a:pt x="32" y="33"/>
                      <a:pt x="30" y="34"/>
                      <a:pt x="27" y="34"/>
                    </a:cubicBezTo>
                    <a:cubicBezTo>
                      <a:pt x="25" y="34"/>
                      <a:pt x="22" y="33"/>
                      <a:pt x="21" y="32"/>
                    </a:cubicBezTo>
                    <a:cubicBezTo>
                      <a:pt x="19" y="31"/>
                      <a:pt x="19" y="29"/>
                      <a:pt x="19" y="27"/>
                    </a:cubicBezTo>
                    <a:cubicBezTo>
                      <a:pt x="19" y="25"/>
                      <a:pt x="19" y="23"/>
                      <a:pt x="21" y="22"/>
                    </a:cubicBezTo>
                    <a:cubicBezTo>
                      <a:pt x="22" y="20"/>
                      <a:pt x="25" y="20"/>
                      <a:pt x="27" y="20"/>
                    </a:cubicBezTo>
                    <a:cubicBezTo>
                      <a:pt x="30" y="20"/>
                      <a:pt x="32" y="20"/>
                      <a:pt x="33" y="22"/>
                    </a:cubicBezTo>
                    <a:cubicBezTo>
                      <a:pt x="35" y="23"/>
                      <a:pt x="36" y="25"/>
                      <a:pt x="36" y="27"/>
                    </a:cubicBezTo>
                    <a:cubicBezTo>
                      <a:pt x="36" y="29"/>
                      <a:pt x="35" y="31"/>
                      <a:pt x="33" y="32"/>
                    </a:cubicBezTo>
                    <a:close/>
                    <a:moveTo>
                      <a:pt x="79" y="71"/>
                    </a:moveTo>
                    <a:cubicBezTo>
                      <a:pt x="65" y="71"/>
                      <a:pt x="65" y="71"/>
                      <a:pt x="65" y="71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65" y="50"/>
                      <a:pt x="63" y="48"/>
                      <a:pt x="60" y="48"/>
                    </a:cubicBezTo>
                    <a:cubicBezTo>
                      <a:pt x="59" y="48"/>
                      <a:pt x="57" y="49"/>
                      <a:pt x="56" y="50"/>
                    </a:cubicBezTo>
                    <a:cubicBezTo>
                      <a:pt x="55" y="51"/>
                      <a:pt x="55" y="53"/>
                      <a:pt x="55" y="55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6" y="39"/>
                      <a:pt x="57" y="38"/>
                      <a:pt x="59" y="37"/>
                    </a:cubicBezTo>
                    <a:cubicBezTo>
                      <a:pt x="61" y="37"/>
                      <a:pt x="63" y="36"/>
                      <a:pt x="65" y="36"/>
                    </a:cubicBezTo>
                    <a:cubicBezTo>
                      <a:pt x="69" y="36"/>
                      <a:pt x="72" y="38"/>
                      <a:pt x="75" y="40"/>
                    </a:cubicBezTo>
                    <a:cubicBezTo>
                      <a:pt x="78" y="43"/>
                      <a:pt x="79" y="47"/>
                      <a:pt x="79" y="52"/>
                    </a:cubicBezTo>
                    <a:lnTo>
                      <a:pt x="79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4357" name="Freeform 334">
                <a:extLst>
                  <a:ext uri="{FF2B5EF4-FFF2-40B4-BE49-F238E27FC236}">
                    <a16:creationId xmlns:a16="http://schemas.microsoft.com/office/drawing/2014/main" id="{19A0BA3F-5613-5FBB-87B1-1911E4691C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13651" y="5494337"/>
                <a:ext cx="295275" cy="296863"/>
              </a:xfrm>
              <a:custGeom>
                <a:avLst/>
                <a:gdLst>
                  <a:gd name="T0" fmla="*/ 47 w 93"/>
                  <a:gd name="T1" fmla="*/ 0 h 93"/>
                  <a:gd name="T2" fmla="*/ 0 w 93"/>
                  <a:gd name="T3" fmla="*/ 46 h 93"/>
                  <a:gd name="T4" fmla="*/ 47 w 93"/>
                  <a:gd name="T5" fmla="*/ 93 h 93"/>
                  <a:gd name="T6" fmla="*/ 93 w 93"/>
                  <a:gd name="T7" fmla="*/ 46 h 93"/>
                  <a:gd name="T8" fmla="*/ 47 w 93"/>
                  <a:gd name="T9" fmla="*/ 0 h 93"/>
                  <a:gd name="T10" fmla="*/ 59 w 93"/>
                  <a:gd name="T11" fmla="*/ 39 h 93"/>
                  <a:gd name="T12" fmla="*/ 59 w 93"/>
                  <a:gd name="T13" fmla="*/ 51 h 93"/>
                  <a:gd name="T14" fmla="*/ 50 w 93"/>
                  <a:gd name="T15" fmla="*/ 51 h 93"/>
                  <a:gd name="T16" fmla="*/ 50 w 93"/>
                  <a:gd name="T17" fmla="*/ 76 h 93"/>
                  <a:gd name="T18" fmla="*/ 34 w 93"/>
                  <a:gd name="T19" fmla="*/ 76 h 93"/>
                  <a:gd name="T20" fmla="*/ 34 w 93"/>
                  <a:gd name="T21" fmla="*/ 51 h 93"/>
                  <a:gd name="T22" fmla="*/ 29 w 93"/>
                  <a:gd name="T23" fmla="*/ 51 h 93"/>
                  <a:gd name="T24" fmla="*/ 29 w 93"/>
                  <a:gd name="T25" fmla="*/ 39 h 93"/>
                  <a:gd name="T26" fmla="*/ 34 w 93"/>
                  <a:gd name="T27" fmla="*/ 39 h 93"/>
                  <a:gd name="T28" fmla="*/ 34 w 93"/>
                  <a:gd name="T29" fmla="*/ 39 h 93"/>
                  <a:gd name="T30" fmla="*/ 39 w 93"/>
                  <a:gd name="T31" fmla="*/ 27 h 93"/>
                  <a:gd name="T32" fmla="*/ 52 w 93"/>
                  <a:gd name="T33" fmla="*/ 22 h 93"/>
                  <a:gd name="T34" fmla="*/ 57 w 93"/>
                  <a:gd name="T35" fmla="*/ 23 h 93"/>
                  <a:gd name="T36" fmla="*/ 61 w 93"/>
                  <a:gd name="T37" fmla="*/ 24 h 93"/>
                  <a:gd name="T38" fmla="*/ 58 w 93"/>
                  <a:gd name="T39" fmla="*/ 36 h 93"/>
                  <a:gd name="T40" fmla="*/ 54 w 93"/>
                  <a:gd name="T41" fmla="*/ 35 h 93"/>
                  <a:gd name="T42" fmla="*/ 51 w 93"/>
                  <a:gd name="T43" fmla="*/ 36 h 93"/>
                  <a:gd name="T44" fmla="*/ 50 w 93"/>
                  <a:gd name="T45" fmla="*/ 39 h 93"/>
                  <a:gd name="T46" fmla="*/ 50 w 93"/>
                  <a:gd name="T47" fmla="*/ 39 h 93"/>
                  <a:gd name="T48" fmla="*/ 59 w 93"/>
                  <a:gd name="T49" fmla="*/ 3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3" h="93">
                    <a:moveTo>
                      <a:pt x="47" y="0"/>
                    </a:moveTo>
                    <a:cubicBezTo>
                      <a:pt x="21" y="0"/>
                      <a:pt x="0" y="21"/>
                      <a:pt x="0" y="46"/>
                    </a:cubicBezTo>
                    <a:cubicBezTo>
                      <a:pt x="0" y="72"/>
                      <a:pt x="21" y="93"/>
                      <a:pt x="47" y="93"/>
                    </a:cubicBezTo>
                    <a:cubicBezTo>
                      <a:pt x="72" y="93"/>
                      <a:pt x="93" y="72"/>
                      <a:pt x="93" y="46"/>
                    </a:cubicBezTo>
                    <a:cubicBezTo>
                      <a:pt x="93" y="21"/>
                      <a:pt x="72" y="0"/>
                      <a:pt x="47" y="0"/>
                    </a:cubicBezTo>
                    <a:close/>
                    <a:moveTo>
                      <a:pt x="59" y="39"/>
                    </a:moveTo>
                    <a:cubicBezTo>
                      <a:pt x="59" y="51"/>
                      <a:pt x="59" y="51"/>
                      <a:pt x="59" y="51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76"/>
                      <a:pt x="50" y="76"/>
                      <a:pt x="50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4"/>
                      <a:pt x="36" y="30"/>
                      <a:pt x="39" y="27"/>
                    </a:cubicBezTo>
                    <a:cubicBezTo>
                      <a:pt x="42" y="24"/>
                      <a:pt x="46" y="22"/>
                      <a:pt x="52" y="22"/>
                    </a:cubicBezTo>
                    <a:cubicBezTo>
                      <a:pt x="54" y="22"/>
                      <a:pt x="55" y="23"/>
                      <a:pt x="57" y="23"/>
                    </a:cubicBezTo>
                    <a:cubicBezTo>
                      <a:pt x="59" y="23"/>
                      <a:pt x="60" y="24"/>
                      <a:pt x="61" y="24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56" y="35"/>
                      <a:pt x="55" y="35"/>
                      <a:pt x="54" y="35"/>
                    </a:cubicBezTo>
                    <a:cubicBezTo>
                      <a:pt x="53" y="35"/>
                      <a:pt x="52" y="35"/>
                      <a:pt x="51" y="36"/>
                    </a:cubicBezTo>
                    <a:cubicBezTo>
                      <a:pt x="50" y="37"/>
                      <a:pt x="50" y="38"/>
                      <a:pt x="50" y="39"/>
                    </a:cubicBezTo>
                    <a:cubicBezTo>
                      <a:pt x="50" y="39"/>
                      <a:pt x="50" y="39"/>
                      <a:pt x="50" y="39"/>
                    </a:cubicBezTo>
                    <a:lnTo>
                      <a:pt x="59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</p:grpSp>
      </p:grpSp>
      <p:pic>
        <p:nvPicPr>
          <p:cNvPr id="4502" name="Picture 1920">
            <a:extLst>
              <a:ext uri="{FF2B5EF4-FFF2-40B4-BE49-F238E27FC236}">
                <a16:creationId xmlns:a16="http://schemas.microsoft.com/office/drawing/2014/main" id="{928CF122-9D61-C1F8-35DB-F06E2AD67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81"/>
            <a:ext cx="10954102" cy="85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3" name="TextBox 4502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0" y="248940"/>
            <a:ext cx="1092709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FFFFFF"/>
                </a:solidFill>
              </a:rPr>
              <a:t>WEBSITES ROLL OUT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FD2DFB-3552-864A-C843-3187B8FC9C14}"/>
              </a:ext>
            </a:extLst>
          </p:cNvPr>
          <p:cNvSpPr txBox="1"/>
          <p:nvPr/>
        </p:nvSpPr>
        <p:spPr>
          <a:xfrm>
            <a:off x="851894" y="6336685"/>
            <a:ext cx="11340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Montserrat" panose="00000500000000000000" pitchFamily="2" charset="0"/>
              </a:rPr>
              <a:t>www.ict.gov.pg</a:t>
            </a:r>
          </a:p>
          <a:p>
            <a:endParaRPr lang="en-US" sz="1600">
              <a:latin typeface="Montserrat" panose="00000500000000000000" pitchFamily="2" charset="0"/>
            </a:endParaRPr>
          </a:p>
          <a:p>
            <a:endParaRPr lang="en-PG" sz="2800" b="1">
              <a:latin typeface="Montserrat" panose="00000500000000000000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3CA283F-8E5B-E0D0-90E3-61299419332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3" r="20635" b="4180"/>
          <a:stretch/>
        </p:blipFill>
        <p:spPr>
          <a:xfrm>
            <a:off x="10958688" y="-19278"/>
            <a:ext cx="980173" cy="115678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15ED7D7-F735-11A8-E6EB-97AEAD386C83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2754799" y="2991456"/>
            <a:ext cx="5012685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6600" dirty="0" smtClean="0"/>
              <a:t>THANK YOU!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24697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CT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CT Theme" id="{69732FDA-C49B-4630-9EE4-22C9307CEE67}" vid="{49F539D5-3634-410C-94FB-CED22E9E358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DICT Theme</Template>
  <TotalTime>1304</TotalTime>
  <Words>386</Words>
  <Application>Microsoft Office PowerPoint</Application>
  <PresentationFormat>Widescreen</PresentationFormat>
  <Paragraphs>47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Cambria</vt:lpstr>
      <vt:lpstr>Montserrat</vt:lpstr>
      <vt:lpstr>DICT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Hetri</dc:creator>
  <cp:lastModifiedBy>NTO</cp:lastModifiedBy>
  <cp:revision>126</cp:revision>
  <cp:lastPrinted>2023-02-20T23:49:20Z</cp:lastPrinted>
  <dcterms:created xsi:type="dcterms:W3CDTF">2022-09-25T23:41:43Z</dcterms:created>
  <dcterms:modified xsi:type="dcterms:W3CDTF">2024-09-30T23:14:20Z</dcterms:modified>
</cp:coreProperties>
</file>