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412" r:id="rId3"/>
    <p:sldId id="414" r:id="rId4"/>
    <p:sldId id="3310" r:id="rId5"/>
    <p:sldId id="413" r:id="rId6"/>
    <p:sldId id="415" r:id="rId7"/>
    <p:sldId id="3311" r:id="rId8"/>
    <p:sldId id="3312" r:id="rId9"/>
    <p:sldId id="551" r:id="rId10"/>
    <p:sldId id="407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5BA92A2B-713E-49D5-9095-039AF9EAE382}">
          <p14:sldIdLst>
            <p14:sldId id="257"/>
            <p14:sldId id="412"/>
            <p14:sldId id="414"/>
            <p14:sldId id="3310"/>
            <p14:sldId id="413"/>
            <p14:sldId id="415"/>
            <p14:sldId id="3311"/>
            <p14:sldId id="3312"/>
            <p14:sldId id="551"/>
            <p14:sldId id="4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FF00"/>
    <a:srgbClr val="009900"/>
    <a:srgbClr val="00FF00"/>
    <a:srgbClr val="FFFFCC"/>
    <a:srgbClr val="FFFF99"/>
    <a:srgbClr val="99CCFF"/>
    <a:srgbClr val="FF7C8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28E855-DCD5-45D8-A794-DA8A8FBB5D1F}" v="1" dt="2024-10-02T02:20:46.8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6" autoAdjust="0"/>
    <p:restoredTop sz="94291" autoAdjust="0"/>
  </p:normalViewPr>
  <p:slideViewPr>
    <p:cSldViewPr>
      <p:cViewPr varScale="1">
        <p:scale>
          <a:sx n="63" d="100"/>
          <a:sy n="63" d="100"/>
        </p:scale>
        <p:origin x="13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2220" y="-114"/>
      </p:cViewPr>
      <p:guideLst>
        <p:guide orient="horz" pos="2929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 V Homingu" userId="a0115048-87d7-449e-8248-e0fe9cfc2c7d" providerId="ADAL" clId="{8D28E855-DCD5-45D8-A794-DA8A8FBB5D1F}"/>
    <pc:docChg chg="modSld modNotesMaster modHandout">
      <pc:chgData name="Phil V Homingu" userId="a0115048-87d7-449e-8248-e0fe9cfc2c7d" providerId="ADAL" clId="{8D28E855-DCD5-45D8-A794-DA8A8FBB5D1F}" dt="2024-10-02T02:20:46.845" v="0"/>
      <pc:docMkLst>
        <pc:docMk/>
      </pc:docMkLst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3998742934" sldId="407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209998745" sldId="412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2860267875" sldId="413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867763771" sldId="414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1061042326" sldId="415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1611439361" sldId="551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3009724106" sldId="3310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1184408364" sldId="3311"/>
        </pc:sldMkLst>
      </pc:sldChg>
      <pc:sldChg chg="modNotes">
        <pc:chgData name="Phil V Homingu" userId="a0115048-87d7-449e-8248-e0fe9cfc2c7d" providerId="ADAL" clId="{8D28E855-DCD5-45D8-A794-DA8A8FBB5D1F}" dt="2024-10-02T02:20:46.845" v="0"/>
        <pc:sldMkLst>
          <pc:docMk/>
          <pc:sldMk cId="676038369" sldId="331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75E76-7D64-4126-95D7-9650D2541E6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EA85F34-2BC9-4253-9E8E-F4650FB0CB9C}">
      <dgm:prSet phldrT="[Text]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ptos ExtraBold" panose="020B0004020202020204" pitchFamily="34" charset="0"/>
            </a:rPr>
            <a:t>Phase1. </a:t>
          </a:r>
        </a:p>
        <a:p>
          <a:r>
            <a:rPr lang="en-US" dirty="0">
              <a:solidFill>
                <a:schemeClr val="tx1"/>
              </a:solidFill>
              <a:latin typeface="Aptos ExtraBold" panose="020B0004020202020204" pitchFamily="34" charset="0"/>
            </a:rPr>
            <a:t>Strategic Business Case for Single Window</a:t>
          </a:r>
          <a:endParaRPr lang="en-PG" dirty="0">
            <a:solidFill>
              <a:schemeClr val="tx1"/>
            </a:solidFill>
          </a:endParaRPr>
        </a:p>
      </dgm:t>
    </dgm:pt>
    <dgm:pt modelId="{C0AFBEAC-61CD-4226-B8B6-3F4BD86F70E9}" type="parTrans" cxnId="{2EFBD34F-2591-4E41-BD27-41EC17807300}">
      <dgm:prSet/>
      <dgm:spPr/>
      <dgm:t>
        <a:bodyPr/>
        <a:lstStyle/>
        <a:p>
          <a:endParaRPr lang="en-PG"/>
        </a:p>
      </dgm:t>
    </dgm:pt>
    <dgm:pt modelId="{49370206-73DE-4250-9E57-4F019AFFB5E8}" type="sibTrans" cxnId="{2EFBD34F-2591-4E41-BD27-41EC17807300}">
      <dgm:prSet/>
      <dgm:spPr/>
      <dgm:t>
        <a:bodyPr/>
        <a:lstStyle/>
        <a:p>
          <a:endParaRPr lang="en-PG"/>
        </a:p>
      </dgm:t>
    </dgm:pt>
    <dgm:pt modelId="{C6522682-7950-4FD3-87C4-4CB6157BB9B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latin typeface="Aptos ExtraBold" panose="020B0004020202020204" pitchFamily="34" charset="0"/>
            </a:rPr>
            <a:t>Phase 2. </a:t>
          </a:r>
        </a:p>
        <a:p>
          <a:r>
            <a:rPr lang="en-US" dirty="0">
              <a:latin typeface="Aptos ExtraBold" panose="020B0004020202020204" pitchFamily="34" charset="0"/>
            </a:rPr>
            <a:t>Data Harmonization</a:t>
          </a:r>
          <a:endParaRPr lang="en-PG" dirty="0"/>
        </a:p>
      </dgm:t>
    </dgm:pt>
    <dgm:pt modelId="{E442DDE2-1BF8-47A5-85E5-B749075C4F90}" type="parTrans" cxnId="{A32DC71D-0CC3-4129-B3B8-E0BDBEB290FC}">
      <dgm:prSet/>
      <dgm:spPr/>
      <dgm:t>
        <a:bodyPr/>
        <a:lstStyle/>
        <a:p>
          <a:endParaRPr lang="en-PG"/>
        </a:p>
      </dgm:t>
    </dgm:pt>
    <dgm:pt modelId="{20E96DAE-34A5-450C-B785-FEA7A901055D}" type="sibTrans" cxnId="{A32DC71D-0CC3-4129-B3B8-E0BDBEB290FC}">
      <dgm:prSet/>
      <dgm:spPr/>
      <dgm:t>
        <a:bodyPr/>
        <a:lstStyle/>
        <a:p>
          <a:endParaRPr lang="en-PG"/>
        </a:p>
      </dgm:t>
    </dgm:pt>
    <dgm:pt modelId="{A2A9208E-5573-456E-BFB1-F51C5E4E2498}">
      <dgm:prSet phldrT="[Text]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Aptos ExtraBold" panose="020B0004020202020204" pitchFamily="34" charset="0"/>
            </a:rPr>
            <a:t>Phase 3. </a:t>
          </a:r>
        </a:p>
        <a:p>
          <a:r>
            <a:rPr lang="en-US" b="1" dirty="0">
              <a:solidFill>
                <a:schemeClr val="tx1"/>
              </a:solidFill>
              <a:latin typeface="Aptos ExtraBold" panose="020B0004020202020204" pitchFamily="34" charset="0"/>
            </a:rPr>
            <a:t>Project Implementation </a:t>
          </a:r>
          <a:r>
            <a:rPr lang="en-US" b="1" dirty="0">
              <a:solidFill>
                <a:schemeClr val="tx1"/>
              </a:solidFill>
            </a:rPr>
            <a:t>ICT infrastructure </a:t>
          </a:r>
          <a:endParaRPr lang="en-PG" b="1" dirty="0">
            <a:solidFill>
              <a:schemeClr val="tx1"/>
            </a:solidFill>
          </a:endParaRPr>
        </a:p>
      </dgm:t>
    </dgm:pt>
    <dgm:pt modelId="{9C14E742-9388-45BE-99F3-3B0B8D099347}" type="parTrans" cxnId="{AEC1A5E6-E75B-4C11-A822-24E5A11C391B}">
      <dgm:prSet/>
      <dgm:spPr/>
      <dgm:t>
        <a:bodyPr/>
        <a:lstStyle/>
        <a:p>
          <a:endParaRPr lang="en-PG"/>
        </a:p>
      </dgm:t>
    </dgm:pt>
    <dgm:pt modelId="{52E2E907-1078-4985-9DF0-9F57CE98B6F0}" type="sibTrans" cxnId="{AEC1A5E6-E75B-4C11-A822-24E5A11C391B}">
      <dgm:prSet/>
      <dgm:spPr/>
      <dgm:t>
        <a:bodyPr/>
        <a:lstStyle/>
        <a:p>
          <a:endParaRPr lang="en-PG"/>
        </a:p>
      </dgm:t>
    </dgm:pt>
    <dgm:pt modelId="{9D94A1B4-1B3E-4353-AB13-C215E887C362}" type="pres">
      <dgm:prSet presAssocID="{0B275E76-7D64-4126-95D7-9650D2541E66}" presName="CompostProcess" presStyleCnt="0">
        <dgm:presLayoutVars>
          <dgm:dir/>
          <dgm:resizeHandles val="exact"/>
        </dgm:presLayoutVars>
      </dgm:prSet>
      <dgm:spPr/>
    </dgm:pt>
    <dgm:pt modelId="{AD344DBF-EFDF-4E7B-BBF7-78D758137BC4}" type="pres">
      <dgm:prSet presAssocID="{0B275E76-7D64-4126-95D7-9650D2541E66}" presName="arrow" presStyleLbl="bgShp" presStyleIdx="0" presStyleCnt="1" custLinFactNeighborX="119" custLinFactNeighborY="617"/>
      <dgm:spPr/>
    </dgm:pt>
    <dgm:pt modelId="{3A715809-039D-4D47-B1D0-3ADA701D8ED8}" type="pres">
      <dgm:prSet presAssocID="{0B275E76-7D64-4126-95D7-9650D2541E66}" presName="linearProcess" presStyleCnt="0"/>
      <dgm:spPr/>
    </dgm:pt>
    <dgm:pt modelId="{1C76F8ED-55F0-4F55-AA7A-D6014EA9F80A}" type="pres">
      <dgm:prSet presAssocID="{AEA85F34-2BC9-4253-9E8E-F4650FB0CB9C}" presName="textNode" presStyleLbl="node1" presStyleIdx="0" presStyleCnt="3" custLinFactNeighborX="24389" custLinFactNeighborY="-60714">
        <dgm:presLayoutVars>
          <dgm:bulletEnabled val="1"/>
        </dgm:presLayoutVars>
      </dgm:prSet>
      <dgm:spPr/>
    </dgm:pt>
    <dgm:pt modelId="{3DFADBF6-B581-431F-92C7-56F3FE84358C}" type="pres">
      <dgm:prSet presAssocID="{49370206-73DE-4250-9E57-4F019AFFB5E8}" presName="sibTrans" presStyleCnt="0"/>
      <dgm:spPr/>
    </dgm:pt>
    <dgm:pt modelId="{547C0873-7104-4C58-9F33-6CB3C13B0DF8}" type="pres">
      <dgm:prSet presAssocID="{C6522682-7950-4FD3-87C4-4CB6157BB9B7}" presName="textNode" presStyleLbl="node1" presStyleIdx="1" presStyleCnt="3" custLinFactNeighborY="-60714">
        <dgm:presLayoutVars>
          <dgm:bulletEnabled val="1"/>
        </dgm:presLayoutVars>
      </dgm:prSet>
      <dgm:spPr/>
    </dgm:pt>
    <dgm:pt modelId="{A523B0E3-3C70-4D3E-87B6-D5DFD5ED6FD9}" type="pres">
      <dgm:prSet presAssocID="{20E96DAE-34A5-450C-B785-FEA7A901055D}" presName="sibTrans" presStyleCnt="0"/>
      <dgm:spPr/>
    </dgm:pt>
    <dgm:pt modelId="{4E7C1755-6C83-4E1A-812C-5F7B0FE244F6}" type="pres">
      <dgm:prSet presAssocID="{A2A9208E-5573-456E-BFB1-F51C5E4E2498}" presName="textNode" presStyleLbl="node1" presStyleIdx="2" presStyleCnt="3" custLinFactNeighborX="-7413" custLinFactNeighborY="-58377">
        <dgm:presLayoutVars>
          <dgm:bulletEnabled val="1"/>
        </dgm:presLayoutVars>
      </dgm:prSet>
      <dgm:spPr/>
    </dgm:pt>
  </dgm:ptLst>
  <dgm:cxnLst>
    <dgm:cxn modelId="{BEE08E18-9CA9-47BD-9F57-2DD6D9C650B8}" type="presOf" srcId="{C6522682-7950-4FD3-87C4-4CB6157BB9B7}" destId="{547C0873-7104-4C58-9F33-6CB3C13B0DF8}" srcOrd="0" destOrd="0" presId="urn:microsoft.com/office/officeart/2005/8/layout/hProcess9"/>
    <dgm:cxn modelId="{A32DC71D-0CC3-4129-B3B8-E0BDBEB290FC}" srcId="{0B275E76-7D64-4126-95D7-9650D2541E66}" destId="{C6522682-7950-4FD3-87C4-4CB6157BB9B7}" srcOrd="1" destOrd="0" parTransId="{E442DDE2-1BF8-47A5-85E5-B749075C4F90}" sibTransId="{20E96DAE-34A5-450C-B785-FEA7A901055D}"/>
    <dgm:cxn modelId="{A6521F66-299C-4CF8-BC1D-F065CE2443FC}" type="presOf" srcId="{A2A9208E-5573-456E-BFB1-F51C5E4E2498}" destId="{4E7C1755-6C83-4E1A-812C-5F7B0FE244F6}" srcOrd="0" destOrd="0" presId="urn:microsoft.com/office/officeart/2005/8/layout/hProcess9"/>
    <dgm:cxn modelId="{C74EC74F-A5E5-44F3-A654-3DC411E2DB0F}" type="presOf" srcId="{AEA85F34-2BC9-4253-9E8E-F4650FB0CB9C}" destId="{1C76F8ED-55F0-4F55-AA7A-D6014EA9F80A}" srcOrd="0" destOrd="0" presId="urn:microsoft.com/office/officeart/2005/8/layout/hProcess9"/>
    <dgm:cxn modelId="{2EFBD34F-2591-4E41-BD27-41EC17807300}" srcId="{0B275E76-7D64-4126-95D7-9650D2541E66}" destId="{AEA85F34-2BC9-4253-9E8E-F4650FB0CB9C}" srcOrd="0" destOrd="0" parTransId="{C0AFBEAC-61CD-4226-B8B6-3F4BD86F70E9}" sibTransId="{49370206-73DE-4250-9E57-4F019AFFB5E8}"/>
    <dgm:cxn modelId="{228BC778-DDD0-41CC-B1D2-9EAEBC7A01E2}" type="presOf" srcId="{0B275E76-7D64-4126-95D7-9650D2541E66}" destId="{9D94A1B4-1B3E-4353-AB13-C215E887C362}" srcOrd="0" destOrd="0" presId="urn:microsoft.com/office/officeart/2005/8/layout/hProcess9"/>
    <dgm:cxn modelId="{AEC1A5E6-E75B-4C11-A822-24E5A11C391B}" srcId="{0B275E76-7D64-4126-95D7-9650D2541E66}" destId="{A2A9208E-5573-456E-BFB1-F51C5E4E2498}" srcOrd="2" destOrd="0" parTransId="{9C14E742-9388-45BE-99F3-3B0B8D099347}" sibTransId="{52E2E907-1078-4985-9DF0-9F57CE98B6F0}"/>
    <dgm:cxn modelId="{8E974D34-CB15-42EF-801E-A25B2F20932B}" type="presParOf" srcId="{9D94A1B4-1B3E-4353-AB13-C215E887C362}" destId="{AD344DBF-EFDF-4E7B-BBF7-78D758137BC4}" srcOrd="0" destOrd="0" presId="urn:microsoft.com/office/officeart/2005/8/layout/hProcess9"/>
    <dgm:cxn modelId="{0721EF8F-209F-4BF8-96E0-73846A3B7B9D}" type="presParOf" srcId="{9D94A1B4-1B3E-4353-AB13-C215E887C362}" destId="{3A715809-039D-4D47-B1D0-3ADA701D8ED8}" srcOrd="1" destOrd="0" presId="urn:microsoft.com/office/officeart/2005/8/layout/hProcess9"/>
    <dgm:cxn modelId="{153FDF69-B5BF-44AC-830F-0B66D44436A9}" type="presParOf" srcId="{3A715809-039D-4D47-B1D0-3ADA701D8ED8}" destId="{1C76F8ED-55F0-4F55-AA7A-D6014EA9F80A}" srcOrd="0" destOrd="0" presId="urn:microsoft.com/office/officeart/2005/8/layout/hProcess9"/>
    <dgm:cxn modelId="{0FAAAA95-D8A6-476D-A484-292C8379B551}" type="presParOf" srcId="{3A715809-039D-4D47-B1D0-3ADA701D8ED8}" destId="{3DFADBF6-B581-431F-92C7-56F3FE84358C}" srcOrd="1" destOrd="0" presId="urn:microsoft.com/office/officeart/2005/8/layout/hProcess9"/>
    <dgm:cxn modelId="{9FC13D1D-C275-4431-B159-B9ADF386C975}" type="presParOf" srcId="{3A715809-039D-4D47-B1D0-3ADA701D8ED8}" destId="{547C0873-7104-4C58-9F33-6CB3C13B0DF8}" srcOrd="2" destOrd="0" presId="urn:microsoft.com/office/officeart/2005/8/layout/hProcess9"/>
    <dgm:cxn modelId="{6A372993-AD3A-453E-A263-9F66A8161A45}" type="presParOf" srcId="{3A715809-039D-4D47-B1D0-3ADA701D8ED8}" destId="{A523B0E3-3C70-4D3E-87B6-D5DFD5ED6FD9}" srcOrd="3" destOrd="0" presId="urn:microsoft.com/office/officeart/2005/8/layout/hProcess9"/>
    <dgm:cxn modelId="{A7D0BAEA-6115-4E40-BBAC-4274124D9F60}" type="presParOf" srcId="{3A715809-039D-4D47-B1D0-3ADA701D8ED8}" destId="{4E7C1755-6C83-4E1A-812C-5F7B0FE244F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44DBF-EFDF-4E7B-BBF7-78D758137BC4}">
      <dsp:nvSpPr>
        <dsp:cNvPr id="0" name=""/>
        <dsp:cNvSpPr/>
      </dsp:nvSpPr>
      <dsp:spPr>
        <a:xfrm>
          <a:off x="653614" y="0"/>
          <a:ext cx="7309054" cy="50405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6F8ED-55F0-4F55-AA7A-D6014EA9F80A}">
      <dsp:nvSpPr>
        <dsp:cNvPr id="0" name=""/>
        <dsp:cNvSpPr/>
      </dsp:nvSpPr>
      <dsp:spPr>
        <a:xfrm>
          <a:off x="43029" y="288037"/>
          <a:ext cx="2767767" cy="2016224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ptos ExtraBold" panose="020B0004020202020204" pitchFamily="34" charset="0"/>
            </a:rPr>
            <a:t>Phase1.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Aptos ExtraBold" panose="020B0004020202020204" pitchFamily="34" charset="0"/>
            </a:rPr>
            <a:t>Strategic Business Case for Single Window</a:t>
          </a:r>
          <a:endParaRPr lang="en-PG" sz="2200" kern="1200" dirty="0">
            <a:solidFill>
              <a:schemeClr val="tx1"/>
            </a:solidFill>
          </a:endParaRPr>
        </a:p>
      </dsp:txBody>
      <dsp:txXfrm>
        <a:off x="141453" y="386461"/>
        <a:ext cx="2570919" cy="1819376"/>
      </dsp:txXfrm>
    </dsp:sp>
    <dsp:sp modelId="{547C0873-7104-4C58-9F33-6CB3C13B0DF8}">
      <dsp:nvSpPr>
        <dsp:cNvPr id="0" name=""/>
        <dsp:cNvSpPr/>
      </dsp:nvSpPr>
      <dsp:spPr>
        <a:xfrm>
          <a:off x="2915560" y="288037"/>
          <a:ext cx="2767767" cy="2016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ptos ExtraBold" panose="020B0004020202020204" pitchFamily="34" charset="0"/>
            </a:rPr>
            <a:t>Phase 2.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ptos ExtraBold" panose="020B0004020202020204" pitchFamily="34" charset="0"/>
            </a:rPr>
            <a:t>Data Harmonization</a:t>
          </a:r>
          <a:endParaRPr lang="en-PG" sz="2200" kern="1200" dirty="0"/>
        </a:p>
      </dsp:txBody>
      <dsp:txXfrm>
        <a:off x="3013984" y="386461"/>
        <a:ext cx="2570919" cy="1819376"/>
      </dsp:txXfrm>
    </dsp:sp>
    <dsp:sp modelId="{4E7C1755-6C83-4E1A-812C-5F7B0FE244F6}">
      <dsp:nvSpPr>
        <dsp:cNvPr id="0" name=""/>
        <dsp:cNvSpPr/>
      </dsp:nvSpPr>
      <dsp:spPr>
        <a:xfrm>
          <a:off x="5811612" y="335156"/>
          <a:ext cx="2767767" cy="2016224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Aptos ExtraBold" panose="020B0004020202020204" pitchFamily="34" charset="0"/>
            </a:rPr>
            <a:t>Phase 3.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Aptos ExtraBold" panose="020B0004020202020204" pitchFamily="34" charset="0"/>
            </a:rPr>
            <a:t>Project Implementation </a:t>
          </a:r>
          <a:r>
            <a:rPr lang="en-US" sz="2200" b="1" kern="1200" dirty="0">
              <a:solidFill>
                <a:schemeClr val="tx1"/>
              </a:solidFill>
            </a:rPr>
            <a:t>ICT infrastructure </a:t>
          </a:r>
          <a:endParaRPr lang="en-PG" sz="2200" b="1" kern="1200" dirty="0">
            <a:solidFill>
              <a:schemeClr val="tx1"/>
            </a:solidFill>
          </a:endParaRPr>
        </a:p>
      </dsp:txBody>
      <dsp:txXfrm>
        <a:off x="5910036" y="433580"/>
        <a:ext cx="2570919" cy="1819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2E1D8-26F3-4AF8-BC87-FC48C68160C6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00FE7-CB61-4780-8E75-1F4695BF08CC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3758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24632-A4A0-4D70-A9C2-94CDC328EF6E}" type="datetimeFigureOut">
              <a:rPr lang="en-AU" smtClean="0"/>
              <a:pPr/>
              <a:t>2/10/2024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E0552-8241-481D-83F6-65D12DB5F7F5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183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190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0253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9E3DA0-B9A0-4A49-8EB2-184F44ECD34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9F920B-3A92-324A-B5E4-647AA9322CC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CA65270-D154-FC40-9624-FFBF6A5C767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95513" y="625475"/>
            <a:ext cx="4135437" cy="3100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C1DCE271-350D-D14F-B4EE-14EC3E0B1C0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53212" y="3922875"/>
            <a:ext cx="6820474" cy="3716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908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3020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6857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55108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598488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0" y="4226104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AU" sz="1600" dirty="0"/>
              <a:t>5 Points to Present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2828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National Single Window will now coordinate the trade process to seamlessly facilitate trade (import &amp;export) process in PNG.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exporter/importer will now have a central coordination platform of the National Single Window to assist her to trade her products.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Therefore, I invite the new Asian investors to PNG because we at PNG Customs have initiated reforms and procedures to  support the Government’s vision of growing our economy to a 200 billion kina economy by 2030.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ends my presentation.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Safe travels and see you on the next PNG-Asia Investment Conference.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Thank you!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89625-A631-4836-8EA3-7CEBD4D7A00A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Notes Placeholder 2">
            <a:extLst>
              <a:ext uri="{FF2B5EF4-FFF2-40B4-BE49-F238E27FC236}">
                <a16:creationId xmlns:a16="http://schemas.microsoft.com/office/drawing/2014/main" id="{B0ACDD27-D321-AA81-D029-46424C6691E3}"/>
              </a:ext>
            </a:extLst>
          </p:cNvPr>
          <p:cNvSpPr txBox="1">
            <a:spLocks/>
          </p:cNvSpPr>
          <p:nvPr/>
        </p:nvSpPr>
        <p:spPr>
          <a:xfrm>
            <a:off x="722642" y="4188822"/>
            <a:ext cx="5784501" cy="3427343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The National Single Window will connect all Regulatory Agencies for a One-Stop-Shop trade process in PNG.</a:t>
            </a:r>
          </a:p>
          <a:p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We welcome Asian Investors because we are Customs have already initiated process such as the National Single Window to facilitate and support investments in Papua New Guinea.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/>
              <a:t>Thank you all for your attention!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1257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2642" y="4188822"/>
            <a:ext cx="5784501" cy="342734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For more information of Customs Processes, please visit our website.</a:t>
            </a:r>
          </a:p>
          <a:p>
            <a:endParaRPr lang="en-US" dirty="0"/>
          </a:p>
          <a:p>
            <a:r>
              <a:rPr lang="en-US" dirty="0"/>
              <a:t>Thank you!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E0552-8241-481D-83F6-65D12DB5F7F5}" type="slidenum">
              <a:rPr lang="en-AU" smtClean="0"/>
              <a:pPr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2170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Relationship Id="rId4" Type="http://schemas.openxmlformats.org/officeDocument/2006/relationships/oleObject" Target="../embeddings/oleObject3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2066" y="571481"/>
            <a:ext cx="3386134" cy="302897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7818" y="3886200"/>
            <a:ext cx="307183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71802" y="6286520"/>
            <a:ext cx="2133600" cy="365125"/>
          </a:xfrm>
        </p:spPr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5140" y="6286520"/>
            <a:ext cx="2133600" cy="365125"/>
          </a:xfrm>
        </p:spPr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85750" y="142875"/>
          <a:ext cx="7858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638095" imgH="15476190" progId="">
                  <p:embed/>
                </p:oleObj>
              </mc:Choice>
              <mc:Fallback>
                <p:oleObj r:id="rId2" imgW="14638095" imgH="15476190" progId="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42875"/>
                        <a:ext cx="78581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42844" y="142852"/>
          <a:ext cx="4854760" cy="500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4638095" imgH="15476190" progId="">
                  <p:embed/>
                </p:oleObj>
              </mc:Choice>
              <mc:Fallback>
                <p:oleObj r:id="rId4" imgW="14638095" imgH="15476190" progId="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142852"/>
                        <a:ext cx="4854760" cy="50006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2580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400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AE802-CA53-484C-87ED-1649B27703EB}" type="datetimeFigureOut">
              <a:rPr lang="en-US" smtClean="0"/>
              <a:pPr/>
              <a:t>10/2/2024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07511-C95C-4AF5-AAD4-162FD03DEFCB}" type="slidenum">
              <a:rPr lang="en-AU" smtClean="0"/>
              <a:pPr/>
              <a:t>‹#›</a:t>
            </a:fld>
            <a:endParaRPr lang="en-A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42844" y="142852"/>
          <a:ext cx="1214446" cy="114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4638095" imgH="15476190" progId="">
                  <p:embed/>
                </p:oleObj>
              </mc:Choice>
              <mc:Fallback>
                <p:oleObj r:id="rId13" imgW="14638095" imgH="15476190" progId="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142852"/>
                        <a:ext cx="1214446" cy="11430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072188"/>
            <a:ext cx="91440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 userDrawn="1"/>
        </p:nvGraphicFramePr>
        <p:xfrm>
          <a:off x="6357938" y="6215063"/>
          <a:ext cx="2786050" cy="489966"/>
        </p:xfrm>
        <a:graphic>
          <a:graphicData uri="http://schemas.openxmlformats.org/drawingml/2006/table">
            <a:tbl>
              <a:tblPr/>
              <a:tblGrid>
                <a:gridCol w="278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latin typeface="Arial Black"/>
                        <a:ea typeface="Times New Roman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Protecting </a:t>
                      </a:r>
                      <a:r>
                        <a:rPr lang="en-US" sz="1200" b="1" dirty="0">
                          <a:latin typeface="Arial Black"/>
                          <a:ea typeface="Times New Roman"/>
                        </a:rPr>
                        <a:t>our Border</a:t>
                      </a: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  </a:t>
                      </a:r>
                    </a:p>
                    <a:p>
                      <a:pPr marL="457200" algn="ctr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      Securing </a:t>
                      </a:r>
                      <a:r>
                        <a:rPr lang="en-US" sz="1200" b="1" dirty="0">
                          <a:latin typeface="Arial Black"/>
                          <a:ea typeface="Times New Roman"/>
                        </a:rPr>
                        <a:t>our</a:t>
                      </a: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 Future</a:t>
                      </a:r>
                      <a:endParaRPr lang="en-US" sz="12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 userDrawn="1"/>
        </p:nvGraphicFramePr>
        <p:xfrm>
          <a:off x="142844" y="6375400"/>
          <a:ext cx="2714644" cy="339748"/>
        </p:xfrm>
        <a:graphic>
          <a:graphicData uri="http://schemas.openxmlformats.org/drawingml/2006/table">
            <a:tbl>
              <a:tblPr/>
              <a:tblGrid>
                <a:gridCol w="27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48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www.customs.gov.pg</a:t>
                      </a:r>
                    </a:p>
                    <a:p>
                      <a:pPr marL="457200" algn="ctr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 Black"/>
                          <a:ea typeface="Times New Roman"/>
                        </a:rPr>
                        <a:t>      </a:t>
                      </a:r>
                      <a:endParaRPr lang="en-US" sz="12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hyperlink" Target="https://customs.gov.p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B8BBBAE2-D063-47E9-AF04-18B84C90D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204864"/>
            <a:ext cx="8836650" cy="35821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sz="3600" b="1" dirty="0">
                <a:latin typeface="Bahnschrift SemiBold" panose="020B0502040204020203" pitchFamily="34" charset="0"/>
              </a:rPr>
              <a:t>DIGITAL TRANSFORMATION SUMMIT 2024</a:t>
            </a:r>
          </a:p>
          <a:p>
            <a:pPr algn="ctr" eaLnBrk="1" hangingPunct="1">
              <a:defRPr/>
            </a:pPr>
            <a:endParaRPr lang="en-US" sz="1400" b="1" dirty="0">
              <a:latin typeface="Bahnschrift SemiBold" panose="020B0502040204020203" pitchFamily="34" charset="0"/>
            </a:endParaRPr>
          </a:p>
          <a:p>
            <a:pPr algn="ctr" eaLnBrk="1" hangingPunct="1">
              <a:defRPr/>
            </a:pPr>
            <a:endParaRPr lang="en-US" altLang="en-US" sz="2800" b="1" kern="0" dirty="0">
              <a:solidFill>
                <a:schemeClr val="accent4"/>
              </a:solidFill>
              <a:latin typeface="Bahnschrift SemiBold" panose="020B0502040204020203" pitchFamily="34" charset="0"/>
            </a:endParaRPr>
          </a:p>
          <a:p>
            <a:pPr algn="ctr" eaLnBrk="1" hangingPunct="1">
              <a:defRPr/>
            </a:pPr>
            <a:r>
              <a:rPr lang="en-US" altLang="en-US" sz="2800" b="1" kern="0" dirty="0">
                <a:solidFill>
                  <a:schemeClr val="tx1"/>
                </a:solidFill>
                <a:latin typeface="Bahnschrift SemiBold" panose="020B0502040204020203" pitchFamily="34" charset="0"/>
              </a:rPr>
              <a:t>“Progress Update on the PNG National Single Window Project.” </a:t>
            </a:r>
          </a:p>
          <a:p>
            <a:pPr algn="ctr" eaLnBrk="1" hangingPunct="1">
              <a:defRPr/>
            </a:pPr>
            <a:endParaRPr lang="en-US" altLang="en-US" sz="2800" b="1" kern="0" dirty="0">
              <a:solidFill>
                <a:schemeClr val="accent4"/>
              </a:solidFill>
              <a:latin typeface="Bahnschrift SemiBold" panose="020B0502040204020203" pitchFamily="34" charset="0"/>
            </a:endParaRPr>
          </a:p>
          <a:p>
            <a:pPr algn="ctr" eaLnBrk="1" hangingPunct="1">
              <a:defRPr/>
            </a:pPr>
            <a:r>
              <a:rPr lang="en-US" altLang="en-US" sz="1800" b="1" kern="0" dirty="0">
                <a:solidFill>
                  <a:schemeClr val="bg2">
                    <a:lumMod val="10000"/>
                  </a:schemeClr>
                </a:solidFill>
                <a:latin typeface="Abadi Extra Light" panose="020B0204020104020204" pitchFamily="34" charset="0"/>
              </a:rPr>
              <a:t>Chief Commissioner of Customs</a:t>
            </a:r>
          </a:p>
          <a:p>
            <a:pPr algn="ctr" eaLnBrk="1" hangingPunct="1">
              <a:defRPr/>
            </a:pPr>
            <a:r>
              <a:rPr lang="en-US" altLang="en-US" sz="1800" b="1" kern="0" dirty="0">
                <a:solidFill>
                  <a:schemeClr val="bg2">
                    <a:lumMod val="10000"/>
                  </a:schemeClr>
                </a:solidFill>
                <a:latin typeface="Abadi Extra Light" panose="020B0204020104020204" pitchFamily="34" charset="0"/>
              </a:rPr>
              <a:t>David Towe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76A958C2-E434-9CA6-1E8E-94C46B2CE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71" y="129145"/>
            <a:ext cx="2215783" cy="2075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E092EC-892A-E9CD-BA8F-42290699D1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2" r="7350" b="4723"/>
          <a:stretch/>
        </p:blipFill>
        <p:spPr>
          <a:xfrm>
            <a:off x="181879" y="129145"/>
            <a:ext cx="2166994" cy="19888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6295AC-3FFB-3B44-8C0D-47BF785425DC}"/>
              </a:ext>
            </a:extLst>
          </p:cNvPr>
          <p:cNvSpPr txBox="1"/>
          <p:nvPr/>
        </p:nvSpPr>
        <p:spPr>
          <a:xfrm>
            <a:off x="539552" y="1538384"/>
            <a:ext cx="8352928" cy="3046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Administration of the Project</a:t>
            </a:r>
          </a:p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endParaRPr lang="en-US" sz="3200" dirty="0">
              <a:latin typeface="Abadi" panose="020B0604020104020204" pitchFamily="34" charset="0"/>
            </a:endParaRPr>
          </a:p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Stages of Progress – 3 Phases</a:t>
            </a:r>
          </a:p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endParaRPr lang="en-US" sz="3200" dirty="0">
              <a:latin typeface="Abadi" panose="020B0604020104020204" pitchFamily="34" charset="0"/>
            </a:endParaRPr>
          </a:p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The Way Forward - Preferred Single Window </a:t>
            </a:r>
          </a:p>
          <a:p>
            <a:pPr marL="457200" indent="-457200">
              <a:buClr>
                <a:srgbClr val="00B050"/>
              </a:buClr>
              <a:buFont typeface="+mj-lt"/>
              <a:buAutoNum type="arabicPeriod"/>
              <a:defRPr/>
            </a:pPr>
            <a:endParaRPr lang="en-US" sz="3200" dirty="0">
              <a:latin typeface="Abadi" panose="020B06040201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151012" y="390868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4000" u="sng" dirty="0">
                <a:latin typeface="Amasis MT Pro Black" panose="02040A04050005020304" pitchFamily="18" charset="0"/>
              </a:rPr>
              <a:t>Presentation Outline</a:t>
            </a:r>
          </a:p>
        </p:txBody>
      </p:sp>
    </p:spTree>
    <p:extLst>
      <p:ext uri="{BB962C8B-B14F-4D97-AF65-F5344CB8AC3E}">
        <p14:creationId xmlns:p14="http://schemas.microsoft.com/office/powerpoint/2010/main" val="209998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logo with bananas and a fork&#10;&#10;Description automatically generated">
            <a:extLst>
              <a:ext uri="{FF2B5EF4-FFF2-40B4-BE49-F238E27FC236}">
                <a16:creationId xmlns:a16="http://schemas.microsoft.com/office/drawing/2014/main" id="{19ECCBC1-A2B0-F56F-A23D-FD8886F31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20010"/>
            <a:ext cx="2736304" cy="206088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6295AC-3FFB-3B44-8C0D-47BF785425DC}"/>
              </a:ext>
            </a:extLst>
          </p:cNvPr>
          <p:cNvSpPr txBox="1"/>
          <p:nvPr/>
        </p:nvSpPr>
        <p:spPr>
          <a:xfrm>
            <a:off x="323528" y="2973808"/>
            <a:ext cx="2047155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00B050"/>
              </a:buClr>
              <a:defRPr/>
            </a:pPr>
            <a:r>
              <a:rPr lang="en-US" sz="2400" b="1" u="sng" dirty="0">
                <a:latin typeface="Abadi" panose="020B0604020104020204" pitchFamily="34" charset="0"/>
              </a:rPr>
              <a:t>NTO -  </a:t>
            </a:r>
            <a:r>
              <a:rPr lang="en-US" sz="2400" b="1" dirty="0">
                <a:latin typeface="Abadi" panose="020B0604020104020204" pitchFamily="34" charset="0"/>
              </a:rPr>
              <a:t> </a:t>
            </a:r>
          </a:p>
          <a:p>
            <a:pPr algn="ctr">
              <a:buClr>
                <a:srgbClr val="00B050"/>
              </a:buClr>
              <a:defRPr/>
            </a:pPr>
            <a:r>
              <a:rPr lang="en-US" sz="2400" dirty="0">
                <a:latin typeface="Abadi" panose="020B0604020104020204" pitchFamily="34" charset="0"/>
              </a:rPr>
              <a:t>Facilitates WTO Initiatives &amp; negotiations of trade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43991-A599-3D80-C673-162378F95A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2" t="7437" r="25560" b="8426"/>
          <a:stretch/>
        </p:blipFill>
        <p:spPr bwMode="auto">
          <a:xfrm>
            <a:off x="8138722" y="390868"/>
            <a:ext cx="82758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043608" y="472478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1. Administration of the Project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D259B0-13ED-92B6-70BF-B2AB523D62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60" y="1379671"/>
            <a:ext cx="1616373" cy="1545274"/>
          </a:xfrm>
          <a:prstGeom prst="rect">
            <a:avLst/>
          </a:prstGeom>
        </p:spPr>
      </p:pic>
      <p:pic>
        <p:nvPicPr>
          <p:cNvPr id="15" name="Picture 14" descr="A logo with a bird on it&#10;&#10;Description automatically generated">
            <a:extLst>
              <a:ext uri="{FF2B5EF4-FFF2-40B4-BE49-F238E27FC236}">
                <a16:creationId xmlns:a16="http://schemas.microsoft.com/office/drawing/2014/main" id="{29386BD9-4700-838F-A790-44A3E71D6B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808" y="1414698"/>
            <a:ext cx="1984011" cy="14027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98C2D8-F7B3-0DA8-EB6B-0349CF05F902}"/>
              </a:ext>
            </a:extLst>
          </p:cNvPr>
          <p:cNvSpPr txBox="1"/>
          <p:nvPr/>
        </p:nvSpPr>
        <p:spPr>
          <a:xfrm>
            <a:off x="2771800" y="2924945"/>
            <a:ext cx="33123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B050"/>
              </a:buClr>
              <a:defRPr/>
            </a:pPr>
            <a:r>
              <a:rPr lang="en-US" sz="2400" b="1" u="sng" dirty="0">
                <a:latin typeface="Abadi" panose="020B0604020104020204" pitchFamily="34" charset="0"/>
              </a:rPr>
              <a:t>PNGCS </a:t>
            </a:r>
          </a:p>
          <a:p>
            <a:pPr algn="ctr">
              <a:buClr>
                <a:srgbClr val="00B050"/>
              </a:buClr>
              <a:defRPr/>
            </a:pPr>
            <a:r>
              <a:rPr lang="en-US" sz="2400" dirty="0">
                <a:latin typeface="Abadi" panose="020B0604020104020204" pitchFamily="34" charset="0"/>
              </a:rPr>
              <a:t>Administers &amp; Implement WCO Trade best practices</a:t>
            </a:r>
          </a:p>
          <a:p>
            <a:pPr algn="ctr">
              <a:buClr>
                <a:srgbClr val="00B050"/>
              </a:buClr>
              <a:defRPr/>
            </a:pPr>
            <a:r>
              <a:rPr lang="en-US" sz="2400" dirty="0">
                <a:latin typeface="Abadi" panose="020B0604020104020204" pitchFamily="34" charset="0"/>
              </a:rPr>
              <a:t>(Single Window)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D0B1CA-C1E4-EB8E-059C-766523CCEA30}"/>
              </a:ext>
            </a:extLst>
          </p:cNvPr>
          <p:cNvSpPr txBox="1"/>
          <p:nvPr/>
        </p:nvSpPr>
        <p:spPr>
          <a:xfrm>
            <a:off x="6434688" y="2928344"/>
            <a:ext cx="21178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B050"/>
              </a:buClr>
              <a:defRPr/>
            </a:pPr>
            <a:r>
              <a:rPr lang="en-US" sz="2400" b="1" u="sng" dirty="0">
                <a:latin typeface="Abadi" panose="020B0604020104020204" pitchFamily="34" charset="0"/>
              </a:rPr>
              <a:t>MITI</a:t>
            </a:r>
          </a:p>
          <a:p>
            <a:pPr algn="ctr">
              <a:buClr>
                <a:srgbClr val="00B050"/>
              </a:buClr>
              <a:defRPr/>
            </a:pPr>
            <a:r>
              <a:rPr lang="en-US" sz="2400" b="1" dirty="0">
                <a:latin typeface="Abadi" panose="020B0604020104020204" pitchFamily="34" charset="0"/>
              </a:rPr>
              <a:t>Oversees</a:t>
            </a:r>
            <a:r>
              <a:rPr lang="en-US" sz="2400" dirty="0">
                <a:latin typeface="Abadi" panose="020B0604020104020204" pitchFamily="34" charset="0"/>
              </a:rPr>
              <a:t> the Single Window Project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EEAB0-BDF7-C70A-C1A8-B4167300FB8A}"/>
              </a:ext>
            </a:extLst>
          </p:cNvPr>
          <p:cNvSpPr txBox="1"/>
          <p:nvPr/>
        </p:nvSpPr>
        <p:spPr>
          <a:xfrm>
            <a:off x="251520" y="5478329"/>
            <a:ext cx="8568952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badi" panose="020B0604020104020204" pitchFamily="34" charset="0"/>
              </a:rPr>
              <a:t>NEC endorsement for implementation 12th June 2024   </a:t>
            </a:r>
          </a:p>
        </p:txBody>
      </p:sp>
    </p:spTree>
    <p:extLst>
      <p:ext uri="{BB962C8B-B14F-4D97-AF65-F5344CB8AC3E}">
        <p14:creationId xmlns:p14="http://schemas.microsoft.com/office/powerpoint/2010/main" val="86776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40">
            <a:extLst>
              <a:ext uri="{FF2B5EF4-FFF2-40B4-BE49-F238E27FC236}">
                <a16:creationId xmlns:a16="http://schemas.microsoft.com/office/drawing/2014/main" id="{D28383FD-AA25-444C-9EA3-7236B173D9D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596" y="2011760"/>
            <a:ext cx="7108373" cy="3414848"/>
          </a:xfrm>
          <a:custGeom>
            <a:avLst/>
            <a:gdLst>
              <a:gd name="connsiteX0" fmla="*/ 0 w 15300169"/>
              <a:gd name="connsiteY0" fmla="*/ 0 h 10892052"/>
              <a:gd name="connsiteX1" fmla="*/ 755186 w 15300169"/>
              <a:gd name="connsiteY1" fmla="*/ 8838 h 10892052"/>
              <a:gd name="connsiteX2" fmla="*/ 6100971 w 15300169"/>
              <a:gd name="connsiteY2" fmla="*/ 545226 h 10892052"/>
              <a:gd name="connsiteX3" fmla="*/ 8350585 w 15300169"/>
              <a:gd name="connsiteY3" fmla="*/ 1218642 h 10892052"/>
              <a:gd name="connsiteX4" fmla="*/ 9246965 w 15300169"/>
              <a:gd name="connsiteY4" fmla="*/ 2170087 h 10892052"/>
              <a:gd name="connsiteX5" fmla="*/ 9061072 w 15300169"/>
              <a:gd name="connsiteY5" fmla="*/ 2578863 h 10892052"/>
              <a:gd name="connsiteX6" fmla="*/ 8579800 w 15300169"/>
              <a:gd name="connsiteY6" fmla="*/ 2886034 h 10892052"/>
              <a:gd name="connsiteX7" fmla="*/ 7124955 w 15300169"/>
              <a:gd name="connsiteY7" fmla="*/ 3341279 h 10892052"/>
              <a:gd name="connsiteX8" fmla="*/ 4881642 w 15300169"/>
              <a:gd name="connsiteY8" fmla="*/ 4599897 h 10892052"/>
              <a:gd name="connsiteX9" fmla="*/ 5749666 w 15300169"/>
              <a:gd name="connsiteY9" fmla="*/ 5101612 h 10892052"/>
              <a:gd name="connsiteX10" fmla="*/ 7895306 w 15300169"/>
              <a:gd name="connsiteY10" fmla="*/ 5658458 h 10892052"/>
              <a:gd name="connsiteX11" fmla="*/ 11455620 w 15300169"/>
              <a:gd name="connsiteY11" fmla="*/ 6617780 h 10892052"/>
              <a:gd name="connsiteX12" fmla="*/ 14096711 w 15300169"/>
              <a:gd name="connsiteY12" fmla="*/ 8015807 h 10892052"/>
              <a:gd name="connsiteX13" fmla="*/ 14926138 w 15300169"/>
              <a:gd name="connsiteY13" fmla="*/ 9207477 h 10892052"/>
              <a:gd name="connsiteX14" fmla="*/ 15254601 w 15300169"/>
              <a:gd name="connsiteY14" fmla="*/ 10210905 h 10892052"/>
              <a:gd name="connsiteX15" fmla="*/ 15300015 w 15300169"/>
              <a:gd name="connsiteY15" fmla="*/ 10759883 h 10892052"/>
              <a:gd name="connsiteX16" fmla="*/ 15295120 w 15300169"/>
              <a:gd name="connsiteY16" fmla="*/ 10892052 h 10892052"/>
              <a:gd name="connsiteX17" fmla="*/ 11490954 w 15300169"/>
              <a:gd name="connsiteY17" fmla="*/ 10892052 h 10892052"/>
              <a:gd name="connsiteX18" fmla="*/ 11492884 w 15300169"/>
              <a:gd name="connsiteY18" fmla="*/ 10875985 h 10892052"/>
              <a:gd name="connsiteX19" fmla="*/ 11480038 w 15300169"/>
              <a:gd name="connsiteY19" fmla="*/ 9969106 h 10892052"/>
              <a:gd name="connsiteX20" fmla="*/ 11129520 w 15300169"/>
              <a:gd name="connsiteY20" fmla="*/ 8962527 h 10892052"/>
              <a:gd name="connsiteX21" fmla="*/ 10190606 w 15300169"/>
              <a:gd name="connsiteY21" fmla="*/ 8092994 h 10892052"/>
              <a:gd name="connsiteX22" fmla="*/ 7142284 w 15300169"/>
              <a:gd name="connsiteY22" fmla="*/ 7155726 h 10892052"/>
              <a:gd name="connsiteX23" fmla="*/ 3452790 w 15300169"/>
              <a:gd name="connsiteY23" fmla="*/ 6064084 h 10892052"/>
              <a:gd name="connsiteX24" fmla="*/ 2152330 w 15300169"/>
              <a:gd name="connsiteY24" fmla="*/ 5363101 h 10892052"/>
              <a:gd name="connsiteX25" fmla="*/ 1641126 w 15300169"/>
              <a:gd name="connsiteY25" fmla="*/ 4498294 h 10892052"/>
              <a:gd name="connsiteX26" fmla="*/ 2572952 w 15300169"/>
              <a:gd name="connsiteY26" fmla="*/ 3279057 h 10892052"/>
              <a:gd name="connsiteX27" fmla="*/ 4432664 w 15300169"/>
              <a:gd name="connsiteY27" fmla="*/ 2682041 h 10892052"/>
              <a:gd name="connsiteX28" fmla="*/ 6008024 w 15300169"/>
              <a:gd name="connsiteY28" fmla="*/ 1945616 h 10892052"/>
              <a:gd name="connsiteX29" fmla="*/ 5758330 w 15300169"/>
              <a:gd name="connsiteY29" fmla="*/ 1656559 h 10892052"/>
              <a:gd name="connsiteX30" fmla="*/ 5074623 w 15300169"/>
              <a:gd name="connsiteY30" fmla="*/ 1402945 h 10892052"/>
              <a:gd name="connsiteX31" fmla="*/ 2988059 w 15300169"/>
              <a:gd name="connsiteY31" fmla="*/ 1038277 h 10892052"/>
              <a:gd name="connsiteX32" fmla="*/ 21666 w 15300169"/>
              <a:gd name="connsiteY32" fmla="*/ 786063 h 10892052"/>
              <a:gd name="connsiteX33" fmla="*/ 0 w 15300169"/>
              <a:gd name="connsiteY33" fmla="*/ 784940 h 1089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300169" h="10892052">
                <a:moveTo>
                  <a:pt x="0" y="0"/>
                </a:moveTo>
                <a:lnTo>
                  <a:pt x="755186" y="8838"/>
                </a:lnTo>
                <a:cubicBezTo>
                  <a:pt x="2647375" y="52557"/>
                  <a:pt x="4596403" y="246127"/>
                  <a:pt x="6100971" y="545226"/>
                </a:cubicBezTo>
                <a:cubicBezTo>
                  <a:pt x="7062729" y="735830"/>
                  <a:pt x="7818901" y="962665"/>
                  <a:pt x="8350585" y="1218642"/>
                </a:cubicBezTo>
                <a:cubicBezTo>
                  <a:pt x="8946071" y="1505336"/>
                  <a:pt x="9246965" y="1825110"/>
                  <a:pt x="9246965" y="2170087"/>
                </a:cubicBezTo>
                <a:cubicBezTo>
                  <a:pt x="9246965" y="2318160"/>
                  <a:pt x="9184738" y="2455994"/>
                  <a:pt x="9061072" y="2578863"/>
                </a:cubicBezTo>
                <a:cubicBezTo>
                  <a:pt x="8951585" y="2688342"/>
                  <a:pt x="8794049" y="2789157"/>
                  <a:pt x="8579800" y="2886034"/>
                </a:cubicBezTo>
                <a:cubicBezTo>
                  <a:pt x="8185172" y="3064037"/>
                  <a:pt x="7647187" y="3205021"/>
                  <a:pt x="7124955" y="3341279"/>
                </a:cubicBezTo>
                <a:cubicBezTo>
                  <a:pt x="6022203" y="3630336"/>
                  <a:pt x="4881642" y="3927270"/>
                  <a:pt x="4881642" y="4599897"/>
                </a:cubicBezTo>
                <a:cubicBezTo>
                  <a:pt x="4881642" y="4750332"/>
                  <a:pt x="5165207" y="4914158"/>
                  <a:pt x="5749666" y="5101612"/>
                </a:cubicBezTo>
                <a:cubicBezTo>
                  <a:pt x="6295528" y="5275675"/>
                  <a:pt x="7036735" y="5453678"/>
                  <a:pt x="7895306" y="5658458"/>
                </a:cubicBezTo>
                <a:cubicBezTo>
                  <a:pt x="9031928" y="5929400"/>
                  <a:pt x="10319785" y="6238148"/>
                  <a:pt x="11455620" y="6617780"/>
                </a:cubicBezTo>
                <a:cubicBezTo>
                  <a:pt x="12770258" y="7058848"/>
                  <a:pt x="13634343" y="7515668"/>
                  <a:pt x="14096711" y="8015807"/>
                </a:cubicBezTo>
                <a:cubicBezTo>
                  <a:pt x="14447229" y="8394652"/>
                  <a:pt x="14726068" y="8795551"/>
                  <a:pt x="14926138" y="9207477"/>
                </a:cubicBezTo>
                <a:cubicBezTo>
                  <a:pt x="15086825" y="9536702"/>
                  <a:pt x="15197100" y="9874592"/>
                  <a:pt x="15254601" y="10210905"/>
                </a:cubicBezTo>
                <a:cubicBezTo>
                  <a:pt x="15291228" y="10425630"/>
                  <a:pt x="15301603" y="10611115"/>
                  <a:pt x="15300015" y="10759883"/>
                </a:cubicBezTo>
                <a:lnTo>
                  <a:pt x="15295120" y="10892052"/>
                </a:lnTo>
                <a:lnTo>
                  <a:pt x="11490954" y="10892052"/>
                </a:lnTo>
                <a:lnTo>
                  <a:pt x="11492884" y="10875985"/>
                </a:lnTo>
                <a:cubicBezTo>
                  <a:pt x="11516951" y="10657613"/>
                  <a:pt x="11532763" y="10330181"/>
                  <a:pt x="11480038" y="9969106"/>
                </a:cubicBezTo>
                <a:cubicBezTo>
                  <a:pt x="11424113" y="9593411"/>
                  <a:pt x="11306748" y="9253947"/>
                  <a:pt x="11129520" y="8962527"/>
                </a:cubicBezTo>
                <a:cubicBezTo>
                  <a:pt x="10907394" y="8597859"/>
                  <a:pt x="10591535" y="8305652"/>
                  <a:pt x="10190606" y="8092994"/>
                </a:cubicBezTo>
                <a:cubicBezTo>
                  <a:pt x="9593544" y="7777158"/>
                  <a:pt x="8401784" y="7475500"/>
                  <a:pt x="7142284" y="7155726"/>
                </a:cubicBezTo>
                <a:cubicBezTo>
                  <a:pt x="5908777" y="6842252"/>
                  <a:pt x="4510645" y="6487823"/>
                  <a:pt x="3452790" y="6064084"/>
                </a:cubicBezTo>
                <a:cubicBezTo>
                  <a:pt x="2876996" y="5833310"/>
                  <a:pt x="2451649" y="5604113"/>
                  <a:pt x="2152330" y="5363101"/>
                </a:cubicBezTo>
                <a:cubicBezTo>
                  <a:pt x="1812840" y="5089797"/>
                  <a:pt x="1641126" y="4798377"/>
                  <a:pt x="1641126" y="4498294"/>
                </a:cubicBezTo>
                <a:cubicBezTo>
                  <a:pt x="1641126" y="3994217"/>
                  <a:pt x="1945958" y="3595681"/>
                  <a:pt x="2572952" y="3279057"/>
                </a:cubicBezTo>
                <a:cubicBezTo>
                  <a:pt x="3112512" y="3006540"/>
                  <a:pt x="3813548" y="2834051"/>
                  <a:pt x="4432664" y="2682041"/>
                </a:cubicBezTo>
                <a:cubicBezTo>
                  <a:pt x="5277845" y="2474109"/>
                  <a:pt x="6008024" y="2294531"/>
                  <a:pt x="6008024" y="1945616"/>
                </a:cubicBezTo>
                <a:cubicBezTo>
                  <a:pt x="6008024" y="1847163"/>
                  <a:pt x="5923743" y="1750286"/>
                  <a:pt x="5758330" y="1656559"/>
                </a:cubicBezTo>
                <a:cubicBezTo>
                  <a:pt x="5602369" y="1569133"/>
                  <a:pt x="5372367" y="1483282"/>
                  <a:pt x="5074623" y="1402945"/>
                </a:cubicBezTo>
                <a:cubicBezTo>
                  <a:pt x="4571296" y="1268262"/>
                  <a:pt x="3869473" y="1144606"/>
                  <a:pt x="2988059" y="1038277"/>
                </a:cubicBezTo>
                <a:cubicBezTo>
                  <a:pt x="1673027" y="879079"/>
                  <a:pt x="343521" y="803098"/>
                  <a:pt x="21666" y="786063"/>
                </a:cubicBezTo>
                <a:lnTo>
                  <a:pt x="0" y="7849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EEEDE7E4-D279-EC41-B6E6-090C43A018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595" y="2018712"/>
            <a:ext cx="7115551" cy="3378839"/>
          </a:xfrm>
          <a:custGeom>
            <a:avLst/>
            <a:gdLst>
              <a:gd name="connsiteX0" fmla="*/ 0 w 15324388"/>
              <a:gd name="connsiteY0" fmla="*/ 784247 h 10916362"/>
              <a:gd name="connsiteX1" fmla="*/ 16815 w 15324388"/>
              <a:gd name="connsiteY1" fmla="*/ 785105 h 10916362"/>
              <a:gd name="connsiteX2" fmla="*/ 6030861 w 15324388"/>
              <a:gd name="connsiteY2" fmla="*/ 1968829 h 10916362"/>
              <a:gd name="connsiteX3" fmla="*/ 1663478 w 15324388"/>
              <a:gd name="connsiteY3" fmla="*/ 4522001 h 10916362"/>
              <a:gd name="connsiteX4" fmla="*/ 10202090 w 15324388"/>
              <a:gd name="connsiteY4" fmla="*/ 8096912 h 10916362"/>
              <a:gd name="connsiteX5" fmla="*/ 11516180 w 15324388"/>
              <a:gd name="connsiteY5" fmla="*/ 10908959 h 10916362"/>
              <a:gd name="connsiteX6" fmla="*/ 11515269 w 15324388"/>
              <a:gd name="connsiteY6" fmla="*/ 10916362 h 10916362"/>
              <a:gd name="connsiteX7" fmla="*/ 11468243 w 15324388"/>
              <a:gd name="connsiteY7" fmla="*/ 10916362 h 10916362"/>
              <a:gd name="connsiteX8" fmla="*/ 11470573 w 15324388"/>
              <a:gd name="connsiteY8" fmla="*/ 10897018 h 10916362"/>
              <a:gd name="connsiteX9" fmla="*/ 11457004 w 15324388"/>
              <a:gd name="connsiteY9" fmla="*/ 9995443 h 10916362"/>
              <a:gd name="connsiteX10" fmla="*/ 11108811 w 15324388"/>
              <a:gd name="connsiteY10" fmla="*/ 8998123 h 10916362"/>
              <a:gd name="connsiteX11" fmla="*/ 10180033 w 15324388"/>
              <a:gd name="connsiteY11" fmla="*/ 8138664 h 10916362"/>
              <a:gd name="connsiteX12" fmla="*/ 7136099 w 15324388"/>
              <a:gd name="connsiteY12" fmla="*/ 7202790 h 10916362"/>
              <a:gd name="connsiteX13" fmla="*/ 3443833 w 15324388"/>
              <a:gd name="connsiteY13" fmla="*/ 6109362 h 10916362"/>
              <a:gd name="connsiteX14" fmla="*/ 2136926 w 15324388"/>
              <a:gd name="connsiteY14" fmla="*/ 5405093 h 10916362"/>
              <a:gd name="connsiteX15" fmla="*/ 1755646 w 15324388"/>
              <a:gd name="connsiteY15" fmla="*/ 4990725 h 10916362"/>
              <a:gd name="connsiteX16" fmla="*/ 1616999 w 15324388"/>
              <a:gd name="connsiteY16" fmla="*/ 4522001 h 10916362"/>
              <a:gd name="connsiteX17" fmla="*/ 1885628 w 15324388"/>
              <a:gd name="connsiteY17" fmla="*/ 3786221 h 10916362"/>
              <a:gd name="connsiteX18" fmla="*/ 2561533 w 15324388"/>
              <a:gd name="connsiteY18" fmla="*/ 3282046 h 10916362"/>
              <a:gd name="connsiteX19" fmla="*/ 4426967 w 15324388"/>
              <a:gd name="connsiteY19" fmla="*/ 2682551 h 10916362"/>
              <a:gd name="connsiteX20" fmla="*/ 5540870 w 15324388"/>
              <a:gd name="connsiteY20" fmla="*/ 2362716 h 10916362"/>
              <a:gd name="connsiteX21" fmla="*/ 5872520 w 15324388"/>
              <a:gd name="connsiteY21" fmla="*/ 2176802 h 10916362"/>
              <a:gd name="connsiteX22" fmla="*/ 5984383 w 15324388"/>
              <a:gd name="connsiteY22" fmla="*/ 1968829 h 10916362"/>
              <a:gd name="connsiteX23" fmla="*/ 5068210 w 15324388"/>
              <a:gd name="connsiteY23" fmla="*/ 1448900 h 10916362"/>
              <a:gd name="connsiteX24" fmla="*/ 2984564 w 15324388"/>
              <a:gd name="connsiteY24" fmla="*/ 1084949 h 10916362"/>
              <a:gd name="connsiteX25" fmla="*/ 19673 w 15324388"/>
              <a:gd name="connsiteY25" fmla="*/ 832686 h 10916362"/>
              <a:gd name="connsiteX26" fmla="*/ 0 w 15324388"/>
              <a:gd name="connsiteY26" fmla="*/ 831668 h 10916362"/>
              <a:gd name="connsiteX27" fmla="*/ 0 w 15324388"/>
              <a:gd name="connsiteY27" fmla="*/ 0 h 10916362"/>
              <a:gd name="connsiteX28" fmla="*/ 755185 w 15324388"/>
              <a:gd name="connsiteY28" fmla="*/ 8832 h 10916362"/>
              <a:gd name="connsiteX29" fmla="*/ 6105700 w 15324388"/>
              <a:gd name="connsiteY29" fmla="*/ 544537 h 10916362"/>
              <a:gd name="connsiteX30" fmla="*/ 8361078 w 15324388"/>
              <a:gd name="connsiteY30" fmla="*/ 1220446 h 10916362"/>
              <a:gd name="connsiteX31" fmla="*/ 9270949 w 15324388"/>
              <a:gd name="connsiteY31" fmla="*/ 2193345 h 10916362"/>
              <a:gd name="connsiteX32" fmla="*/ 9077946 w 15324388"/>
              <a:gd name="connsiteY32" fmla="*/ 2618742 h 10916362"/>
              <a:gd name="connsiteX33" fmla="*/ 8590318 w 15324388"/>
              <a:gd name="connsiteY33" fmla="*/ 2930700 h 10916362"/>
              <a:gd name="connsiteX34" fmla="*/ 7131373 w 15324388"/>
              <a:gd name="connsiteY34" fmla="*/ 3387608 h 10916362"/>
              <a:gd name="connsiteX35" fmla="*/ 4904354 w 15324388"/>
              <a:gd name="connsiteY35" fmla="*/ 4623623 h 10916362"/>
              <a:gd name="connsiteX36" fmla="*/ 5117839 w 15324388"/>
              <a:gd name="connsiteY36" fmla="*/ 4845775 h 10916362"/>
              <a:gd name="connsiteX37" fmla="*/ 5755930 w 15324388"/>
              <a:gd name="connsiteY37" fmla="*/ 5102589 h 10916362"/>
              <a:gd name="connsiteX38" fmla="*/ 7901022 w 15324388"/>
              <a:gd name="connsiteY38" fmla="*/ 5659544 h 10916362"/>
              <a:gd name="connsiteX39" fmla="*/ 11463306 w 15324388"/>
              <a:gd name="connsiteY39" fmla="*/ 6619838 h 10916362"/>
              <a:gd name="connsiteX40" fmla="*/ 14114932 w 15324388"/>
              <a:gd name="connsiteY40" fmla="*/ 8024436 h 10916362"/>
              <a:gd name="connsiteX41" fmla="*/ 14948390 w 15324388"/>
              <a:gd name="connsiteY41" fmla="*/ 9221851 h 10916362"/>
              <a:gd name="connsiteX42" fmla="*/ 15278465 w 15324388"/>
              <a:gd name="connsiteY42" fmla="*/ 10230987 h 10916362"/>
              <a:gd name="connsiteX43" fmla="*/ 15324231 w 15324388"/>
              <a:gd name="connsiteY43" fmla="*/ 10785527 h 10916362"/>
              <a:gd name="connsiteX44" fmla="*/ 15319388 w 15324388"/>
              <a:gd name="connsiteY44" fmla="*/ 10916362 h 10916362"/>
              <a:gd name="connsiteX45" fmla="*/ 15272085 w 15324388"/>
              <a:gd name="connsiteY45" fmla="*/ 10916362 h 10916362"/>
              <a:gd name="connsiteX46" fmla="*/ 15277077 w 15324388"/>
              <a:gd name="connsiteY46" fmla="*/ 10789880 h 10916362"/>
              <a:gd name="connsiteX47" fmla="*/ 14080270 w 15324388"/>
              <a:gd name="connsiteY47" fmla="*/ 8055948 h 10916362"/>
              <a:gd name="connsiteX48" fmla="*/ 4857875 w 15324388"/>
              <a:gd name="connsiteY48" fmla="*/ 4623623 h 10916362"/>
              <a:gd name="connsiteX49" fmla="*/ 9224471 w 15324388"/>
              <a:gd name="connsiteY49" fmla="*/ 2193345 h 10916362"/>
              <a:gd name="connsiteX50" fmla="*/ 716062 w 15324388"/>
              <a:gd name="connsiteY50" fmla="*/ 54502 h 10916362"/>
              <a:gd name="connsiteX51" fmla="*/ 0 w 15324388"/>
              <a:gd name="connsiteY51" fmla="*/ 46455 h 1091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5324388" h="10916362">
                <a:moveTo>
                  <a:pt x="0" y="784247"/>
                </a:moveTo>
                <a:lnTo>
                  <a:pt x="16815" y="785105"/>
                </a:lnTo>
                <a:cubicBezTo>
                  <a:pt x="685043" y="819990"/>
                  <a:pt x="6030861" y="1125421"/>
                  <a:pt x="6030861" y="1968829"/>
                </a:cubicBezTo>
                <a:cubicBezTo>
                  <a:pt x="6030861" y="2867678"/>
                  <a:pt x="1663478" y="2642375"/>
                  <a:pt x="1663478" y="4522001"/>
                </a:cubicBezTo>
                <a:cubicBezTo>
                  <a:pt x="1663478" y="6400838"/>
                  <a:pt x="8425674" y="7157099"/>
                  <a:pt x="10202090" y="8096912"/>
                </a:cubicBezTo>
                <a:cubicBezTo>
                  <a:pt x="11589915" y="8831140"/>
                  <a:pt x="11584819" y="10301021"/>
                  <a:pt x="11516180" y="10908959"/>
                </a:cubicBezTo>
                <a:lnTo>
                  <a:pt x="11515269" y="10916362"/>
                </a:lnTo>
                <a:lnTo>
                  <a:pt x="11468243" y="10916362"/>
                </a:lnTo>
                <a:lnTo>
                  <a:pt x="11470573" y="10897018"/>
                </a:lnTo>
                <a:cubicBezTo>
                  <a:pt x="11494559" y="10679900"/>
                  <a:pt x="11510178" y="10354372"/>
                  <a:pt x="11457004" y="9995443"/>
                </a:cubicBezTo>
                <a:cubicBezTo>
                  <a:pt x="11402648" y="9622827"/>
                  <a:pt x="11285271" y="9287236"/>
                  <a:pt x="11108811" y="8998123"/>
                </a:cubicBezTo>
                <a:cubicBezTo>
                  <a:pt x="10889812" y="8638111"/>
                  <a:pt x="10577068" y="8348211"/>
                  <a:pt x="10180033" y="8138664"/>
                </a:cubicBezTo>
                <a:cubicBezTo>
                  <a:pt x="9585268" y="7823554"/>
                  <a:pt x="8395739" y="7521838"/>
                  <a:pt x="7136099" y="7202790"/>
                </a:cubicBezTo>
                <a:cubicBezTo>
                  <a:pt x="5901667" y="6889256"/>
                  <a:pt x="4502593" y="6533971"/>
                  <a:pt x="3443833" y="6109362"/>
                </a:cubicBezTo>
                <a:cubicBezTo>
                  <a:pt x="2865611" y="5877756"/>
                  <a:pt x="2438641" y="5647727"/>
                  <a:pt x="2136926" y="5405093"/>
                </a:cubicBezTo>
                <a:cubicBezTo>
                  <a:pt x="1969919" y="5271172"/>
                  <a:pt x="1842301" y="5130948"/>
                  <a:pt x="1755646" y="4990725"/>
                </a:cubicBezTo>
                <a:cubicBezTo>
                  <a:pt x="1663478" y="4839473"/>
                  <a:pt x="1616999" y="4681130"/>
                  <a:pt x="1616999" y="4522001"/>
                </a:cubicBezTo>
                <a:cubicBezTo>
                  <a:pt x="1616999" y="4248644"/>
                  <a:pt x="1707593" y="4001283"/>
                  <a:pt x="1885628" y="3786221"/>
                </a:cubicBezTo>
                <a:cubicBezTo>
                  <a:pt x="2042394" y="3597156"/>
                  <a:pt x="2263757" y="3432511"/>
                  <a:pt x="2561533" y="3282046"/>
                </a:cubicBezTo>
                <a:cubicBezTo>
                  <a:pt x="3104305" y="3007901"/>
                  <a:pt x="3806993" y="2835379"/>
                  <a:pt x="4426967" y="2682551"/>
                </a:cubicBezTo>
                <a:cubicBezTo>
                  <a:pt x="4852361" y="2577778"/>
                  <a:pt x="5253335" y="2479306"/>
                  <a:pt x="5540870" y="2362716"/>
                </a:cubicBezTo>
                <a:cubicBezTo>
                  <a:pt x="5690546" y="2302845"/>
                  <a:pt x="5799258" y="2241399"/>
                  <a:pt x="5872520" y="2176802"/>
                </a:cubicBezTo>
                <a:cubicBezTo>
                  <a:pt x="5948146" y="2111416"/>
                  <a:pt x="5984383" y="2042880"/>
                  <a:pt x="5984383" y="1968829"/>
                </a:cubicBezTo>
                <a:cubicBezTo>
                  <a:pt x="5984383" y="1843574"/>
                  <a:pt x="5825254" y="1652145"/>
                  <a:pt x="5068210" y="1448900"/>
                </a:cubicBezTo>
                <a:cubicBezTo>
                  <a:pt x="4566402" y="1314191"/>
                  <a:pt x="3865288" y="1191298"/>
                  <a:pt x="2984564" y="1084949"/>
                </a:cubicBezTo>
                <a:cubicBezTo>
                  <a:pt x="1671454" y="925720"/>
                  <a:pt x="342059" y="849725"/>
                  <a:pt x="19673" y="832686"/>
                </a:cubicBezTo>
                <a:lnTo>
                  <a:pt x="0" y="831668"/>
                </a:lnTo>
                <a:close/>
                <a:moveTo>
                  <a:pt x="0" y="0"/>
                </a:moveTo>
                <a:lnTo>
                  <a:pt x="755185" y="8832"/>
                </a:lnTo>
                <a:cubicBezTo>
                  <a:pt x="2648963" y="52548"/>
                  <a:pt x="4599586" y="246070"/>
                  <a:pt x="6105700" y="544537"/>
                </a:cubicBezTo>
                <a:cubicBezTo>
                  <a:pt x="7069139" y="735966"/>
                  <a:pt x="7826971" y="963632"/>
                  <a:pt x="8361078" y="1220446"/>
                </a:cubicBezTo>
                <a:cubicBezTo>
                  <a:pt x="8964508" y="1511134"/>
                  <a:pt x="9270949" y="1838847"/>
                  <a:pt x="9270949" y="2193345"/>
                </a:cubicBezTo>
                <a:cubicBezTo>
                  <a:pt x="9270949" y="2347748"/>
                  <a:pt x="9205564" y="2491123"/>
                  <a:pt x="9077946" y="2618742"/>
                </a:cubicBezTo>
                <a:cubicBezTo>
                  <a:pt x="8966083" y="2730606"/>
                  <a:pt x="8806166" y="2832228"/>
                  <a:pt x="8590318" y="2930700"/>
                </a:cubicBezTo>
                <a:cubicBezTo>
                  <a:pt x="8193283" y="3109524"/>
                  <a:pt x="7653662" y="3251323"/>
                  <a:pt x="7131373" y="3387608"/>
                </a:cubicBezTo>
                <a:cubicBezTo>
                  <a:pt x="6036376" y="3673570"/>
                  <a:pt x="4904354" y="3968984"/>
                  <a:pt x="4904354" y="4623623"/>
                </a:cubicBezTo>
                <a:cubicBezTo>
                  <a:pt x="4904354" y="4689796"/>
                  <a:pt x="4978404" y="4766998"/>
                  <a:pt x="5117839" y="4845775"/>
                </a:cubicBezTo>
                <a:cubicBezTo>
                  <a:pt x="5259637" y="4926915"/>
                  <a:pt x="5468396" y="5010419"/>
                  <a:pt x="5755930" y="5102589"/>
                </a:cubicBezTo>
                <a:cubicBezTo>
                  <a:pt x="6301853" y="5277474"/>
                  <a:pt x="7043143" y="5454723"/>
                  <a:pt x="7901022" y="5659544"/>
                </a:cubicBezTo>
                <a:cubicBezTo>
                  <a:pt x="9037770" y="5931325"/>
                  <a:pt x="10327345" y="6239344"/>
                  <a:pt x="11463306" y="6619838"/>
                </a:cubicBezTo>
                <a:cubicBezTo>
                  <a:pt x="12782029" y="7061778"/>
                  <a:pt x="13649361" y="7521050"/>
                  <a:pt x="14114932" y="8024436"/>
                </a:cubicBezTo>
                <a:cubicBezTo>
                  <a:pt x="14466276" y="8404931"/>
                  <a:pt x="14747509" y="8808270"/>
                  <a:pt x="14948390" y="9221851"/>
                </a:cubicBezTo>
                <a:cubicBezTo>
                  <a:pt x="15109883" y="9554291"/>
                  <a:pt x="15220958" y="9893033"/>
                  <a:pt x="15278465" y="10230987"/>
                </a:cubicBezTo>
                <a:cubicBezTo>
                  <a:pt x="15315392" y="10447821"/>
                  <a:pt x="15325842" y="10635188"/>
                  <a:pt x="15324231" y="10785527"/>
                </a:cubicBezTo>
                <a:lnTo>
                  <a:pt x="15319388" y="10916362"/>
                </a:lnTo>
                <a:lnTo>
                  <a:pt x="15272085" y="10916362"/>
                </a:lnTo>
                <a:lnTo>
                  <a:pt x="15277077" y="10789880"/>
                </a:lnTo>
                <a:cubicBezTo>
                  <a:pt x="15284259" y="10243918"/>
                  <a:pt x="15131497" y="9192753"/>
                  <a:pt x="14080270" y="8055948"/>
                </a:cubicBezTo>
                <a:cubicBezTo>
                  <a:pt x="12277070" y="6105423"/>
                  <a:pt x="4857875" y="5461813"/>
                  <a:pt x="4857875" y="4623623"/>
                </a:cubicBezTo>
                <a:cubicBezTo>
                  <a:pt x="4857875" y="3275744"/>
                  <a:pt x="9224471" y="3419119"/>
                  <a:pt x="9224471" y="2193345"/>
                </a:cubicBezTo>
                <a:cubicBezTo>
                  <a:pt x="9224471" y="871364"/>
                  <a:pt x="4609799" y="140674"/>
                  <a:pt x="716062" y="54502"/>
                </a:cubicBezTo>
                <a:lnTo>
                  <a:pt x="0" y="4645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3075" name="Freeform 3">
            <a:extLst>
              <a:ext uri="{FF2B5EF4-FFF2-40B4-BE49-F238E27FC236}">
                <a16:creationId xmlns:a16="http://schemas.microsoft.com/office/drawing/2014/main" id="{1F6EE1F0-A9AD-FD46-8940-77C2D2CC9EF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37574" y="2164054"/>
            <a:ext cx="6491451" cy="3211689"/>
          </a:xfrm>
          <a:custGeom>
            <a:avLst/>
            <a:gdLst>
              <a:gd name="T0" fmla="*/ 0 w 17184"/>
              <a:gd name="T1" fmla="*/ 0 h 13694"/>
              <a:gd name="T2" fmla="*/ 0 w 17184"/>
              <a:gd name="T3" fmla="*/ 0 h 13694"/>
              <a:gd name="T4" fmla="*/ 9269 w 17184"/>
              <a:gd name="T5" fmla="*/ 1455 h 13694"/>
              <a:gd name="T6" fmla="*/ 9269 w 17184"/>
              <a:gd name="T7" fmla="*/ 1455 h 13694"/>
              <a:gd name="T8" fmla="*/ 4878 w 17184"/>
              <a:gd name="T9" fmla="*/ 4361 h 13694"/>
              <a:gd name="T10" fmla="*/ 4878 w 17184"/>
              <a:gd name="T11" fmla="*/ 4361 h 13694"/>
              <a:gd name="T12" fmla="*/ 10208 w 17184"/>
              <a:gd name="T13" fmla="*/ 7887 h 13694"/>
              <a:gd name="T14" fmla="*/ 10208 w 17184"/>
              <a:gd name="T15" fmla="*/ 7887 h 13694"/>
              <a:gd name="T16" fmla="*/ 17183 w 17184"/>
              <a:gd name="T17" fmla="*/ 13693 h 13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84" h="13694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7668" y="142"/>
                  <a:pt x="9269" y="1455"/>
                </a:cubicBezTo>
                <a:lnTo>
                  <a:pt x="9269" y="1455"/>
                </a:lnTo>
                <a:cubicBezTo>
                  <a:pt x="10869" y="2767"/>
                  <a:pt x="6836" y="3122"/>
                  <a:pt x="4878" y="4361"/>
                </a:cubicBezTo>
                <a:lnTo>
                  <a:pt x="4878" y="4361"/>
                </a:lnTo>
                <a:cubicBezTo>
                  <a:pt x="3289" y="5366"/>
                  <a:pt x="4340" y="6434"/>
                  <a:pt x="10208" y="7887"/>
                </a:cubicBezTo>
                <a:lnTo>
                  <a:pt x="10208" y="7887"/>
                </a:lnTo>
                <a:cubicBezTo>
                  <a:pt x="16698" y="9494"/>
                  <a:pt x="17183" y="11176"/>
                  <a:pt x="17183" y="13693"/>
                </a:cubicBezTo>
              </a:path>
            </a:pathLst>
          </a:custGeom>
          <a:noFill/>
          <a:ln w="38100" cap="flat">
            <a:solidFill>
              <a:srgbClr val="FFFF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3103" name="Freeform 31">
            <a:extLst>
              <a:ext uri="{FF2B5EF4-FFF2-40B4-BE49-F238E27FC236}">
                <a16:creationId xmlns:a16="http://schemas.microsoft.com/office/drawing/2014/main" id="{9AD8C756-9B40-944B-A89F-3F8ADD1FC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996" y="4675910"/>
            <a:ext cx="541254" cy="799381"/>
          </a:xfrm>
          <a:custGeom>
            <a:avLst/>
            <a:gdLst>
              <a:gd name="T0" fmla="*/ 589 w 1180"/>
              <a:gd name="T1" fmla="*/ 932 h 1922"/>
              <a:gd name="T2" fmla="*/ 589 w 1180"/>
              <a:gd name="T3" fmla="*/ 932 h 1922"/>
              <a:gd name="T4" fmla="*/ 288 w 1180"/>
              <a:gd name="T5" fmla="*/ 631 h 1922"/>
              <a:gd name="T6" fmla="*/ 288 w 1180"/>
              <a:gd name="T7" fmla="*/ 631 h 1922"/>
              <a:gd name="T8" fmla="*/ 589 w 1180"/>
              <a:gd name="T9" fmla="*/ 332 h 1922"/>
              <a:gd name="T10" fmla="*/ 589 w 1180"/>
              <a:gd name="T11" fmla="*/ 332 h 1922"/>
              <a:gd name="T12" fmla="*/ 890 w 1180"/>
              <a:gd name="T13" fmla="*/ 631 h 1922"/>
              <a:gd name="T14" fmla="*/ 890 w 1180"/>
              <a:gd name="T15" fmla="*/ 631 h 1922"/>
              <a:gd name="T16" fmla="*/ 589 w 1180"/>
              <a:gd name="T17" fmla="*/ 932 h 1922"/>
              <a:gd name="T18" fmla="*/ 589 w 1180"/>
              <a:gd name="T19" fmla="*/ 0 h 1922"/>
              <a:gd name="T20" fmla="*/ 589 w 1180"/>
              <a:gd name="T21" fmla="*/ 0 h 1922"/>
              <a:gd name="T22" fmla="*/ 0 w 1180"/>
              <a:gd name="T23" fmla="*/ 589 h 1922"/>
              <a:gd name="T24" fmla="*/ 0 w 1180"/>
              <a:gd name="T25" fmla="*/ 589 h 1922"/>
              <a:gd name="T26" fmla="*/ 589 w 1180"/>
              <a:gd name="T27" fmla="*/ 1921 h 1922"/>
              <a:gd name="T28" fmla="*/ 589 w 1180"/>
              <a:gd name="T29" fmla="*/ 1921 h 1922"/>
              <a:gd name="T30" fmla="*/ 1179 w 1180"/>
              <a:gd name="T31" fmla="*/ 589 h 1922"/>
              <a:gd name="T32" fmla="*/ 1179 w 1180"/>
              <a:gd name="T33" fmla="*/ 589 h 1922"/>
              <a:gd name="T34" fmla="*/ 589 w 1180"/>
              <a:gd name="T35" fmla="*/ 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0" h="1922">
                <a:moveTo>
                  <a:pt x="589" y="932"/>
                </a:moveTo>
                <a:lnTo>
                  <a:pt x="589" y="932"/>
                </a:lnTo>
                <a:cubicBezTo>
                  <a:pt x="423" y="932"/>
                  <a:pt x="288" y="797"/>
                  <a:pt x="288" y="631"/>
                </a:cubicBezTo>
                <a:lnTo>
                  <a:pt x="288" y="631"/>
                </a:lnTo>
                <a:cubicBezTo>
                  <a:pt x="288" y="466"/>
                  <a:pt x="423" y="332"/>
                  <a:pt x="589" y="332"/>
                </a:cubicBezTo>
                <a:lnTo>
                  <a:pt x="589" y="332"/>
                </a:lnTo>
                <a:cubicBezTo>
                  <a:pt x="756" y="332"/>
                  <a:pt x="890" y="466"/>
                  <a:pt x="890" y="631"/>
                </a:cubicBezTo>
                <a:lnTo>
                  <a:pt x="890" y="631"/>
                </a:lnTo>
                <a:cubicBezTo>
                  <a:pt x="890" y="797"/>
                  <a:pt x="756" y="932"/>
                  <a:pt x="589" y="932"/>
                </a:cubicBezTo>
                <a:close/>
                <a:moveTo>
                  <a:pt x="589" y="0"/>
                </a:moveTo>
                <a:lnTo>
                  <a:pt x="589" y="0"/>
                </a:lnTo>
                <a:cubicBezTo>
                  <a:pt x="264" y="0"/>
                  <a:pt x="0" y="264"/>
                  <a:pt x="0" y="589"/>
                </a:cubicBezTo>
                <a:lnTo>
                  <a:pt x="0" y="589"/>
                </a:lnTo>
                <a:cubicBezTo>
                  <a:pt x="0" y="914"/>
                  <a:pt x="589" y="1921"/>
                  <a:pt x="589" y="1921"/>
                </a:cubicBezTo>
                <a:lnTo>
                  <a:pt x="589" y="1921"/>
                </a:lnTo>
                <a:cubicBezTo>
                  <a:pt x="589" y="1921"/>
                  <a:pt x="1179" y="914"/>
                  <a:pt x="1179" y="589"/>
                </a:cubicBezTo>
                <a:lnTo>
                  <a:pt x="1179" y="589"/>
                </a:lnTo>
                <a:cubicBezTo>
                  <a:pt x="1179" y="264"/>
                  <a:pt x="915" y="0"/>
                  <a:pt x="589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3104" name="Freeform 32">
            <a:extLst>
              <a:ext uri="{FF2B5EF4-FFF2-40B4-BE49-F238E27FC236}">
                <a16:creationId xmlns:a16="http://schemas.microsoft.com/office/drawing/2014/main" id="{F8A39973-AEEB-E543-874E-69C0B0AC1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417" y="3620060"/>
            <a:ext cx="551218" cy="854243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FB7D5E-523F-3A49-B334-2F8F1BBD1B5B}"/>
              </a:ext>
            </a:extLst>
          </p:cNvPr>
          <p:cNvSpPr txBox="1"/>
          <p:nvPr/>
        </p:nvSpPr>
        <p:spPr>
          <a:xfrm>
            <a:off x="5040913" y="3897554"/>
            <a:ext cx="163217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b="1" dirty="0">
                <a:solidFill>
                  <a:srgbClr val="1221AE"/>
                </a:solidFill>
                <a:latin typeface="Fira Sans" panose="020B0503050000020004" pitchFamily="34" charset="0"/>
                <a:ea typeface="League Spartan" charset="0"/>
                <a:cs typeface="Poppins" pitchFamily="2" charset="77"/>
              </a:rPr>
              <a:t>03</a:t>
            </a:r>
            <a:r>
              <a:rPr lang="en-US" b="1" baseline="30000" dirty="0">
                <a:solidFill>
                  <a:srgbClr val="1221AE"/>
                </a:solidFill>
                <a:latin typeface="Fira Sans" panose="020B0503050000020004" pitchFamily="34" charset="0"/>
                <a:ea typeface="League Spartan" charset="0"/>
                <a:cs typeface="Poppins" pitchFamily="2" charset="77"/>
              </a:rPr>
              <a:t>rd</a:t>
            </a:r>
            <a:r>
              <a:rPr lang="en-US" b="1" dirty="0">
                <a:solidFill>
                  <a:srgbClr val="1221AE"/>
                </a:solidFill>
                <a:latin typeface="Fira Sans" panose="020B0503050000020004" pitchFamily="34" charset="0"/>
                <a:ea typeface="League Spartan" charset="0"/>
                <a:cs typeface="Poppins" pitchFamily="2" charset="77"/>
              </a:rPr>
              <a:t> May 2024</a:t>
            </a: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067E4578-B95D-DD43-8130-38927D07D523}"/>
              </a:ext>
            </a:extLst>
          </p:cNvPr>
          <p:cNvSpPr txBox="1">
            <a:spLocks/>
          </p:cNvSpPr>
          <p:nvPr/>
        </p:nvSpPr>
        <p:spPr>
          <a:xfrm>
            <a:off x="4596864" y="4309308"/>
            <a:ext cx="2812089" cy="463358"/>
          </a:xfrm>
          <a:prstGeom prst="rect">
            <a:avLst/>
          </a:prstGeom>
          <a:ln>
            <a:noFill/>
          </a:ln>
        </p:spPr>
        <p:txBody>
          <a:bodyPr vert="horz" wrap="square" lIns="81559" tIns="40780" rIns="81559" bIns="4078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</a:pPr>
            <a:r>
              <a:rPr lang="en-US" sz="20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3. PNGeSW Blueprint endorsed by the NTFC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A1D42B-06B8-8041-B99F-CE6B8FA2C050}"/>
              </a:ext>
            </a:extLst>
          </p:cNvPr>
          <p:cNvSpPr txBox="1"/>
          <p:nvPr/>
        </p:nvSpPr>
        <p:spPr>
          <a:xfrm>
            <a:off x="5552486" y="2308301"/>
            <a:ext cx="1534394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19</a:t>
            </a:r>
            <a:r>
              <a:rPr lang="en-US" sz="1600" b="1" baseline="30000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th</a:t>
            </a:r>
            <a:r>
              <a:rPr lang="en-US" sz="1600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 June 2024</a:t>
            </a:r>
          </a:p>
        </p:txBody>
      </p:sp>
      <p:sp>
        <p:nvSpPr>
          <p:cNvPr id="58" name="Subtitle 2">
            <a:extLst>
              <a:ext uri="{FF2B5EF4-FFF2-40B4-BE49-F238E27FC236}">
                <a16:creationId xmlns:a16="http://schemas.microsoft.com/office/drawing/2014/main" id="{B262AA9D-38DB-9F4A-B7DA-C2347609A350}"/>
              </a:ext>
            </a:extLst>
          </p:cNvPr>
          <p:cNvSpPr txBox="1">
            <a:spLocks/>
          </p:cNvSpPr>
          <p:nvPr/>
        </p:nvSpPr>
        <p:spPr>
          <a:xfrm>
            <a:off x="5279960" y="2641640"/>
            <a:ext cx="3898130" cy="456690"/>
          </a:xfrm>
          <a:prstGeom prst="rect">
            <a:avLst/>
          </a:prstGeom>
          <a:ln w="3175">
            <a:noFill/>
          </a:ln>
        </p:spPr>
        <p:txBody>
          <a:bodyPr vert="horz" wrap="square" lIns="81559" tIns="40780" rIns="81559" bIns="4078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</a:pPr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5. </a:t>
            </a:r>
            <a:r>
              <a:rPr lang="en-US" sz="18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NEC approved both the PNGeSW Blueprint for implementation</a:t>
            </a:r>
            <a:endParaRPr lang="en-US" sz="1600" b="1" dirty="0">
              <a:solidFill>
                <a:schemeClr val="tx1"/>
              </a:solidFill>
              <a:latin typeface="Abadi" panose="020B06040201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4CDD10-3E7E-1741-BEE8-2022234C145C}"/>
              </a:ext>
            </a:extLst>
          </p:cNvPr>
          <p:cNvSpPr txBox="1"/>
          <p:nvPr/>
        </p:nvSpPr>
        <p:spPr>
          <a:xfrm>
            <a:off x="1113210" y="1707922"/>
            <a:ext cx="1697902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12</a:t>
            </a:r>
            <a:r>
              <a:rPr lang="en-US" b="1" baseline="30000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th</a:t>
            </a:r>
            <a:r>
              <a:rPr lang="en-US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 June 2024</a:t>
            </a:r>
          </a:p>
        </p:txBody>
      </p:sp>
      <p:sp>
        <p:nvSpPr>
          <p:cNvPr id="60" name="Subtitle 2">
            <a:extLst>
              <a:ext uri="{FF2B5EF4-FFF2-40B4-BE49-F238E27FC236}">
                <a16:creationId xmlns:a16="http://schemas.microsoft.com/office/drawing/2014/main" id="{0617047E-A222-0047-83C9-4445D886B7BD}"/>
              </a:ext>
            </a:extLst>
          </p:cNvPr>
          <p:cNvSpPr txBox="1">
            <a:spLocks/>
          </p:cNvSpPr>
          <p:nvPr/>
        </p:nvSpPr>
        <p:spPr>
          <a:xfrm>
            <a:off x="483454" y="2051571"/>
            <a:ext cx="2847441" cy="809094"/>
          </a:xfrm>
          <a:prstGeom prst="rect">
            <a:avLst/>
          </a:prstGeom>
          <a:ln>
            <a:noFill/>
          </a:ln>
        </p:spPr>
        <p:txBody>
          <a:bodyPr vert="horz" wrap="square" lIns="81559" tIns="40780" rIns="81559" bIns="4078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</a:pPr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4. Hand-over of the PNGeSW Blueprint to the Minister for International Trade &amp; Investment</a:t>
            </a:r>
          </a:p>
        </p:txBody>
      </p:sp>
      <p:sp>
        <p:nvSpPr>
          <p:cNvPr id="69" name="Freeform 32">
            <a:extLst>
              <a:ext uri="{FF2B5EF4-FFF2-40B4-BE49-F238E27FC236}">
                <a16:creationId xmlns:a16="http://schemas.microsoft.com/office/drawing/2014/main" id="{CA36C1A3-5984-AB4B-922D-7951CFE95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414" y="3380429"/>
            <a:ext cx="585239" cy="799381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C44BD41-CE60-8A40-A21B-0E6AA28060C6}"/>
              </a:ext>
            </a:extLst>
          </p:cNvPr>
          <p:cNvSpPr txBox="1"/>
          <p:nvPr/>
        </p:nvSpPr>
        <p:spPr>
          <a:xfrm>
            <a:off x="660457" y="2940052"/>
            <a:ext cx="2531641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lang="en-US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22</a:t>
            </a:r>
            <a:r>
              <a:rPr lang="en-US" b="1" baseline="30000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nd</a:t>
            </a:r>
            <a:r>
              <a:rPr lang="en-US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 November 2023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869287E1-2C14-E540-B678-40096D0FF7BE}"/>
              </a:ext>
            </a:extLst>
          </p:cNvPr>
          <p:cNvSpPr txBox="1">
            <a:spLocks/>
          </p:cNvSpPr>
          <p:nvPr/>
        </p:nvSpPr>
        <p:spPr>
          <a:xfrm>
            <a:off x="1780257" y="4902865"/>
            <a:ext cx="2791744" cy="636226"/>
          </a:xfrm>
          <a:prstGeom prst="rect">
            <a:avLst/>
          </a:prstGeom>
          <a:ln>
            <a:noFill/>
          </a:ln>
        </p:spPr>
        <p:txBody>
          <a:bodyPr vert="horz" wrap="square" lIns="81559" tIns="40780" rIns="81559" bIns="4078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</a:pPr>
            <a:r>
              <a:rPr lang="en-US" sz="18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 Consultation with 37 agencies and development of the PNGeSW Blueprint</a:t>
            </a:r>
          </a:p>
        </p:txBody>
      </p:sp>
      <p:sp>
        <p:nvSpPr>
          <p:cNvPr id="2" name="Freeform 32">
            <a:extLst>
              <a:ext uri="{FF2B5EF4-FFF2-40B4-BE49-F238E27FC236}">
                <a16:creationId xmlns:a16="http://schemas.microsoft.com/office/drawing/2014/main" id="{7E3F3BAC-3B61-AFF8-80BE-587E18C15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718" y="1560285"/>
            <a:ext cx="477389" cy="626848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sp>
        <p:nvSpPr>
          <p:cNvPr id="3" name="Freeform 32">
            <a:extLst>
              <a:ext uri="{FF2B5EF4-FFF2-40B4-BE49-F238E27FC236}">
                <a16:creationId xmlns:a16="http://schemas.microsoft.com/office/drawing/2014/main" id="{6E878C96-82D8-458D-C922-2240DA070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173" y="1883000"/>
            <a:ext cx="568886" cy="798135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Fira Sans Light" panose="020B04030500000200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B3A31-9CAC-72CB-CB1A-2BB1C730F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403" y="1250616"/>
            <a:ext cx="871583" cy="72673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F864009-D4BB-6C8C-DD33-4D334FCD90EF}"/>
              </a:ext>
            </a:extLst>
          </p:cNvPr>
          <p:cNvSpPr txBox="1">
            <a:spLocks/>
          </p:cNvSpPr>
          <p:nvPr/>
        </p:nvSpPr>
        <p:spPr>
          <a:xfrm>
            <a:off x="411055" y="3261141"/>
            <a:ext cx="3344418" cy="629558"/>
          </a:xfrm>
          <a:prstGeom prst="rect">
            <a:avLst/>
          </a:prstGeom>
          <a:ln>
            <a:noFill/>
          </a:ln>
        </p:spPr>
        <p:txBody>
          <a:bodyPr vert="horz" wrap="square" lIns="81559" tIns="40780" rIns="81559" bIns="4078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</a:pPr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 Validation by UNCTAD received after sending the completed draft over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4BE70-377C-A689-C88D-F3898F8CA336}"/>
              </a:ext>
            </a:extLst>
          </p:cNvPr>
          <p:cNvSpPr txBox="1"/>
          <p:nvPr/>
        </p:nvSpPr>
        <p:spPr>
          <a:xfrm>
            <a:off x="2135509" y="4588000"/>
            <a:ext cx="1799550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lang="en-US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Feb – Dec 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BC602-339C-BF49-850A-122E59948E27}"/>
              </a:ext>
            </a:extLst>
          </p:cNvPr>
          <p:cNvSpPr/>
          <p:nvPr/>
        </p:nvSpPr>
        <p:spPr>
          <a:xfrm>
            <a:off x="7061589" y="1989655"/>
            <a:ext cx="1774040" cy="29241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Fira Sans Light" panose="020B04030500000200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8B22E-E4D5-8DEC-DA79-ABACAB04F8F6}"/>
              </a:ext>
            </a:extLst>
          </p:cNvPr>
          <p:cNvSpPr/>
          <p:nvPr/>
        </p:nvSpPr>
        <p:spPr>
          <a:xfrm>
            <a:off x="7076300" y="2023979"/>
            <a:ext cx="1759328" cy="201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latin typeface="Fira Sans Light" panose="020B04030500000200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1F7A6E-82A6-85A6-0F72-710763EA308A}"/>
              </a:ext>
            </a:extLst>
          </p:cNvPr>
          <p:cNvCxnSpPr>
            <a:cxnSpLocks/>
          </p:cNvCxnSpPr>
          <p:nvPr/>
        </p:nvCxnSpPr>
        <p:spPr>
          <a:xfrm flipH="1">
            <a:off x="7061589" y="2164054"/>
            <a:ext cx="1668874" cy="1349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0CF57C6-F4E7-3AF4-9FD7-8BDB158F11A6}"/>
              </a:ext>
            </a:extLst>
          </p:cNvPr>
          <p:cNvSpPr txBox="1"/>
          <p:nvPr/>
        </p:nvSpPr>
        <p:spPr>
          <a:xfrm>
            <a:off x="5663609" y="1316746"/>
            <a:ext cx="2469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badi" panose="020B0604020104020204" pitchFamily="34" charset="0"/>
              </a:rPr>
              <a:t>6. Operationalization of PNGeSW</a:t>
            </a:r>
            <a:endParaRPr lang="en-PG" b="1" dirty="0">
              <a:latin typeface="Abadi" panose="020B0604020104020204" pitchFamily="34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DBC3BDD-CAE5-988C-85FF-DAF3C9C0EDCC}"/>
              </a:ext>
            </a:extLst>
          </p:cNvPr>
          <p:cNvSpPr/>
          <p:nvPr/>
        </p:nvSpPr>
        <p:spPr>
          <a:xfrm>
            <a:off x="8190403" y="1917296"/>
            <a:ext cx="871583" cy="421782"/>
          </a:xfrm>
          <a:prstGeom prst="rightArrow">
            <a:avLst/>
          </a:prstGeom>
          <a:solidFill>
            <a:srgbClr val="31EF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 sz="135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4B3ABE-71DE-DB8A-A449-AD47CD79B649}"/>
              </a:ext>
            </a:extLst>
          </p:cNvPr>
          <p:cNvSpPr txBox="1">
            <a:spLocks/>
          </p:cNvSpPr>
          <p:nvPr/>
        </p:nvSpPr>
        <p:spPr>
          <a:xfrm>
            <a:off x="935596" y="390868"/>
            <a:ext cx="7203126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2400" u="sng" dirty="0">
                <a:latin typeface="Amasis MT Pro Black" panose="02040A04050005020304" pitchFamily="18" charset="0"/>
              </a:rPr>
              <a:t>Road to the National Single Window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060EB-A153-3350-964B-98E854100839}"/>
              </a:ext>
            </a:extLst>
          </p:cNvPr>
          <p:cNvSpPr txBox="1"/>
          <p:nvPr/>
        </p:nvSpPr>
        <p:spPr>
          <a:xfrm>
            <a:off x="6363775" y="1130307"/>
            <a:ext cx="1152880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rgbClr val="1221AE"/>
                </a:solidFill>
                <a:latin typeface="Abadi" panose="020B0604020104020204" pitchFamily="34" charset="0"/>
                <a:ea typeface="League Spartan" charset="0"/>
                <a:cs typeface="Poppins" pitchFamily="2" charset="77"/>
              </a:rPr>
              <a:t>In Progress</a:t>
            </a:r>
          </a:p>
        </p:txBody>
      </p:sp>
    </p:spTree>
    <p:extLst>
      <p:ext uri="{BB962C8B-B14F-4D97-AF65-F5344CB8AC3E}">
        <p14:creationId xmlns:p14="http://schemas.microsoft.com/office/powerpoint/2010/main" val="30097241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5</a:t>
            </a:fld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419225" y="256385"/>
            <a:ext cx="7452219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2. Stages and Progress – 3 Phases </a:t>
            </a: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CA174A3D-4661-9DB5-EC18-E1F7E4EB3B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6761518"/>
              </p:ext>
            </p:extLst>
          </p:nvPr>
        </p:nvGraphicFramePr>
        <p:xfrm>
          <a:off x="272556" y="980728"/>
          <a:ext cx="859888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2B62EF18-9562-6103-9D2F-24BD7ED35D3A}"/>
              </a:ext>
            </a:extLst>
          </p:cNvPr>
          <p:cNvSpPr txBox="1"/>
          <p:nvPr/>
        </p:nvSpPr>
        <p:spPr>
          <a:xfrm>
            <a:off x="916282" y="3361348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Achieved </a:t>
            </a:r>
          </a:p>
          <a:p>
            <a:r>
              <a:rPr lang="en-US" sz="2400" dirty="0"/>
              <a:t>Single Window Blueprint</a:t>
            </a:r>
            <a:endParaRPr lang="en-PG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B291F7-D609-ED65-7C78-8B185611CC4B}"/>
              </a:ext>
            </a:extLst>
          </p:cNvPr>
          <p:cNvSpPr txBox="1"/>
          <p:nvPr/>
        </p:nvSpPr>
        <p:spPr>
          <a:xfrm>
            <a:off x="2970255" y="3361348"/>
            <a:ext cx="37180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 progress.. </a:t>
            </a:r>
          </a:p>
          <a:p>
            <a:pPr marL="342900" indent="-342900">
              <a:buAutoNum type="arabicPeriod"/>
            </a:pPr>
            <a:r>
              <a:rPr lang="en-US" sz="2000" dirty="0"/>
              <a:t>Data harmonization with 37 Govt Regulatory Agencies</a:t>
            </a:r>
          </a:p>
          <a:p>
            <a:pPr marL="342900" indent="-342900">
              <a:buAutoNum type="arabicPeriod"/>
            </a:pPr>
            <a:r>
              <a:rPr lang="en-US" sz="2000" dirty="0"/>
              <a:t>Time Release Study (TRS) with shipping and logistics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latin typeface="Abadi" panose="020B0604020104020204" pitchFamily="34" charset="0"/>
                <a:cs typeface="Arial" panose="020B0604020202020204" pitchFamily="34" charset="0"/>
              </a:rPr>
              <a:t>Networking with T1 &amp; T2 agencies under the Blueprint 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PG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6FC773-4B56-0E33-F123-E73F2D70C078}"/>
              </a:ext>
            </a:extLst>
          </p:cNvPr>
          <p:cNvSpPr txBox="1"/>
          <p:nvPr/>
        </p:nvSpPr>
        <p:spPr>
          <a:xfrm>
            <a:off x="6953980" y="3361348"/>
            <a:ext cx="2160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Yet to implement</a:t>
            </a:r>
            <a:endParaRPr lang="en-PG" sz="24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6C7DD36-7A6F-3A8A-7C14-19F8BC9F0D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816" y="3331453"/>
            <a:ext cx="2053973" cy="2748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6026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6</a:t>
            </a:fld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403648" y="599471"/>
            <a:ext cx="6552728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Phase 2: Data </a:t>
            </a:r>
            <a:r>
              <a:rPr lang="en-US" sz="3200" u="sng" dirty="0" err="1">
                <a:latin typeface="Amasis MT Pro Black" panose="02040A04050005020304" pitchFamily="18" charset="0"/>
              </a:rPr>
              <a:t>Harmonisation</a:t>
            </a:r>
            <a:r>
              <a:rPr lang="en-US" sz="3200" u="sng" dirty="0">
                <a:latin typeface="Amasis MT Pro Black" panose="02040A04050005020304" pitchFamily="18" charset="0"/>
              </a:rPr>
              <a:t>  </a:t>
            </a:r>
          </a:p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0BDBD-0F45-B102-1C63-7CCA12C487F1}"/>
              </a:ext>
            </a:extLst>
          </p:cNvPr>
          <p:cNvSpPr txBox="1"/>
          <p:nvPr/>
        </p:nvSpPr>
        <p:spPr>
          <a:xfrm>
            <a:off x="755576" y="1538384"/>
            <a:ext cx="8105879" cy="4524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badi" panose="020B0604020104020204" pitchFamily="34" charset="0"/>
              </a:rPr>
              <a:t>Lodgment of standardized information and documents with a single entry / point.</a:t>
            </a: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endParaRPr lang="en-US" sz="3200" dirty="0">
              <a:latin typeface="Abadi" panose="020B0604020104020204" pitchFamily="34" charset="0"/>
            </a:endParaRP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badi" panose="020B0604020104020204" pitchFamily="34" charset="0"/>
              </a:rPr>
              <a:t>Fulfill all imports, export and transit related regulatory requirement </a:t>
            </a: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endParaRPr lang="en-US" sz="3200" dirty="0">
              <a:latin typeface="Abadi" panose="020B0604020104020204" pitchFamily="34" charset="0"/>
            </a:endParaRP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badi" panose="020B0604020104020204" pitchFamily="34" charset="0"/>
              </a:rPr>
              <a:t>Certifications. </a:t>
            </a:r>
            <a:r>
              <a:rPr lang="en-US" sz="3200" dirty="0" err="1">
                <a:latin typeface="Abadi" panose="020B0604020104020204" pitchFamily="34" charset="0"/>
              </a:rPr>
              <a:t>E.g</a:t>
            </a:r>
            <a:r>
              <a:rPr lang="en-US" sz="3200" dirty="0">
                <a:latin typeface="Abadi" panose="020B0604020104020204" pitchFamily="34" charset="0"/>
              </a:rPr>
              <a:t>: Rules of Origin, permits, or Inspection document.</a:t>
            </a: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endParaRPr lang="en-US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04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125960" y="404664"/>
            <a:ext cx="7560840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 Establishment of Single Window  Network Team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0BDBD-0F45-B102-1C63-7CCA12C487F1}"/>
              </a:ext>
            </a:extLst>
          </p:cNvPr>
          <p:cNvSpPr txBox="1"/>
          <p:nvPr/>
        </p:nvSpPr>
        <p:spPr>
          <a:xfrm>
            <a:off x="851248" y="1987627"/>
            <a:ext cx="6768752" cy="3539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State Regulators 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Agricultural Commodity Boards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State Policy owners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Economic Sectors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Trade and Transport Industries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3200" dirty="0">
                <a:latin typeface="Abadi" panose="020B0604020104020204" pitchFamily="34" charset="0"/>
              </a:rPr>
              <a:t>Private Sector </a:t>
            </a:r>
          </a:p>
          <a:p>
            <a:pPr marL="457200" indent="-45720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endParaRPr lang="en-US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408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B57506-2E60-A0BB-30D5-3FBC144B6801}"/>
              </a:ext>
            </a:extLst>
          </p:cNvPr>
          <p:cNvSpPr txBox="1">
            <a:spLocks/>
          </p:cNvSpPr>
          <p:nvPr/>
        </p:nvSpPr>
        <p:spPr>
          <a:xfrm>
            <a:off x="1187624" y="332656"/>
            <a:ext cx="7025952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3200" u="sng" dirty="0">
                <a:latin typeface="Amasis MT Pro Black" panose="02040A04050005020304" pitchFamily="18" charset="0"/>
              </a:rPr>
              <a:t>Phase 3: Establishment of the Single Window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0BDBD-0F45-B102-1C63-7CCA12C487F1}"/>
              </a:ext>
            </a:extLst>
          </p:cNvPr>
          <p:cNvSpPr txBox="1"/>
          <p:nvPr/>
        </p:nvSpPr>
        <p:spPr>
          <a:xfrm>
            <a:off x="449796" y="1556792"/>
            <a:ext cx="8244408" cy="3539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2800" dirty="0">
                <a:latin typeface="Abadi" panose="020B0604020104020204" pitchFamily="34" charset="0"/>
              </a:rPr>
              <a:t>Development of Paperless Customs Declaration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2800" dirty="0">
                <a:latin typeface="Abadi" panose="020B0604020104020204" pitchFamily="34" charset="0"/>
              </a:rPr>
              <a:t>Integration of all the Regulatory Agencies to a Single Window Platform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2800" dirty="0">
                <a:latin typeface="Abadi" panose="020B0604020104020204" pitchFamily="34" charset="0"/>
              </a:rPr>
              <a:t>G2G &amp; G2B Port Community Systems to service entire trade and logistics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2800" dirty="0">
                <a:latin typeface="Abadi" panose="020B0604020104020204" pitchFamily="34" charset="0"/>
              </a:rPr>
              <a:t>Integration of Traders and logistics service providers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2800" dirty="0">
                <a:latin typeface="Abadi" panose="020B0604020104020204" pitchFamily="34" charset="0"/>
              </a:rPr>
              <a:t>Regional Information Exchange system</a:t>
            </a:r>
          </a:p>
        </p:txBody>
      </p:sp>
    </p:spTree>
    <p:extLst>
      <p:ext uri="{BB962C8B-B14F-4D97-AF65-F5344CB8AC3E}">
        <p14:creationId xmlns:p14="http://schemas.microsoft.com/office/powerpoint/2010/main" val="67603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05A2D17-E3C4-718E-AF62-F0EAEC6349F9}"/>
              </a:ext>
            </a:extLst>
          </p:cNvPr>
          <p:cNvSpPr txBox="1">
            <a:spLocks/>
          </p:cNvSpPr>
          <p:nvPr/>
        </p:nvSpPr>
        <p:spPr>
          <a:xfrm>
            <a:off x="1187624" y="332656"/>
            <a:ext cx="7704856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50"/>
              </a:buClr>
              <a:defRPr/>
            </a:pPr>
            <a:r>
              <a:rPr lang="en-US" sz="2400" u="sng" dirty="0">
                <a:latin typeface="Amasis MT Pro Black" panose="02040A04050005020304" pitchFamily="18" charset="0"/>
              </a:rPr>
              <a:t>3. Way Forward: One-Stop-Shop with Single Window for Trade Facilitation</a:t>
            </a:r>
            <a:endParaRPr lang="en-US" sz="3200" u="sng" dirty="0">
              <a:latin typeface="Amasis MT Pro Black" panose="02040A040500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452055-FDEE-7709-6B2A-00E6F0F6A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54964"/>
            <a:ext cx="4749743" cy="457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">
            <a:extLst>
              <a:ext uri="{FF2B5EF4-FFF2-40B4-BE49-F238E27FC236}">
                <a16:creationId xmlns:a16="http://schemas.microsoft.com/office/drawing/2014/main" id="{59AC8FEF-0F3E-023F-A504-15FFF266A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0272" y="2924944"/>
            <a:ext cx="1118450" cy="177425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7DE92A-BF35-F461-22A1-A36E03076419}"/>
              </a:ext>
            </a:extLst>
          </p:cNvPr>
          <p:cNvCxnSpPr>
            <a:cxnSpLocks/>
          </p:cNvCxnSpPr>
          <p:nvPr/>
        </p:nvCxnSpPr>
        <p:spPr>
          <a:xfrm>
            <a:off x="3556201" y="3493715"/>
            <a:ext cx="3680095" cy="50116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43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7511-C95C-4AF5-AAD4-162FD03DEFCB}" type="slidenum">
              <a:rPr lang="en-AU" smtClean="0"/>
              <a:pPr/>
              <a:t>10</a:t>
            </a:fld>
            <a:endParaRPr lang="en-AU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B1E5D912-A847-4353-88B2-6C3A55E1F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2" y="1390974"/>
            <a:ext cx="30384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C037C9-EEBD-3943-D618-3139E1769D94}"/>
              </a:ext>
            </a:extLst>
          </p:cNvPr>
          <p:cNvSpPr txBox="1"/>
          <p:nvPr/>
        </p:nvSpPr>
        <p:spPr>
          <a:xfrm>
            <a:off x="3087414" y="239301"/>
            <a:ext cx="324702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00B050"/>
              </a:buClr>
              <a:defRPr/>
            </a:pPr>
            <a:endParaRPr lang="en-US" sz="2000" dirty="0"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  <a:p>
            <a:pPr algn="just">
              <a:buClr>
                <a:srgbClr val="00B050"/>
              </a:buClr>
              <a:defRPr/>
            </a:pPr>
            <a:r>
              <a:rPr lang="en-US" sz="4000" dirty="0">
                <a:latin typeface="Baguet Script" panose="00000500000000000000" pitchFamily="2" charset="0"/>
                <a:ea typeface="Source Sans Pro Black" panose="020B0803030403020204" pitchFamily="34" charset="0"/>
              </a:rPr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BEC0EA-0866-951A-DF00-754D0390299D}"/>
              </a:ext>
            </a:extLst>
          </p:cNvPr>
          <p:cNvSpPr txBox="1"/>
          <p:nvPr/>
        </p:nvSpPr>
        <p:spPr>
          <a:xfrm>
            <a:off x="421298" y="4153224"/>
            <a:ext cx="853244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00B050"/>
              </a:buClr>
              <a:defRPr/>
            </a:pPr>
            <a:endParaRPr lang="en-US" sz="2000" dirty="0">
              <a:latin typeface="Source Sans Pro Black" panose="020F0502020204030204" pitchFamily="34" charset="0"/>
              <a:ea typeface="Source Sans Pro Black" panose="020B0803030403020204" pitchFamily="34" charset="0"/>
            </a:endParaRPr>
          </a:p>
          <a:p>
            <a:pPr algn="ctr">
              <a:buClr>
                <a:srgbClr val="00B050"/>
              </a:buClr>
              <a:defRPr/>
            </a:pPr>
            <a:r>
              <a:rPr lang="en-US" sz="2400" dirty="0">
                <a:latin typeface="Source Sans Pro Black" panose="020F0502020204030204" pitchFamily="34" charset="0"/>
                <a:ea typeface="Source Sans Pro Black" panose="020B0803030403020204" pitchFamily="34" charset="0"/>
              </a:rPr>
              <a:t>Please visit PNG Customs website for more information</a:t>
            </a:r>
          </a:p>
          <a:p>
            <a:pPr algn="ctr">
              <a:buClr>
                <a:srgbClr val="00B050"/>
              </a:buClr>
              <a:defRPr/>
            </a:pPr>
            <a:r>
              <a:rPr lang="en-US" sz="2800" dirty="0">
                <a:hlinkClick r:id="rId4"/>
              </a:rPr>
              <a:t>https://customs.gov.pg/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A3133E-2324-4751-B43A-41765D5484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2" t="7437" r="25560" b="8426"/>
          <a:stretch/>
        </p:blipFill>
        <p:spPr bwMode="auto">
          <a:xfrm>
            <a:off x="8138722" y="390868"/>
            <a:ext cx="82758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742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7549</TotalTime>
  <Words>588</Words>
  <Application>Microsoft Office PowerPoint</Application>
  <PresentationFormat>On-screen Show (4:3)</PresentationFormat>
  <Paragraphs>143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Abadi</vt:lpstr>
      <vt:lpstr>Abadi Extra Light</vt:lpstr>
      <vt:lpstr>Amasis MT Pro Black</vt:lpstr>
      <vt:lpstr>Aptos ExtraBold</vt:lpstr>
      <vt:lpstr>Arial</vt:lpstr>
      <vt:lpstr>Arial Black</vt:lpstr>
      <vt:lpstr>Baguet Script</vt:lpstr>
      <vt:lpstr>Bahnschrift SemiBold</vt:lpstr>
      <vt:lpstr>Calibri</vt:lpstr>
      <vt:lpstr>Fira Sans</vt:lpstr>
      <vt:lpstr>Fira Sans Light</vt:lpstr>
      <vt:lpstr>Source Sans Pro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PNGCS</dc:creator>
  <cp:lastModifiedBy>Phil V Homingu</cp:lastModifiedBy>
  <cp:revision>443</cp:revision>
  <cp:lastPrinted>2024-10-02T02:20:54Z</cp:lastPrinted>
  <dcterms:created xsi:type="dcterms:W3CDTF">2011-11-02T06:24:24Z</dcterms:created>
  <dcterms:modified xsi:type="dcterms:W3CDTF">2024-10-02T02:20:57Z</dcterms:modified>
</cp:coreProperties>
</file>