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306" r:id="rId6"/>
    <p:sldId id="330" r:id="rId7"/>
    <p:sldId id="333" r:id="rId8"/>
    <p:sldId id="323" r:id="rId9"/>
    <p:sldId id="332" r:id="rId10"/>
    <p:sldId id="329" r:id="rId11"/>
    <p:sldId id="331" r:id="rId12"/>
    <p:sldId id="334" r:id="rId13"/>
    <p:sldId id="335" r:id="rId14"/>
  </p:sldIdLst>
  <p:sldSz cx="12192000" cy="6858000"/>
  <p:notesSz cx="6858000" cy="91440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B9A947-3DA7-C770-92E0-83B0E467162B}" v="2843" dt="2024-09-30T14:02:02.1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7" autoAdjust="0"/>
    <p:restoredTop sz="87451" autoAdjust="0"/>
  </p:normalViewPr>
  <p:slideViewPr>
    <p:cSldViewPr snapToGrid="0">
      <p:cViewPr varScale="1">
        <p:scale>
          <a:sx n="55" d="100"/>
          <a:sy n="55" d="100"/>
        </p:scale>
        <p:origin x="988"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DD35D-9765-4E5F-95CE-DA45F3637BF5}" type="doc">
      <dgm:prSet loTypeId="urn:microsoft.com/office/officeart/2016/7/layout/RoundedRectangleTimeline#2" loCatId="other" qsTypeId="urn:microsoft.com/office/officeart/2005/8/quickstyle/simple1" qsCatId="simple" csTypeId="urn:microsoft.com/office/officeart/2005/8/colors/colorful5" csCatId="colorful" phldr="1"/>
      <dgm:spPr/>
      <dgm:t>
        <a:bodyPr/>
        <a:lstStyle/>
        <a:p>
          <a:endParaRPr lang="en-US"/>
        </a:p>
      </dgm:t>
    </dgm:pt>
    <dgm:pt modelId="{25E771E7-8CF7-4491-9507-55BFE693DC7B}">
      <dgm:prSet phldrT="[Text]" phldr="0"/>
      <dgm:spPr>
        <a:solidFill>
          <a:schemeClr val="accent1"/>
        </a:solidFill>
        <a:ln w="19050">
          <a:noFill/>
        </a:ln>
      </dgm:spPr>
      <dgm:t>
        <a:bodyPr/>
        <a:lstStyle/>
        <a:p>
          <a:r>
            <a:rPr lang="en-US" dirty="0">
              <a:solidFill>
                <a:schemeClr val="tx1"/>
              </a:solidFill>
              <a:latin typeface="Calibri Light" panose="020F0302020204030204"/>
            </a:rPr>
            <a:t>2020</a:t>
          </a:r>
          <a:endParaRPr lang="en-US" dirty="0">
            <a:solidFill>
              <a:schemeClr val="tx1"/>
            </a:solidFill>
          </a:endParaRP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phldr="0" custT="1"/>
      <dgm:spPr/>
      <dgm:t>
        <a:bodyPr/>
        <a:lstStyle/>
        <a:p>
          <a:pPr rtl="0">
            <a:lnSpc>
              <a:spcPct val="100000"/>
            </a:lnSpc>
            <a:buFont typeface="Arial" panose="020B0604020202020204" pitchFamily="34" charset="0"/>
            <a:buChar char="•"/>
          </a:pPr>
          <a:r>
            <a:rPr lang="en-US" sz="1400" dirty="0">
              <a:latin typeface="Calibri Light" panose="020F0302020204030204"/>
            </a:rPr>
            <a:t>NEC </a:t>
          </a:r>
          <a:r>
            <a:rPr lang="en-US" sz="1400" dirty="0" err="1">
              <a:latin typeface="Calibri Light" panose="020F0302020204030204"/>
            </a:rPr>
            <a:t>endoses</a:t>
          </a:r>
          <a:r>
            <a:rPr lang="en-US" sz="1400" dirty="0">
              <a:latin typeface="Calibri Light" panose="020F0302020204030204"/>
            </a:rPr>
            <a:t> Digital Transformation Policy</a:t>
          </a:r>
          <a:endParaRPr lang="en-US" sz="1400" dirty="0"/>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D76BB3CF-DF5A-41FB-B6A4-25743CF1642F}">
      <dgm:prSet phldrT="[Text]"/>
      <dgm:spPr>
        <a:solidFill>
          <a:schemeClr val="accent1">
            <a:alpha val="20000"/>
          </a:schemeClr>
        </a:solidFill>
        <a:ln w="19050">
          <a:noFill/>
        </a:ln>
      </dgm:spPr>
      <dgm:t>
        <a:bodyPr/>
        <a:lstStyle/>
        <a:p>
          <a:r>
            <a:rPr lang="en-US" dirty="0">
              <a:solidFill>
                <a:schemeClr val="tx1"/>
              </a:solidFill>
              <a:latin typeface="Calibri Light" panose="020F0302020204030204"/>
            </a:rPr>
            <a:t>2021</a:t>
          </a:r>
          <a:endParaRPr lang="en-US" dirty="0">
            <a:solidFill>
              <a:schemeClr val="tx1"/>
            </a:solidFill>
          </a:endParaRP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3F378E98-4217-47A9-8134-DE6C3ABFE041}">
      <dgm:prSet phldrT="[Text]" phldr="0" custT="1"/>
      <dgm:spPr/>
      <dgm:t>
        <a:bodyPr/>
        <a:lstStyle/>
        <a:p>
          <a:pPr rtl="0">
            <a:lnSpc>
              <a:spcPct val="100000"/>
            </a:lnSpc>
            <a:buFont typeface="Arial" panose="020B0604020202020204" pitchFamily="34" charset="0"/>
            <a:buChar char="•"/>
          </a:pPr>
          <a:r>
            <a:rPr lang="en-US" sz="1400" dirty="0">
              <a:latin typeface="Calibri Light" panose="020F0302020204030204"/>
            </a:rPr>
            <a:t>Restructure and Rebranding of DICT</a:t>
          </a:r>
          <a:endParaRPr lang="en-US" sz="1400" dirty="0"/>
        </a:p>
      </dgm:t>
    </dgm:pt>
    <dgm:pt modelId="{48653CFB-283F-4824-B87B-943F5C5E7841}" type="parTrans" cxnId="{E2F6ED9C-E6CA-4E7F-B747-37A284E29D24}">
      <dgm:prSet/>
      <dgm:spPr/>
      <dgm:t>
        <a:bodyPr/>
        <a:lstStyle/>
        <a:p>
          <a:endParaRPr lang="en-US"/>
        </a:p>
      </dgm:t>
    </dgm:pt>
    <dgm:pt modelId="{0638CE31-017E-4421-AF9D-A58647C395DF}" type="sibTrans" cxnId="{E2F6ED9C-E6CA-4E7F-B747-37A284E29D24}">
      <dgm:prSet/>
      <dgm:spPr/>
      <dgm:t>
        <a:bodyPr/>
        <a:lstStyle/>
        <a:p>
          <a:endParaRPr lang="en-US"/>
        </a:p>
      </dgm:t>
    </dgm:pt>
    <dgm:pt modelId="{8F3B4B19-33F4-47AC-BE4E-B66181ED98B4}">
      <dgm:prSet phldrT="[Text]" phldr="0"/>
      <dgm:spPr>
        <a:solidFill>
          <a:schemeClr val="accent3"/>
        </a:solidFill>
        <a:ln w="19050">
          <a:noFill/>
        </a:ln>
      </dgm:spPr>
      <dgm:t>
        <a:bodyPr/>
        <a:lstStyle/>
        <a:p>
          <a:r>
            <a:rPr lang="en-US" dirty="0">
              <a:solidFill>
                <a:schemeClr val="tx1"/>
              </a:solidFill>
              <a:latin typeface="Calibri Light" panose="020F0302020204030204"/>
            </a:rPr>
            <a:t>2022</a:t>
          </a:r>
          <a:endParaRPr lang="en-US" dirty="0">
            <a:solidFill>
              <a:schemeClr val="tx1"/>
            </a:solidFill>
          </a:endParaRPr>
        </a:p>
      </dgm:t>
    </dgm:pt>
    <dgm:pt modelId="{D56FE0BA-AE10-413D-B7E3-CD20C3731D50}" type="parTrans" cxnId="{E9FED118-8FC1-46A3-BD00-F94098ECD6A4}">
      <dgm:prSet/>
      <dgm:spPr/>
      <dgm:t>
        <a:bodyPr/>
        <a:lstStyle/>
        <a:p>
          <a:endParaRPr lang="en-US"/>
        </a:p>
      </dgm:t>
    </dgm:pt>
    <dgm:pt modelId="{2C34AF2B-9D07-4B75-9E74-1C680AB14CF6}" type="sibTrans" cxnId="{E9FED118-8FC1-46A3-BD00-F94098ECD6A4}">
      <dgm:prSet/>
      <dgm:spPr/>
      <dgm:t>
        <a:bodyPr/>
        <a:lstStyle/>
        <a:p>
          <a:endParaRPr lang="en-US"/>
        </a:p>
      </dgm:t>
    </dgm:pt>
    <dgm:pt modelId="{0AFF4C1B-302C-42EF-B59F-97CDC2799D17}">
      <dgm:prSet phldrT="[Text]" phldr="0" custT="1"/>
      <dgm:spPr/>
      <dgm:t>
        <a:bodyPr/>
        <a:lstStyle/>
        <a:p>
          <a:pPr rtl="0">
            <a:lnSpc>
              <a:spcPct val="100000"/>
            </a:lnSpc>
            <a:buFont typeface="Arial" panose="020B0604020202020204" pitchFamily="34" charset="0"/>
            <a:buChar char="•"/>
          </a:pPr>
          <a:r>
            <a:rPr lang="en-US" sz="1400" dirty="0">
              <a:latin typeface="Calibri Light" panose="020F0302020204030204"/>
            </a:rPr>
            <a:t>Digital Government Act passed by Parliament</a:t>
          </a:r>
          <a:endParaRPr lang="en-US" sz="1400" dirty="0"/>
        </a:p>
      </dgm:t>
    </dgm:pt>
    <dgm:pt modelId="{0EBE8459-BB53-4FEB-9003-4D3795F4559C}" type="parTrans" cxnId="{C23B5F60-F074-45B8-BB09-18AD4152539D}">
      <dgm:prSet/>
      <dgm:spPr/>
      <dgm:t>
        <a:bodyPr/>
        <a:lstStyle/>
        <a:p>
          <a:endParaRPr lang="en-US"/>
        </a:p>
      </dgm:t>
    </dgm:pt>
    <dgm:pt modelId="{6755B5A7-26F9-4D2F-8EA9-DCC4A05B07D9}" type="sibTrans" cxnId="{C23B5F60-F074-45B8-BB09-18AD4152539D}">
      <dgm:prSet/>
      <dgm:spPr/>
      <dgm:t>
        <a:bodyPr/>
        <a:lstStyle/>
        <a:p>
          <a:endParaRPr lang="en-US"/>
        </a:p>
      </dgm:t>
    </dgm:pt>
    <dgm:pt modelId="{80CB43E4-C30F-4DCA-A3E9-D12FA78CE0FB}">
      <dgm:prSet phldr="0"/>
      <dgm:spPr>
        <a:solidFill>
          <a:schemeClr val="accent3">
            <a:alpha val="20000"/>
          </a:schemeClr>
        </a:solidFill>
        <a:ln w="19050">
          <a:noFill/>
        </a:ln>
      </dgm:spPr>
      <dgm:t>
        <a:bodyPr/>
        <a:lstStyle/>
        <a:p>
          <a:r>
            <a:rPr lang="en-US" dirty="0">
              <a:solidFill>
                <a:schemeClr val="tx1"/>
              </a:solidFill>
              <a:latin typeface="Calibri Light" panose="020F0302020204030204"/>
            </a:rPr>
            <a:t>2023</a:t>
          </a:r>
          <a:endParaRPr lang="en-US" dirty="0">
            <a:solidFill>
              <a:schemeClr val="tx1"/>
            </a:solidFill>
          </a:endParaRPr>
        </a:p>
      </dgm:t>
    </dgm:pt>
    <dgm:pt modelId="{22BA2624-35EA-49E9-BC2A-8019555F56F6}" type="sibTrans" cxnId="{E3C761DA-B59A-4658-B3C8-B73D008958C7}">
      <dgm:prSet/>
      <dgm:spPr/>
      <dgm:t>
        <a:bodyPr/>
        <a:lstStyle/>
        <a:p>
          <a:endParaRPr lang="en-US"/>
        </a:p>
      </dgm:t>
    </dgm:pt>
    <dgm:pt modelId="{662CF9D0-9536-4AC8-90CC-1A9C062F4327}" type="parTrans" cxnId="{E3C761DA-B59A-4658-B3C8-B73D008958C7}">
      <dgm:prSet/>
      <dgm:spPr/>
      <dgm:t>
        <a:bodyPr/>
        <a:lstStyle/>
        <a:p>
          <a:endParaRPr lang="en-US"/>
        </a:p>
      </dgm:t>
    </dgm:pt>
    <dgm:pt modelId="{6C230327-1904-47CB-BB1D-FD9D9F4A90BF}">
      <dgm:prSet phldr="0"/>
      <dgm:spPr>
        <a:solidFill>
          <a:schemeClr val="bg1">
            <a:lumMod val="85000"/>
          </a:schemeClr>
        </a:solidFill>
        <a:ln w="19050">
          <a:noFill/>
        </a:ln>
      </dgm:spPr>
      <dgm:t>
        <a:bodyPr/>
        <a:lstStyle/>
        <a:p>
          <a:r>
            <a:rPr lang="en-US" dirty="0">
              <a:solidFill>
                <a:schemeClr val="tx1"/>
              </a:solidFill>
              <a:latin typeface="Calibri Light" panose="020F0302020204030204"/>
            </a:rPr>
            <a:t>2024</a:t>
          </a:r>
          <a:endParaRPr lang="en-US" dirty="0">
            <a:solidFill>
              <a:schemeClr val="tx1"/>
            </a:solidFill>
          </a:endParaRPr>
        </a:p>
      </dgm:t>
    </dgm:pt>
    <dgm:pt modelId="{383C96B1-5630-4111-BDC2-DC9415E1D3B9}" type="sibTrans" cxnId="{DF2D3747-AF1D-43CC-ACD2-1C81B945A006}">
      <dgm:prSet/>
      <dgm:spPr/>
      <dgm:t>
        <a:bodyPr/>
        <a:lstStyle/>
        <a:p>
          <a:endParaRPr lang="en-US"/>
        </a:p>
      </dgm:t>
    </dgm:pt>
    <dgm:pt modelId="{F5865BF2-099D-45F3-9F9F-E9048C52D1A9}" type="parTrans" cxnId="{DF2D3747-AF1D-43CC-ACD2-1C81B945A006}">
      <dgm:prSet/>
      <dgm:spPr/>
      <dgm:t>
        <a:bodyPr/>
        <a:lstStyle/>
        <a:p>
          <a:endParaRPr lang="en-US"/>
        </a:p>
      </dgm:t>
    </dgm:pt>
    <dgm:pt modelId="{E7DB8C28-3728-493B-A3D7-1FE9EFE7E4C2}">
      <dgm:prSet custT="1"/>
      <dgm:spPr/>
      <dgm:t>
        <a:bodyPr/>
        <a:lstStyle/>
        <a:p>
          <a:pPr rtl="0">
            <a:lnSpc>
              <a:spcPct val="100000"/>
            </a:lnSpc>
            <a:buFont typeface="Arial" panose="020B0604020202020204" pitchFamily="34" charset="0"/>
            <a:buChar char="•"/>
          </a:pPr>
          <a:r>
            <a:rPr lang="en-US" sz="1400" b="0" i="0" dirty="0">
              <a:latin typeface="Calibri Light" panose="020F0302020204030204"/>
            </a:rPr>
            <a:t>NEC </a:t>
          </a:r>
          <a:r>
            <a:rPr lang="en-US" sz="1400" dirty="0" err="1">
              <a:latin typeface="Calibri Light" panose="020F0302020204030204"/>
            </a:rPr>
            <a:t>endosed</a:t>
          </a:r>
          <a:r>
            <a:rPr lang="en-US" sz="1400" dirty="0">
              <a:latin typeface="Calibri Light" panose="020F0302020204030204"/>
            </a:rPr>
            <a:t> Government Cloud </a:t>
          </a:r>
          <a:r>
            <a:rPr lang="en-US" dirty="0">
              <a:latin typeface="Calibri Light" panose="020F0302020204030204"/>
            </a:rPr>
            <a:t>Policy DICT established and Build the Government Cloud Platfrom</a:t>
          </a:r>
          <a:endParaRPr lang="en-US" sz="1400" dirty="0">
            <a:latin typeface="Calibri Light" panose="020F0302020204030204"/>
          </a:endParaRPr>
        </a:p>
      </dgm:t>
    </dgm:pt>
    <dgm:pt modelId="{86C82348-62AC-47C0-A4F1-60BF58B70325}" type="parTrans" cxnId="{5D5F46B2-925E-4A4E-A867-A220894EC4FD}">
      <dgm:prSet/>
      <dgm:spPr/>
      <dgm:t>
        <a:bodyPr/>
        <a:lstStyle/>
        <a:p>
          <a:endParaRPr lang="en-US"/>
        </a:p>
      </dgm:t>
    </dgm:pt>
    <dgm:pt modelId="{5399BFCE-FDB4-4666-81C7-DC36EB3DA553}" type="sibTrans" cxnId="{5D5F46B2-925E-4A4E-A867-A220894EC4FD}">
      <dgm:prSet/>
      <dgm:spPr/>
      <dgm:t>
        <a:bodyPr/>
        <a:lstStyle/>
        <a:p>
          <a:endParaRPr lang="en-US"/>
        </a:p>
      </dgm:t>
    </dgm:pt>
    <dgm:pt modelId="{3AA5C518-6101-47DE-A504-F7F8D31BAC0F}">
      <dgm:prSet phldr="0" custT="1"/>
      <dgm:spPr/>
      <dgm:t>
        <a:bodyPr/>
        <a:lstStyle/>
        <a:p>
          <a:pPr rtl="0">
            <a:lnSpc>
              <a:spcPct val="100000"/>
            </a:lnSpc>
            <a:buFont typeface="Arial" panose="020B0604020202020204" pitchFamily="34" charset="0"/>
            <a:buChar char="•"/>
          </a:pPr>
          <a:r>
            <a:rPr lang="en-US" sz="1400" dirty="0">
              <a:latin typeface="Calibri Light" panose="020F0302020204030204"/>
            </a:rPr>
            <a:t>Onboarding of Government Bodies to the Government Cloud Platform</a:t>
          </a:r>
          <a:endParaRPr lang="en-US" sz="1400" dirty="0"/>
        </a:p>
      </dgm:t>
    </dgm:pt>
    <dgm:pt modelId="{C33DEA67-DC41-4FD7-BAF1-1EBBE63C3B81}" type="parTrans" cxnId="{3A57B4D5-27C4-4372-954B-03F42D8D5B74}">
      <dgm:prSet/>
      <dgm:spPr/>
      <dgm:t>
        <a:bodyPr/>
        <a:lstStyle/>
        <a:p>
          <a:endParaRPr lang="en-US"/>
        </a:p>
      </dgm:t>
    </dgm:pt>
    <dgm:pt modelId="{84ADADB6-F501-44B3-B426-011C7C46A020}" type="sibTrans" cxnId="{3A57B4D5-27C4-4372-954B-03F42D8D5B74}">
      <dgm:prSet/>
      <dgm:spPr/>
      <dgm:t>
        <a:bodyPr/>
        <a:lstStyle/>
        <a:p>
          <a:endParaRPr lang="en-US"/>
        </a:p>
      </dgm:t>
    </dgm:pt>
    <dgm:pt modelId="{FE888CE1-9F15-40DF-9718-C8B432B3BB83}" type="pres">
      <dgm:prSet presAssocID="{013DD35D-9765-4E5F-95CE-DA45F3637BF5}" presName="Name0" presStyleCnt="0">
        <dgm:presLayoutVars>
          <dgm:chMax/>
          <dgm:chPref/>
          <dgm:dir/>
          <dgm:animLvl val="lvl"/>
        </dgm:presLayoutVars>
      </dgm:prSet>
      <dgm:spPr/>
    </dgm:pt>
    <dgm:pt modelId="{6874F8A9-3A6A-4A68-8589-D9ADA9A8F39A}" type="pres">
      <dgm:prSet presAssocID="{25E771E7-8CF7-4491-9507-55BFE693DC7B}" presName="composite" presStyleCnt="0"/>
      <dgm:spPr/>
    </dgm:pt>
    <dgm:pt modelId="{CE8822BE-640B-46A0-B366-1477F5768BB1}" type="pres">
      <dgm:prSet presAssocID="{25E771E7-8CF7-4491-9507-55BFE693DC7B}" presName="Parent1" presStyleLbl="alignNode1" presStyleIdx="0" presStyleCnt="5">
        <dgm:presLayoutVars>
          <dgm:chMax val="1"/>
          <dgm:chPref val="1"/>
          <dgm:bulletEnabled val="1"/>
        </dgm:presLayoutVars>
      </dgm:prSet>
      <dgm:spPr>
        <a:prstGeom prst="rect">
          <a:avLst/>
        </a:prstGeom>
      </dgm:spPr>
    </dgm:pt>
    <dgm:pt modelId="{A27629C2-87D9-4163-9365-FC275ADC4CA0}" type="pres">
      <dgm:prSet presAssocID="{25E771E7-8CF7-4491-9507-55BFE693DC7B}" presName="Childtext1" presStyleLbl="revTx" presStyleIdx="0" presStyleCnt="5">
        <dgm:presLayoutVars>
          <dgm:bulletEnabled val="1"/>
        </dgm:presLayoutVars>
      </dgm:prSet>
      <dgm:spPr/>
    </dgm:pt>
    <dgm:pt modelId="{38893DF2-F8BF-45A3-9200-4CD8C329334E}" type="pres">
      <dgm:prSet presAssocID="{25E771E7-8CF7-4491-9507-55BFE693DC7B}" presName="ConnectLine" presStyleLbl="callout" presStyleIdx="0"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5A62AEC3-EC27-4AFA-B56B-79326645CDDC}" type="pres">
      <dgm:prSet presAssocID="{25E771E7-8CF7-4491-9507-55BFE693DC7B}" presName="ConnectLineEnd" presStyleLbl="lnNode1" presStyleIdx="0" presStyleCnt="5" custLinFactNeighborX="3223" custLinFactNeighborY="91360"/>
      <dgm:spPr>
        <a:solidFill>
          <a:schemeClr val="tx1"/>
        </a:solidFill>
        <a:ln>
          <a:noFill/>
        </a:ln>
      </dgm:spPr>
    </dgm:pt>
    <dgm:pt modelId="{DE94FAC5-5D77-48EB-8174-64F26CA894F0}" type="pres">
      <dgm:prSet presAssocID="{25E771E7-8CF7-4491-9507-55BFE693DC7B}" presName="EmptyPane" presStyleCnt="0"/>
      <dgm:spPr/>
    </dgm:pt>
    <dgm:pt modelId="{0E593029-E077-4B3E-A24D-4E079F1D5E67}" type="pres">
      <dgm:prSet presAssocID="{B3CFB133-9C4F-4A0A-888D-0CEC78FFDFFC}" presName="spaceBetweenRectangles" presStyleCnt="0"/>
      <dgm:spPr/>
    </dgm:pt>
    <dgm:pt modelId="{52AB05C6-3304-49EF-BFAD-870AB53E640E}" type="pres">
      <dgm:prSet presAssocID="{D76BB3CF-DF5A-41FB-B6A4-25743CF1642F}" presName="composite" presStyleCnt="0"/>
      <dgm:spPr/>
    </dgm:pt>
    <dgm:pt modelId="{9C14E56E-28F6-4BF9-9EDF-2769E1A89A07}" type="pres">
      <dgm:prSet presAssocID="{D76BB3CF-DF5A-41FB-B6A4-25743CF1642F}" presName="Parent1" presStyleLbl="alignNode1" presStyleIdx="1" presStyleCnt="5">
        <dgm:presLayoutVars>
          <dgm:chMax val="1"/>
          <dgm:chPref val="1"/>
          <dgm:bulletEnabled val="1"/>
        </dgm:presLayoutVars>
      </dgm:prSet>
      <dgm:spPr>
        <a:prstGeom prst="rect">
          <a:avLst/>
        </a:prstGeom>
      </dgm:spPr>
    </dgm:pt>
    <dgm:pt modelId="{381C85ED-02C3-43BB-AB7D-DF18967DB45A}" type="pres">
      <dgm:prSet presAssocID="{D76BB3CF-DF5A-41FB-B6A4-25743CF1642F}" presName="Childtext1" presStyleLbl="revTx" presStyleIdx="1" presStyleCnt="5" custScaleX="94456">
        <dgm:presLayoutVars>
          <dgm:bulletEnabled val="1"/>
        </dgm:presLayoutVars>
      </dgm:prSet>
      <dgm:spPr/>
    </dgm:pt>
    <dgm:pt modelId="{F51F39F5-A989-488C-BFD6-69D558D451E8}" type="pres">
      <dgm:prSet presAssocID="{D76BB3CF-DF5A-41FB-B6A4-25743CF1642F}" presName="ConnectLine" presStyleLbl="callout" presStyleIdx="1"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A5349257-4327-4545-9142-153EF70CC757}" type="pres">
      <dgm:prSet presAssocID="{D76BB3CF-DF5A-41FB-B6A4-25743CF1642F}" presName="ConnectLineEnd" presStyleLbl="lnNode1" presStyleIdx="1" presStyleCnt="5" custLinFactNeighborX="534" custLinFactNeighborY="-46769"/>
      <dgm:spPr>
        <a:solidFill>
          <a:schemeClr val="tx1"/>
        </a:solidFill>
        <a:ln>
          <a:noFill/>
        </a:ln>
      </dgm:spPr>
    </dgm:pt>
    <dgm:pt modelId="{3F5B546C-1579-4E01-8611-2E18328B1B42}" type="pres">
      <dgm:prSet presAssocID="{D76BB3CF-DF5A-41FB-B6A4-25743CF1642F}" presName="EmptyPane" presStyleCnt="0"/>
      <dgm:spPr/>
    </dgm:pt>
    <dgm:pt modelId="{8FB68658-1BA4-41EF-AB95-76A3ACDE8DDD}" type="pres">
      <dgm:prSet presAssocID="{24234FDB-132A-43EF-B90D-1D285BFF51D4}" presName="spaceBetweenRectangles" presStyleCnt="0"/>
      <dgm:spPr/>
    </dgm:pt>
    <dgm:pt modelId="{EDB63637-6388-460A-9080-8C19D1551DAE}" type="pres">
      <dgm:prSet presAssocID="{8F3B4B19-33F4-47AC-BE4E-B66181ED98B4}" presName="composite" presStyleCnt="0"/>
      <dgm:spPr/>
    </dgm:pt>
    <dgm:pt modelId="{72DD609F-4804-4D65-8014-4ECA3F2307C5}" type="pres">
      <dgm:prSet presAssocID="{8F3B4B19-33F4-47AC-BE4E-B66181ED98B4}" presName="Parent1" presStyleLbl="alignNode1" presStyleIdx="2" presStyleCnt="5">
        <dgm:presLayoutVars>
          <dgm:chMax val="1"/>
          <dgm:chPref val="1"/>
          <dgm:bulletEnabled val="1"/>
        </dgm:presLayoutVars>
      </dgm:prSet>
      <dgm:spPr>
        <a:prstGeom prst="rect">
          <a:avLst/>
        </a:prstGeom>
      </dgm:spPr>
    </dgm:pt>
    <dgm:pt modelId="{AB0282E3-1216-4CDB-AC5F-106C1EEEB95A}" type="pres">
      <dgm:prSet presAssocID="{8F3B4B19-33F4-47AC-BE4E-B66181ED98B4}" presName="Childtext1" presStyleLbl="revTx" presStyleIdx="2" presStyleCnt="5">
        <dgm:presLayoutVars>
          <dgm:bulletEnabled val="1"/>
        </dgm:presLayoutVars>
      </dgm:prSet>
      <dgm:spPr/>
    </dgm:pt>
    <dgm:pt modelId="{0D377583-EAA6-47CC-B504-762FB6EBAB9C}" type="pres">
      <dgm:prSet presAssocID="{8F3B4B19-33F4-47AC-BE4E-B66181ED98B4}" presName="ConnectLine" presStyleLbl="callout" presStyleIdx="2"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72321D10-9092-4E81-9AD7-ACA033236CC0}" type="pres">
      <dgm:prSet presAssocID="{8F3B4B19-33F4-47AC-BE4E-B66181ED98B4}" presName="ConnectLineEnd" presStyleLbl="lnNode1" presStyleIdx="2" presStyleCnt="5" custLinFactNeighborX="2690" custLinFactNeighborY="91360"/>
      <dgm:spPr>
        <a:solidFill>
          <a:schemeClr val="tx1"/>
        </a:solidFill>
        <a:ln>
          <a:noFill/>
        </a:ln>
      </dgm:spPr>
    </dgm:pt>
    <dgm:pt modelId="{5112F4EE-10B9-493B-9CCF-BDBDDB5CD939}" type="pres">
      <dgm:prSet presAssocID="{8F3B4B19-33F4-47AC-BE4E-B66181ED98B4}" presName="EmptyPane" presStyleCnt="0"/>
      <dgm:spPr/>
    </dgm:pt>
    <dgm:pt modelId="{696DFD6D-4BE8-4B4E-AC75-92702E2B3720}" type="pres">
      <dgm:prSet presAssocID="{2C34AF2B-9D07-4B75-9E74-1C680AB14CF6}" presName="spaceBetweenRectangles" presStyleCnt="0"/>
      <dgm:spPr/>
    </dgm:pt>
    <dgm:pt modelId="{D3935727-4804-47D5-A672-62CC82B7DD7A}" type="pres">
      <dgm:prSet presAssocID="{80CB43E4-C30F-4DCA-A3E9-D12FA78CE0FB}" presName="composite" presStyleCnt="0"/>
      <dgm:spPr/>
    </dgm:pt>
    <dgm:pt modelId="{95553EDF-C46A-491F-99E2-89CCFA971EC7}" type="pres">
      <dgm:prSet presAssocID="{80CB43E4-C30F-4DCA-A3E9-D12FA78CE0FB}" presName="Parent1" presStyleLbl="alignNode1" presStyleIdx="3" presStyleCnt="5">
        <dgm:presLayoutVars>
          <dgm:chMax val="1"/>
          <dgm:chPref val="1"/>
          <dgm:bulletEnabled val="1"/>
        </dgm:presLayoutVars>
      </dgm:prSet>
      <dgm:spPr>
        <a:prstGeom prst="rect">
          <a:avLst/>
        </a:prstGeom>
      </dgm:spPr>
    </dgm:pt>
    <dgm:pt modelId="{5A57A077-9B08-4866-8C21-35D61D6745A2}" type="pres">
      <dgm:prSet presAssocID="{80CB43E4-C30F-4DCA-A3E9-D12FA78CE0FB}" presName="Childtext1" presStyleLbl="revTx" presStyleIdx="3" presStyleCnt="5">
        <dgm:presLayoutVars>
          <dgm:bulletEnabled val="1"/>
        </dgm:presLayoutVars>
      </dgm:prSet>
      <dgm:spPr/>
    </dgm:pt>
    <dgm:pt modelId="{3F96C175-FC65-44B4-B1A3-BD3686077937}" type="pres">
      <dgm:prSet presAssocID="{80CB43E4-C30F-4DCA-A3E9-D12FA78CE0FB}" presName="ConnectLine" presStyleLbl="callout" presStyleIdx="3"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E150CCC3-D56D-4BD2-8570-DF61526015EB}" type="pres">
      <dgm:prSet presAssocID="{80CB43E4-C30F-4DCA-A3E9-D12FA78CE0FB}" presName="ConnectLineEnd" presStyleLbl="lnNode1" presStyleIdx="3" presStyleCnt="5" custLinFactNeighborY="-91360"/>
      <dgm:spPr>
        <a:solidFill>
          <a:schemeClr val="tx1"/>
        </a:solidFill>
        <a:ln>
          <a:noFill/>
        </a:ln>
      </dgm:spPr>
    </dgm:pt>
    <dgm:pt modelId="{2DA77722-C5DF-4186-8BFA-F2D3DF1A03FC}" type="pres">
      <dgm:prSet presAssocID="{80CB43E4-C30F-4DCA-A3E9-D12FA78CE0FB}" presName="EmptyPane" presStyleCnt="0"/>
      <dgm:spPr/>
    </dgm:pt>
    <dgm:pt modelId="{CBEA0876-8BC1-42BC-AF5C-0E14ABA10196}" type="pres">
      <dgm:prSet presAssocID="{22BA2624-35EA-49E9-BC2A-8019555F56F6}" presName="spaceBetweenRectangles" presStyleCnt="0"/>
      <dgm:spPr/>
    </dgm:pt>
    <dgm:pt modelId="{1DA78AF2-980C-44A2-9853-DCCDDA44A286}" type="pres">
      <dgm:prSet presAssocID="{6C230327-1904-47CB-BB1D-FD9D9F4A90BF}" presName="composite" presStyleCnt="0"/>
      <dgm:spPr/>
    </dgm:pt>
    <dgm:pt modelId="{48C9FB51-D66D-4F14-8DE5-0A719732E7B6}" type="pres">
      <dgm:prSet presAssocID="{6C230327-1904-47CB-BB1D-FD9D9F4A90BF}" presName="Parent1" presStyleLbl="alignNode1" presStyleIdx="4" presStyleCnt="5">
        <dgm:presLayoutVars>
          <dgm:chMax val="1"/>
          <dgm:chPref val="1"/>
          <dgm:bulletEnabled val="1"/>
        </dgm:presLayoutVars>
      </dgm:prSet>
      <dgm:spPr>
        <a:prstGeom prst="rect">
          <a:avLst/>
        </a:prstGeom>
      </dgm:spPr>
    </dgm:pt>
    <dgm:pt modelId="{CB726486-3B5A-47F8-90E4-EC34C8ADB385}" type="pres">
      <dgm:prSet presAssocID="{6C230327-1904-47CB-BB1D-FD9D9F4A90BF}" presName="Childtext1" presStyleLbl="revTx" presStyleIdx="4" presStyleCnt="5">
        <dgm:presLayoutVars>
          <dgm:bulletEnabled val="1"/>
        </dgm:presLayoutVars>
      </dgm:prSet>
      <dgm:spPr/>
    </dgm:pt>
    <dgm:pt modelId="{5012A99F-560A-4636-953C-5F263876E566}" type="pres">
      <dgm:prSet presAssocID="{6C230327-1904-47CB-BB1D-FD9D9F4A90BF}" presName="ConnectLine" presStyleLbl="callout" presStyleIdx="4"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456F09DE-8CFF-414A-A967-17AF417A13B8}" type="pres">
      <dgm:prSet presAssocID="{6C230327-1904-47CB-BB1D-FD9D9F4A90BF}" presName="ConnectLineEnd" presStyleLbl="lnNode1" presStyleIdx="4" presStyleCnt="5" custLinFactNeighborX="533" custLinFactNeighborY="91362"/>
      <dgm:spPr>
        <a:solidFill>
          <a:schemeClr val="tx1"/>
        </a:solidFill>
        <a:ln>
          <a:noFill/>
        </a:ln>
      </dgm:spPr>
    </dgm:pt>
    <dgm:pt modelId="{C11A432F-80B7-4941-B5AB-3A959DC1769B}" type="pres">
      <dgm:prSet presAssocID="{6C230327-1904-47CB-BB1D-FD9D9F4A90BF}" presName="EmptyPane" presStyleCnt="0"/>
      <dgm:spPr/>
    </dgm:pt>
  </dgm:ptLst>
  <dgm:cxnLst>
    <dgm:cxn modelId="{3DD84F15-9035-4284-AD32-98B3A476DDC8}" type="presOf" srcId="{8F3B4B19-33F4-47AC-BE4E-B66181ED98B4}" destId="{72DD609F-4804-4D65-8014-4ECA3F2307C5}" srcOrd="0" destOrd="0" presId="urn:microsoft.com/office/officeart/2016/7/layout/RoundedRectangleTimeline#2"/>
    <dgm:cxn modelId="{E9FED118-8FC1-46A3-BD00-F94098ECD6A4}" srcId="{013DD35D-9765-4E5F-95CE-DA45F3637BF5}" destId="{8F3B4B19-33F4-47AC-BE4E-B66181ED98B4}" srcOrd="2" destOrd="0" parTransId="{D56FE0BA-AE10-413D-B7E3-CD20C3731D50}" sibTransId="{2C34AF2B-9D07-4B75-9E74-1C680AB14CF6}"/>
    <dgm:cxn modelId="{5CA0A731-D7A3-4740-8268-FA1430048BE7}" type="presOf" srcId="{3F378E98-4217-47A9-8134-DE6C3ABFE041}" destId="{381C85ED-02C3-43BB-AB7D-DF18967DB45A}" srcOrd="0" destOrd="0" presId="urn:microsoft.com/office/officeart/2016/7/layout/RoundedRectangleTimeline#2"/>
    <dgm:cxn modelId="{C23B5F60-F074-45B8-BB09-18AD4152539D}" srcId="{8F3B4B19-33F4-47AC-BE4E-B66181ED98B4}" destId="{0AFF4C1B-302C-42EF-B59F-97CDC2799D17}" srcOrd="0" destOrd="0" parTransId="{0EBE8459-BB53-4FEB-9003-4D3795F4559C}" sibTransId="{6755B5A7-26F9-4D2F-8EA9-DCC4A05B07D9}"/>
    <dgm:cxn modelId="{DF2D3747-AF1D-43CC-ACD2-1C81B945A006}" srcId="{013DD35D-9765-4E5F-95CE-DA45F3637BF5}" destId="{6C230327-1904-47CB-BB1D-FD9D9F4A90BF}" srcOrd="4" destOrd="0" parTransId="{F5865BF2-099D-45F3-9F9F-E9048C52D1A9}" sibTransId="{383C96B1-5630-4111-BDC2-DC9415E1D3B9}"/>
    <dgm:cxn modelId="{21261374-9143-4E6D-8DCE-83DDD5AC4B67}" type="presOf" srcId="{013DD35D-9765-4E5F-95CE-DA45F3637BF5}" destId="{FE888CE1-9F15-40DF-9718-C8B432B3BB83}" srcOrd="0" destOrd="0" presId="urn:microsoft.com/office/officeart/2016/7/layout/RoundedRectangleTimeline#2"/>
    <dgm:cxn modelId="{8A75F67E-2729-40E9-816B-BA4AA5F3635E}" type="presOf" srcId="{80CB43E4-C30F-4DCA-A3E9-D12FA78CE0FB}" destId="{95553EDF-C46A-491F-99E2-89CCFA971EC7}" srcOrd="0" destOrd="0" presId="urn:microsoft.com/office/officeart/2016/7/layout/RoundedRectangleTimeline#2"/>
    <dgm:cxn modelId="{E01FE584-0925-4BC0-9383-A1E85DE458FD}" srcId="{013DD35D-9765-4E5F-95CE-DA45F3637BF5}" destId="{25E771E7-8CF7-4491-9507-55BFE693DC7B}" srcOrd="0" destOrd="0" parTransId="{D34FC0B2-1D9D-47C1-B680-27EF2E97D428}" sibTransId="{B3CFB133-9C4F-4A0A-888D-0CEC78FFDFFC}"/>
    <dgm:cxn modelId="{FE6AA297-0462-49CD-9EA9-008947DF9C62}" type="presOf" srcId="{6C230327-1904-47CB-BB1D-FD9D9F4A90BF}" destId="{48C9FB51-D66D-4F14-8DE5-0A719732E7B6}" srcOrd="0" destOrd="0" presId="urn:microsoft.com/office/officeart/2016/7/layout/RoundedRectangleTimeline#2"/>
    <dgm:cxn modelId="{8422E397-A2A7-4656-BDD0-A5DEE35EA0FC}" srcId="{013DD35D-9765-4E5F-95CE-DA45F3637BF5}" destId="{D76BB3CF-DF5A-41FB-B6A4-25743CF1642F}" srcOrd="1" destOrd="0" parTransId="{5DD1E055-F36A-4363-9BA1-453D18F6AA18}" sibTransId="{24234FDB-132A-43EF-B90D-1D285BFF51D4}"/>
    <dgm:cxn modelId="{E2F6ED9C-E6CA-4E7F-B747-37A284E29D24}" srcId="{D76BB3CF-DF5A-41FB-B6A4-25743CF1642F}" destId="{3F378E98-4217-47A9-8134-DE6C3ABFE041}" srcOrd="0" destOrd="0" parTransId="{48653CFB-283F-4824-B87B-943F5C5E7841}" sibTransId="{0638CE31-017E-4421-AF9D-A58647C395DF}"/>
    <dgm:cxn modelId="{8500FC9D-00C8-4537-A0AE-A79EE34AB2F6}" type="presOf" srcId="{25E771E7-8CF7-4491-9507-55BFE693DC7B}" destId="{CE8822BE-640B-46A0-B366-1477F5768BB1}" srcOrd="0" destOrd="0" presId="urn:microsoft.com/office/officeart/2016/7/layout/RoundedRectangleTimeline#2"/>
    <dgm:cxn modelId="{C1F000A4-E284-49C7-B91F-198A8239ABA2}" type="presOf" srcId="{EB81D1D4-3A06-49A6-9CBB-2A11D66B1783}" destId="{A27629C2-87D9-4163-9365-FC275ADC4CA0}" srcOrd="0" destOrd="0" presId="urn:microsoft.com/office/officeart/2016/7/layout/RoundedRectangleTimeline#2"/>
    <dgm:cxn modelId="{725A2CB1-A365-4FBE-B4E8-6535FF13B026}" type="presOf" srcId="{E7DB8C28-3728-493B-A3D7-1FE9EFE7E4C2}" destId="{5A57A077-9B08-4866-8C21-35D61D6745A2}" srcOrd="0" destOrd="0" presId="urn:microsoft.com/office/officeart/2016/7/layout/RoundedRectangleTimeline#2"/>
    <dgm:cxn modelId="{5D5F46B2-925E-4A4E-A867-A220894EC4FD}" srcId="{80CB43E4-C30F-4DCA-A3E9-D12FA78CE0FB}" destId="{E7DB8C28-3728-493B-A3D7-1FE9EFE7E4C2}" srcOrd="0" destOrd="0" parTransId="{86C82348-62AC-47C0-A4F1-60BF58B70325}" sibTransId="{5399BFCE-FDB4-4666-81C7-DC36EB3DA553}"/>
    <dgm:cxn modelId="{5E008CC8-B8C6-4B46-94B0-C60406121E38}" srcId="{25E771E7-8CF7-4491-9507-55BFE693DC7B}" destId="{EB81D1D4-3A06-49A6-9CBB-2A11D66B1783}" srcOrd="0" destOrd="0" parTransId="{721F31C1-C769-40A8-9C34-A74470BAB532}" sibTransId="{0519A5BA-BBEC-4C39-9FFD-05D4C020199E}"/>
    <dgm:cxn modelId="{3A57B4D5-27C4-4372-954B-03F42D8D5B74}" srcId="{6C230327-1904-47CB-BB1D-FD9D9F4A90BF}" destId="{3AA5C518-6101-47DE-A504-F7F8D31BAC0F}" srcOrd="0" destOrd="0" parTransId="{C33DEA67-DC41-4FD7-BAF1-1EBBE63C3B81}" sibTransId="{84ADADB6-F501-44B3-B426-011C7C46A020}"/>
    <dgm:cxn modelId="{8E6A10D6-4BCF-42BA-A0BF-35440F8A5967}" type="presOf" srcId="{3AA5C518-6101-47DE-A504-F7F8D31BAC0F}" destId="{CB726486-3B5A-47F8-90E4-EC34C8ADB385}" srcOrd="0" destOrd="0" presId="urn:microsoft.com/office/officeart/2016/7/layout/RoundedRectangleTimeline#2"/>
    <dgm:cxn modelId="{E3C761DA-B59A-4658-B3C8-B73D008958C7}" srcId="{013DD35D-9765-4E5F-95CE-DA45F3637BF5}" destId="{80CB43E4-C30F-4DCA-A3E9-D12FA78CE0FB}" srcOrd="3" destOrd="0" parTransId="{662CF9D0-9536-4AC8-90CC-1A9C062F4327}" sibTransId="{22BA2624-35EA-49E9-BC2A-8019555F56F6}"/>
    <dgm:cxn modelId="{05BDFFE5-082A-4C72-836B-97DDE3B8466F}" type="presOf" srcId="{D76BB3CF-DF5A-41FB-B6A4-25743CF1642F}" destId="{9C14E56E-28F6-4BF9-9EDF-2769E1A89A07}" srcOrd="0" destOrd="0" presId="urn:microsoft.com/office/officeart/2016/7/layout/RoundedRectangleTimeline#2"/>
    <dgm:cxn modelId="{FFC469EE-5878-4D1A-B2E8-487C9A074FAF}" type="presOf" srcId="{0AFF4C1B-302C-42EF-B59F-97CDC2799D17}" destId="{AB0282E3-1216-4CDB-AC5F-106C1EEEB95A}" srcOrd="0" destOrd="0" presId="urn:microsoft.com/office/officeart/2016/7/layout/RoundedRectangleTimeline#2"/>
    <dgm:cxn modelId="{8937A136-AB51-4A75-B902-B5000BBAC818}" type="presParOf" srcId="{FE888CE1-9F15-40DF-9718-C8B432B3BB83}" destId="{6874F8A9-3A6A-4A68-8589-D9ADA9A8F39A}" srcOrd="0" destOrd="0" presId="urn:microsoft.com/office/officeart/2016/7/layout/RoundedRectangleTimeline#2"/>
    <dgm:cxn modelId="{F00E4082-3941-461B-9F80-3CDBD1A8D949}" type="presParOf" srcId="{6874F8A9-3A6A-4A68-8589-D9ADA9A8F39A}" destId="{CE8822BE-640B-46A0-B366-1477F5768BB1}" srcOrd="0" destOrd="0" presId="urn:microsoft.com/office/officeart/2016/7/layout/RoundedRectangleTimeline#2"/>
    <dgm:cxn modelId="{1DF79F10-E1E6-41D3-B4C8-C8F9DEBB6181}" type="presParOf" srcId="{6874F8A9-3A6A-4A68-8589-D9ADA9A8F39A}" destId="{A27629C2-87D9-4163-9365-FC275ADC4CA0}" srcOrd="1" destOrd="0" presId="urn:microsoft.com/office/officeart/2016/7/layout/RoundedRectangleTimeline#2"/>
    <dgm:cxn modelId="{181B9E8E-9C0B-40E2-8A09-8089A331C57D}" type="presParOf" srcId="{6874F8A9-3A6A-4A68-8589-D9ADA9A8F39A}" destId="{38893DF2-F8BF-45A3-9200-4CD8C329334E}" srcOrd="2" destOrd="0" presId="urn:microsoft.com/office/officeart/2016/7/layout/RoundedRectangleTimeline#2"/>
    <dgm:cxn modelId="{F3B16845-F69D-4AB3-9756-DB3D16F03E63}" type="presParOf" srcId="{6874F8A9-3A6A-4A68-8589-D9ADA9A8F39A}" destId="{5A62AEC3-EC27-4AFA-B56B-79326645CDDC}" srcOrd="3" destOrd="0" presId="urn:microsoft.com/office/officeart/2016/7/layout/RoundedRectangleTimeline#2"/>
    <dgm:cxn modelId="{FF524546-56D8-4F2F-982C-C84F9F335B24}" type="presParOf" srcId="{6874F8A9-3A6A-4A68-8589-D9ADA9A8F39A}" destId="{DE94FAC5-5D77-48EB-8174-64F26CA894F0}" srcOrd="4" destOrd="0" presId="urn:microsoft.com/office/officeart/2016/7/layout/RoundedRectangleTimeline#2"/>
    <dgm:cxn modelId="{A11DC96B-8539-4806-9105-468AD0B1B1CA}" type="presParOf" srcId="{FE888CE1-9F15-40DF-9718-C8B432B3BB83}" destId="{0E593029-E077-4B3E-A24D-4E079F1D5E67}" srcOrd="1" destOrd="0" presId="urn:microsoft.com/office/officeart/2016/7/layout/RoundedRectangleTimeline#2"/>
    <dgm:cxn modelId="{D6954511-D653-434E-9607-A76A9D33A79E}" type="presParOf" srcId="{FE888CE1-9F15-40DF-9718-C8B432B3BB83}" destId="{52AB05C6-3304-49EF-BFAD-870AB53E640E}" srcOrd="2" destOrd="0" presId="urn:microsoft.com/office/officeart/2016/7/layout/RoundedRectangleTimeline#2"/>
    <dgm:cxn modelId="{3AA8925E-F9B0-429B-B7AB-6E14E6A4782D}" type="presParOf" srcId="{52AB05C6-3304-49EF-BFAD-870AB53E640E}" destId="{9C14E56E-28F6-4BF9-9EDF-2769E1A89A07}" srcOrd="0" destOrd="0" presId="urn:microsoft.com/office/officeart/2016/7/layout/RoundedRectangleTimeline#2"/>
    <dgm:cxn modelId="{61A8898C-F73C-4967-9C8C-76B6854A4FEA}" type="presParOf" srcId="{52AB05C6-3304-49EF-BFAD-870AB53E640E}" destId="{381C85ED-02C3-43BB-AB7D-DF18967DB45A}" srcOrd="1" destOrd="0" presId="urn:microsoft.com/office/officeart/2016/7/layout/RoundedRectangleTimeline#2"/>
    <dgm:cxn modelId="{26BBACA3-5703-471D-BF50-AB7CDDE201A8}" type="presParOf" srcId="{52AB05C6-3304-49EF-BFAD-870AB53E640E}" destId="{F51F39F5-A989-488C-BFD6-69D558D451E8}" srcOrd="2" destOrd="0" presId="urn:microsoft.com/office/officeart/2016/7/layout/RoundedRectangleTimeline#2"/>
    <dgm:cxn modelId="{4D1F446C-837A-4AC9-9145-C638D0854FA9}" type="presParOf" srcId="{52AB05C6-3304-49EF-BFAD-870AB53E640E}" destId="{A5349257-4327-4545-9142-153EF70CC757}" srcOrd="3" destOrd="0" presId="urn:microsoft.com/office/officeart/2016/7/layout/RoundedRectangleTimeline#2"/>
    <dgm:cxn modelId="{E81632A6-B546-4A1D-930A-4B06E9C25347}" type="presParOf" srcId="{52AB05C6-3304-49EF-BFAD-870AB53E640E}" destId="{3F5B546C-1579-4E01-8611-2E18328B1B42}" srcOrd="4" destOrd="0" presId="urn:microsoft.com/office/officeart/2016/7/layout/RoundedRectangleTimeline#2"/>
    <dgm:cxn modelId="{62844DC3-372E-4563-BFA3-B328E5F6D652}" type="presParOf" srcId="{FE888CE1-9F15-40DF-9718-C8B432B3BB83}" destId="{8FB68658-1BA4-41EF-AB95-76A3ACDE8DDD}" srcOrd="3" destOrd="0" presId="urn:microsoft.com/office/officeart/2016/7/layout/RoundedRectangleTimeline#2"/>
    <dgm:cxn modelId="{867CD60A-E05C-4FF0-AC18-0836278157D5}" type="presParOf" srcId="{FE888CE1-9F15-40DF-9718-C8B432B3BB83}" destId="{EDB63637-6388-460A-9080-8C19D1551DAE}" srcOrd="4" destOrd="0" presId="urn:microsoft.com/office/officeart/2016/7/layout/RoundedRectangleTimeline#2"/>
    <dgm:cxn modelId="{96B79E89-145E-4AF5-B59D-8E0CFA1B7463}" type="presParOf" srcId="{EDB63637-6388-460A-9080-8C19D1551DAE}" destId="{72DD609F-4804-4D65-8014-4ECA3F2307C5}" srcOrd="0" destOrd="0" presId="urn:microsoft.com/office/officeart/2016/7/layout/RoundedRectangleTimeline#2"/>
    <dgm:cxn modelId="{E3166FE8-BFCE-4DE9-B48B-02BBB0786722}" type="presParOf" srcId="{EDB63637-6388-460A-9080-8C19D1551DAE}" destId="{AB0282E3-1216-4CDB-AC5F-106C1EEEB95A}" srcOrd="1" destOrd="0" presId="urn:microsoft.com/office/officeart/2016/7/layout/RoundedRectangleTimeline#2"/>
    <dgm:cxn modelId="{D54F7C9B-1D7F-4187-A381-9D05CEE963F4}" type="presParOf" srcId="{EDB63637-6388-460A-9080-8C19D1551DAE}" destId="{0D377583-EAA6-47CC-B504-762FB6EBAB9C}" srcOrd="2" destOrd="0" presId="urn:microsoft.com/office/officeart/2016/7/layout/RoundedRectangleTimeline#2"/>
    <dgm:cxn modelId="{18D65B0E-BA9E-4043-8C39-C98536721B12}" type="presParOf" srcId="{EDB63637-6388-460A-9080-8C19D1551DAE}" destId="{72321D10-9092-4E81-9AD7-ACA033236CC0}" srcOrd="3" destOrd="0" presId="urn:microsoft.com/office/officeart/2016/7/layout/RoundedRectangleTimeline#2"/>
    <dgm:cxn modelId="{B3511E04-9BE1-44AE-A91C-E3FEF429CBAA}" type="presParOf" srcId="{EDB63637-6388-460A-9080-8C19D1551DAE}" destId="{5112F4EE-10B9-493B-9CCF-BDBDDB5CD939}" srcOrd="4" destOrd="0" presId="urn:microsoft.com/office/officeart/2016/7/layout/RoundedRectangleTimeline#2"/>
    <dgm:cxn modelId="{C5AB6002-45D4-4E40-8959-6A1ECE301DA9}" type="presParOf" srcId="{FE888CE1-9F15-40DF-9718-C8B432B3BB83}" destId="{696DFD6D-4BE8-4B4E-AC75-92702E2B3720}" srcOrd="5" destOrd="0" presId="urn:microsoft.com/office/officeart/2016/7/layout/RoundedRectangleTimeline#2"/>
    <dgm:cxn modelId="{39D95650-922D-4322-8E41-BB487C58DDFF}" type="presParOf" srcId="{FE888CE1-9F15-40DF-9718-C8B432B3BB83}" destId="{D3935727-4804-47D5-A672-62CC82B7DD7A}" srcOrd="6" destOrd="0" presId="urn:microsoft.com/office/officeart/2016/7/layout/RoundedRectangleTimeline#2"/>
    <dgm:cxn modelId="{AAB3CF75-4A9D-4589-80AF-DD614E74D8C8}" type="presParOf" srcId="{D3935727-4804-47D5-A672-62CC82B7DD7A}" destId="{95553EDF-C46A-491F-99E2-89CCFA971EC7}" srcOrd="0" destOrd="0" presId="urn:microsoft.com/office/officeart/2016/7/layout/RoundedRectangleTimeline#2"/>
    <dgm:cxn modelId="{CFDB6AF6-AF38-4960-9792-9DAADFAFCDCE}" type="presParOf" srcId="{D3935727-4804-47D5-A672-62CC82B7DD7A}" destId="{5A57A077-9B08-4866-8C21-35D61D6745A2}" srcOrd="1" destOrd="0" presId="urn:microsoft.com/office/officeart/2016/7/layout/RoundedRectangleTimeline#2"/>
    <dgm:cxn modelId="{5CFE7E1B-7443-4142-96EF-D25A5A856B44}" type="presParOf" srcId="{D3935727-4804-47D5-A672-62CC82B7DD7A}" destId="{3F96C175-FC65-44B4-B1A3-BD3686077937}" srcOrd="2" destOrd="0" presId="urn:microsoft.com/office/officeart/2016/7/layout/RoundedRectangleTimeline#2"/>
    <dgm:cxn modelId="{BC0A38BE-6117-4FC7-8BA9-2FF3C2FFDD3A}" type="presParOf" srcId="{D3935727-4804-47D5-A672-62CC82B7DD7A}" destId="{E150CCC3-D56D-4BD2-8570-DF61526015EB}" srcOrd="3" destOrd="0" presId="urn:microsoft.com/office/officeart/2016/7/layout/RoundedRectangleTimeline#2"/>
    <dgm:cxn modelId="{FF6BCB54-57D7-4FDB-A05F-9CA2E052F336}" type="presParOf" srcId="{D3935727-4804-47D5-A672-62CC82B7DD7A}" destId="{2DA77722-C5DF-4186-8BFA-F2D3DF1A03FC}" srcOrd="4" destOrd="0" presId="urn:microsoft.com/office/officeart/2016/7/layout/RoundedRectangleTimeline#2"/>
    <dgm:cxn modelId="{D3ADCD40-32F3-472B-B380-40CD93A3BC77}" type="presParOf" srcId="{FE888CE1-9F15-40DF-9718-C8B432B3BB83}" destId="{CBEA0876-8BC1-42BC-AF5C-0E14ABA10196}" srcOrd="7" destOrd="0" presId="urn:microsoft.com/office/officeart/2016/7/layout/RoundedRectangleTimeline#2"/>
    <dgm:cxn modelId="{0F076DE8-BA40-4FE9-B5C8-AFC954F91CE8}" type="presParOf" srcId="{FE888CE1-9F15-40DF-9718-C8B432B3BB83}" destId="{1DA78AF2-980C-44A2-9853-DCCDDA44A286}" srcOrd="8" destOrd="0" presId="urn:microsoft.com/office/officeart/2016/7/layout/RoundedRectangleTimeline#2"/>
    <dgm:cxn modelId="{69CB5080-573F-4465-9749-A5047718399D}" type="presParOf" srcId="{1DA78AF2-980C-44A2-9853-DCCDDA44A286}" destId="{48C9FB51-D66D-4F14-8DE5-0A719732E7B6}" srcOrd="0" destOrd="0" presId="urn:microsoft.com/office/officeart/2016/7/layout/RoundedRectangleTimeline#2"/>
    <dgm:cxn modelId="{90B057CC-365D-4942-8434-4E3279B2A8A3}" type="presParOf" srcId="{1DA78AF2-980C-44A2-9853-DCCDDA44A286}" destId="{CB726486-3B5A-47F8-90E4-EC34C8ADB385}" srcOrd="1" destOrd="0" presId="urn:microsoft.com/office/officeart/2016/7/layout/RoundedRectangleTimeline#2"/>
    <dgm:cxn modelId="{401D1078-1225-4C71-878B-6BABABCCCD3A}" type="presParOf" srcId="{1DA78AF2-980C-44A2-9853-DCCDDA44A286}" destId="{5012A99F-560A-4636-953C-5F263876E566}" srcOrd="2" destOrd="0" presId="urn:microsoft.com/office/officeart/2016/7/layout/RoundedRectangleTimeline#2"/>
    <dgm:cxn modelId="{F15868E4-7D54-49A9-B684-DAA375DA8BBF}" type="presParOf" srcId="{1DA78AF2-980C-44A2-9853-DCCDDA44A286}" destId="{456F09DE-8CFF-414A-A967-17AF417A13B8}" srcOrd="3" destOrd="0" presId="urn:microsoft.com/office/officeart/2016/7/layout/RoundedRectangleTimeline#2"/>
    <dgm:cxn modelId="{48FBFD58-B6BB-4143-B58A-39959CC703D4}" type="presParOf" srcId="{1DA78AF2-980C-44A2-9853-DCCDDA44A286}" destId="{C11A432F-80B7-4941-B5AB-3A959DC1769B}" srcOrd="4" destOrd="0" presId="urn:microsoft.com/office/officeart/2016/7/layout/RoundedRectangleTimelin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822BE-640B-46A0-B366-1477F5768BB1}">
      <dsp:nvSpPr>
        <dsp:cNvPr id="0" name=""/>
        <dsp:cNvSpPr/>
      </dsp:nvSpPr>
      <dsp:spPr>
        <a:xfrm rot="16200000">
          <a:off x="1399124" y="1163096"/>
          <a:ext cx="425669" cy="1930503"/>
        </a:xfrm>
        <a:prstGeom prst="rect">
          <a:avLst/>
        </a:prstGeom>
        <a:solidFill>
          <a:schemeClr val="accent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52" tIns="0" rIns="34052" bIns="0" numCol="1" spcCol="1270" anchor="ctr" anchorCtr="1">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a:rPr>
            <a:t>2020</a:t>
          </a:r>
          <a:endParaRPr lang="en-US" sz="1800" kern="1200" dirty="0">
            <a:solidFill>
              <a:schemeClr val="tx1"/>
            </a:solidFill>
          </a:endParaRPr>
        </a:p>
      </dsp:txBody>
      <dsp:txXfrm rot="5400000">
        <a:off x="646707" y="1915513"/>
        <a:ext cx="1930503" cy="425669"/>
      </dsp:txXfrm>
    </dsp:sp>
    <dsp:sp modelId="{A27629C2-87D9-4163-9365-FC275ADC4CA0}">
      <dsp:nvSpPr>
        <dsp:cNvPr id="0" name=""/>
        <dsp:cNvSpPr/>
      </dsp:nvSpPr>
      <dsp:spPr>
        <a:xfrm>
          <a:off x="3206" y="0"/>
          <a:ext cx="3217505" cy="148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753" tIns="26279" rIns="56753" bIns="26279" numCol="1" spcCol="127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US" sz="1400" kern="1200" dirty="0">
              <a:latin typeface="Calibri Light" panose="020F0302020204030204"/>
            </a:rPr>
            <a:t>NEC </a:t>
          </a:r>
          <a:r>
            <a:rPr lang="en-US" sz="1400" kern="1200" dirty="0" err="1">
              <a:latin typeface="Calibri Light" panose="020F0302020204030204"/>
            </a:rPr>
            <a:t>endoses</a:t>
          </a:r>
          <a:r>
            <a:rPr lang="en-US" sz="1400" kern="1200" dirty="0">
              <a:latin typeface="Calibri Light" panose="020F0302020204030204"/>
            </a:rPr>
            <a:t> Digital Transformation Policy</a:t>
          </a:r>
          <a:endParaRPr lang="en-US" sz="1400" kern="1200" dirty="0"/>
        </a:p>
      </dsp:txBody>
      <dsp:txXfrm>
        <a:off x="3206" y="0"/>
        <a:ext cx="3217505" cy="1489843"/>
      </dsp:txXfrm>
    </dsp:sp>
    <dsp:sp modelId="{38893DF2-F8BF-45A3-9200-4CD8C329334E}">
      <dsp:nvSpPr>
        <dsp:cNvPr id="0" name=""/>
        <dsp:cNvSpPr/>
      </dsp:nvSpPr>
      <dsp:spPr>
        <a:xfrm>
          <a:off x="1611959" y="1574977"/>
          <a:ext cx="0" cy="340535"/>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A62AEC3-EC27-4AFA-B56B-79326645CDDC}">
      <dsp:nvSpPr>
        <dsp:cNvPr id="0" name=""/>
        <dsp:cNvSpPr/>
      </dsp:nvSpPr>
      <dsp:spPr>
        <a:xfrm>
          <a:off x="1572136" y="1567622"/>
          <a:ext cx="85133" cy="8513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14E56E-28F6-4BF9-9EDF-2769E1A89A07}">
      <dsp:nvSpPr>
        <dsp:cNvPr id="0" name=""/>
        <dsp:cNvSpPr/>
      </dsp:nvSpPr>
      <dsp:spPr>
        <a:xfrm>
          <a:off x="2577211" y="1915513"/>
          <a:ext cx="1930503" cy="425669"/>
        </a:xfrm>
        <a:prstGeom prst="rect">
          <a:avLst/>
        </a:prstGeom>
        <a:solidFill>
          <a:schemeClr val="accent1">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52" tIns="0" rIns="34052" bIns="0" numCol="1" spcCol="1270" anchor="ctr" anchorCtr="1">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a:rPr>
            <a:t>2021</a:t>
          </a:r>
          <a:endParaRPr lang="en-US" sz="1800" kern="1200" dirty="0">
            <a:solidFill>
              <a:schemeClr val="tx1"/>
            </a:solidFill>
          </a:endParaRPr>
        </a:p>
      </dsp:txBody>
      <dsp:txXfrm>
        <a:off x="2577211" y="1915513"/>
        <a:ext cx="1930503" cy="425669"/>
      </dsp:txXfrm>
    </dsp:sp>
    <dsp:sp modelId="{381C85ED-02C3-43BB-AB7D-DF18967DB45A}">
      <dsp:nvSpPr>
        <dsp:cNvPr id="0" name=""/>
        <dsp:cNvSpPr/>
      </dsp:nvSpPr>
      <dsp:spPr>
        <a:xfrm>
          <a:off x="2022899" y="2766853"/>
          <a:ext cx="3039127" cy="148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753" tIns="26279" rIns="56753" bIns="26279" numCol="1" spcCol="1270" anchor="t"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US" sz="1400" kern="1200" dirty="0">
              <a:latin typeface="Calibri Light" panose="020F0302020204030204"/>
            </a:rPr>
            <a:t>Restructure and Rebranding of DICT</a:t>
          </a:r>
          <a:endParaRPr lang="en-US" sz="1400" kern="1200" dirty="0"/>
        </a:p>
      </dsp:txBody>
      <dsp:txXfrm>
        <a:off x="2022899" y="2766853"/>
        <a:ext cx="3039127" cy="1489843"/>
      </dsp:txXfrm>
    </dsp:sp>
    <dsp:sp modelId="{F51F39F5-A989-488C-BFD6-69D558D451E8}">
      <dsp:nvSpPr>
        <dsp:cNvPr id="0" name=""/>
        <dsp:cNvSpPr/>
      </dsp:nvSpPr>
      <dsp:spPr>
        <a:xfrm>
          <a:off x="3542463" y="2341183"/>
          <a:ext cx="0" cy="340535"/>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5349257-4327-4545-9142-153EF70CC757}">
      <dsp:nvSpPr>
        <dsp:cNvPr id="0" name=""/>
        <dsp:cNvSpPr/>
      </dsp:nvSpPr>
      <dsp:spPr>
        <a:xfrm>
          <a:off x="3500350" y="2641902"/>
          <a:ext cx="85133" cy="8513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DD609F-4804-4D65-8014-4ECA3F2307C5}">
      <dsp:nvSpPr>
        <dsp:cNvPr id="0" name=""/>
        <dsp:cNvSpPr/>
      </dsp:nvSpPr>
      <dsp:spPr>
        <a:xfrm>
          <a:off x="4507714" y="1915513"/>
          <a:ext cx="1930503" cy="425669"/>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52" tIns="0" rIns="34052" bIns="0" numCol="1" spcCol="1270" anchor="ctr" anchorCtr="1">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a:rPr>
            <a:t>2022</a:t>
          </a:r>
          <a:endParaRPr lang="en-US" sz="1800" kern="1200" dirty="0">
            <a:solidFill>
              <a:schemeClr val="tx1"/>
            </a:solidFill>
          </a:endParaRPr>
        </a:p>
      </dsp:txBody>
      <dsp:txXfrm>
        <a:off x="4507714" y="1915513"/>
        <a:ext cx="1930503" cy="425669"/>
      </dsp:txXfrm>
    </dsp:sp>
    <dsp:sp modelId="{AB0282E3-1216-4CDB-AC5F-106C1EEEB95A}">
      <dsp:nvSpPr>
        <dsp:cNvPr id="0" name=""/>
        <dsp:cNvSpPr/>
      </dsp:nvSpPr>
      <dsp:spPr>
        <a:xfrm>
          <a:off x="3864213" y="0"/>
          <a:ext cx="3217505" cy="148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753" tIns="26279" rIns="56753" bIns="26279" numCol="1" spcCol="127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US" sz="1400" kern="1200" dirty="0">
              <a:latin typeface="Calibri Light" panose="020F0302020204030204"/>
            </a:rPr>
            <a:t>Digital Government Act passed by Parliament</a:t>
          </a:r>
          <a:endParaRPr lang="en-US" sz="1400" kern="1200" dirty="0"/>
        </a:p>
      </dsp:txBody>
      <dsp:txXfrm>
        <a:off x="3864213" y="0"/>
        <a:ext cx="3217505" cy="1489843"/>
      </dsp:txXfrm>
    </dsp:sp>
    <dsp:sp modelId="{0D377583-EAA6-47CC-B504-762FB6EBAB9C}">
      <dsp:nvSpPr>
        <dsp:cNvPr id="0" name=""/>
        <dsp:cNvSpPr/>
      </dsp:nvSpPr>
      <dsp:spPr>
        <a:xfrm>
          <a:off x="5472966" y="1574977"/>
          <a:ext cx="0" cy="340535"/>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72321D10-9092-4E81-9AD7-ACA033236CC0}">
      <dsp:nvSpPr>
        <dsp:cNvPr id="0" name=""/>
        <dsp:cNvSpPr/>
      </dsp:nvSpPr>
      <dsp:spPr>
        <a:xfrm>
          <a:off x="5432689" y="1567622"/>
          <a:ext cx="85133" cy="8513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553EDF-C46A-491F-99E2-89CCFA971EC7}">
      <dsp:nvSpPr>
        <dsp:cNvPr id="0" name=""/>
        <dsp:cNvSpPr/>
      </dsp:nvSpPr>
      <dsp:spPr>
        <a:xfrm>
          <a:off x="6438218" y="1915513"/>
          <a:ext cx="1930503" cy="425669"/>
        </a:xfrm>
        <a:prstGeom prst="rect">
          <a:avLst/>
        </a:prstGeom>
        <a:solidFill>
          <a:schemeClr val="accent3">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52" tIns="0" rIns="34052" bIns="0" numCol="1" spcCol="1270" anchor="ctr" anchorCtr="1">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a:rPr>
            <a:t>2023</a:t>
          </a:r>
          <a:endParaRPr lang="en-US" sz="1800" kern="1200" dirty="0">
            <a:solidFill>
              <a:schemeClr val="tx1"/>
            </a:solidFill>
          </a:endParaRPr>
        </a:p>
      </dsp:txBody>
      <dsp:txXfrm>
        <a:off x="6438218" y="1915513"/>
        <a:ext cx="1930503" cy="425669"/>
      </dsp:txXfrm>
    </dsp:sp>
    <dsp:sp modelId="{5A57A077-9B08-4866-8C21-35D61D6745A2}">
      <dsp:nvSpPr>
        <dsp:cNvPr id="0" name=""/>
        <dsp:cNvSpPr/>
      </dsp:nvSpPr>
      <dsp:spPr>
        <a:xfrm>
          <a:off x="5794717" y="2766853"/>
          <a:ext cx="3217505" cy="148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753" tIns="26279" rIns="56753" bIns="26279" numCol="1" spcCol="1270" anchor="t"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US" sz="1400" b="0" i="0" kern="1200" dirty="0">
              <a:latin typeface="Calibri Light" panose="020F0302020204030204"/>
            </a:rPr>
            <a:t>NEC </a:t>
          </a:r>
          <a:r>
            <a:rPr lang="en-US" sz="1400" kern="1200" dirty="0" err="1">
              <a:latin typeface="Calibri Light" panose="020F0302020204030204"/>
            </a:rPr>
            <a:t>endosed</a:t>
          </a:r>
          <a:r>
            <a:rPr lang="en-US" sz="1400" kern="1200" dirty="0">
              <a:latin typeface="Calibri Light" panose="020F0302020204030204"/>
            </a:rPr>
            <a:t> Government Cloud </a:t>
          </a:r>
          <a:r>
            <a:rPr lang="en-US" kern="1200" dirty="0">
              <a:latin typeface="Calibri Light" panose="020F0302020204030204"/>
            </a:rPr>
            <a:t>Policy DICT established and Build the Government Cloud Platfrom</a:t>
          </a:r>
          <a:endParaRPr lang="en-US" sz="1400" kern="1200" dirty="0">
            <a:latin typeface="Calibri Light" panose="020F0302020204030204"/>
          </a:endParaRPr>
        </a:p>
      </dsp:txBody>
      <dsp:txXfrm>
        <a:off x="5794717" y="2766853"/>
        <a:ext cx="3217505" cy="1489843"/>
      </dsp:txXfrm>
    </dsp:sp>
    <dsp:sp modelId="{3F96C175-FC65-44B4-B1A3-BD3686077937}">
      <dsp:nvSpPr>
        <dsp:cNvPr id="0" name=""/>
        <dsp:cNvSpPr/>
      </dsp:nvSpPr>
      <dsp:spPr>
        <a:xfrm>
          <a:off x="7403469" y="2341183"/>
          <a:ext cx="0" cy="340535"/>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E150CCC3-D56D-4BD2-8570-DF61526015EB}">
      <dsp:nvSpPr>
        <dsp:cNvPr id="0" name=""/>
        <dsp:cNvSpPr/>
      </dsp:nvSpPr>
      <dsp:spPr>
        <a:xfrm>
          <a:off x="7360902" y="2603940"/>
          <a:ext cx="85133" cy="8513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9FB51-D66D-4F14-8DE5-0A719732E7B6}">
      <dsp:nvSpPr>
        <dsp:cNvPr id="0" name=""/>
        <dsp:cNvSpPr/>
      </dsp:nvSpPr>
      <dsp:spPr>
        <a:xfrm rot="5400000">
          <a:off x="9121138" y="1163096"/>
          <a:ext cx="425669" cy="1930503"/>
        </a:xfrm>
        <a:prstGeom prst="rect">
          <a:avLst/>
        </a:prstGeom>
        <a:solidFill>
          <a:schemeClr val="bg1">
            <a:lumMod val="8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52" tIns="0" rIns="34052" bIns="0" numCol="1" spcCol="1270" anchor="ctr" anchorCtr="1">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a:rPr>
            <a:t>2024</a:t>
          </a:r>
          <a:endParaRPr lang="en-US" sz="1800" kern="1200" dirty="0">
            <a:solidFill>
              <a:schemeClr val="tx1"/>
            </a:solidFill>
          </a:endParaRPr>
        </a:p>
      </dsp:txBody>
      <dsp:txXfrm rot="-5400000">
        <a:off x="8368721" y="1915513"/>
        <a:ext cx="1930503" cy="425669"/>
      </dsp:txXfrm>
    </dsp:sp>
    <dsp:sp modelId="{CB726486-3B5A-47F8-90E4-EC34C8ADB385}">
      <dsp:nvSpPr>
        <dsp:cNvPr id="0" name=""/>
        <dsp:cNvSpPr/>
      </dsp:nvSpPr>
      <dsp:spPr>
        <a:xfrm>
          <a:off x="7725220" y="0"/>
          <a:ext cx="3217505" cy="148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753" tIns="26279" rIns="56753" bIns="26279" numCol="1" spcCol="127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US" sz="1400" kern="1200" dirty="0">
              <a:latin typeface="Calibri Light" panose="020F0302020204030204"/>
            </a:rPr>
            <a:t>Onboarding of Government Bodies to the Government Cloud Platform</a:t>
          </a:r>
          <a:endParaRPr lang="en-US" sz="1400" kern="1200" dirty="0"/>
        </a:p>
      </dsp:txBody>
      <dsp:txXfrm>
        <a:off x="7725220" y="0"/>
        <a:ext cx="3217505" cy="1489843"/>
      </dsp:txXfrm>
    </dsp:sp>
    <dsp:sp modelId="{5012A99F-560A-4636-953C-5F263876E566}">
      <dsp:nvSpPr>
        <dsp:cNvPr id="0" name=""/>
        <dsp:cNvSpPr/>
      </dsp:nvSpPr>
      <dsp:spPr>
        <a:xfrm>
          <a:off x="9333973" y="1574977"/>
          <a:ext cx="0" cy="340535"/>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56F09DE-8CFF-414A-A967-17AF417A13B8}">
      <dsp:nvSpPr>
        <dsp:cNvPr id="0" name=""/>
        <dsp:cNvSpPr/>
      </dsp:nvSpPr>
      <dsp:spPr>
        <a:xfrm>
          <a:off x="9291860" y="1567624"/>
          <a:ext cx="85133" cy="8513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2">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1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18"/>
      <dgm:constr type="primFontSz" for="des" forName="Childtext1" val="18"/>
      <dgm:constr type="primFontSz" for="des" forName="Childtext1" refType="primFontSz" refFor="des" refForName="Parent1"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95"/>
                  <dgm:constr type="l" for="ch" forName="Parent1" refType="w" fact="0.025"/>
                  <dgm:constr type="r" for="ch" forName="Parent1" refType="w" fact="0.025"/>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ifMoreThanOneNode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else>
            </dgm:choose>
          </dgm:if>
          <dgm:else name="notStartNode1">
            <dgm:choose name="lastOrRemainingNodes1">
              <dgm:if name="lastNode1" axis="self" ptType="node" func="revPos" op="equ" val="1">
                <dgm:choose name="casesForSnakingLogic1">
                  <dgm:if name="oddNode1"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1">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if>
              <dgm:else name="middleRows">
                <dgm:choose name="casesForSnakingLogic2">
                  <dgm:if name="oddNode2"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2">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else>
            </dgm:choose>
          </dgm:else>
        </dgm:choose>
        <dgm:layoutNode name="Parent1" styleLbl="alignNode1">
          <dgm:varLst>
            <dgm:chMax val="1"/>
            <dgm:chPref val="1"/>
            <dgm:bulletEnabled val="1"/>
          </dgm:varLst>
          <dgm:alg type="tx">
            <dgm:param type="txAnchorHorz" val="ctr"/>
            <dgm:param type="txAnchorVert" val="mid"/>
            <dgm:param type="parTxRTL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w" fact="0.05"/>
            <dgm:constr type="rMarg" refType="w" fact="0.05"/>
            <dgm:constr type="tMarg"/>
            <dgm:constr type="bMarg"/>
          </dgm:constrLst>
          <dgm:ruleLst>
            <dgm:rule type="primFontSz" val="11" fact="NaN" max="NaN"/>
          </dgm:ruleLst>
        </dgm:layoutNode>
        <dgm:layoutNode name="Childtext1" styleLbl="revTx">
          <dgm:varLst>
            <dgm:bulletEnabled val="1"/>
          </dgm:varLst>
          <dgm:choose name="casesForTxtDirLogic">
            <dgm:if name="Name77" axis="self" ptType="node" func="posOdd" op="equ" val="1">
              <dgm:alg type="tx">
                <dgm:param type="txAnchorVert" val="b"/>
                <dgm:param type="txAnchorHorz" val="ctr"/>
                <dgm:param type="parTxRTLAlign" val="ctr"/>
                <dgm:param type="parTxRTLAlign" val="ctr"/>
              </dgm:alg>
            </dgm:if>
            <dgm:else name="Name88">
              <dgm:alg type="tx">
                <dgm:param type="txAnchorVert" val="t"/>
                <dgm:param type="txAnchorHorz" val="ctr"/>
                <dgm:param type="parTxRTLAlign" val="ctr"/>
                <dgm:param type="parTxRTLAlign" val="ctr"/>
              </dgm:alg>
            </dgm:else>
          </dgm:choose>
          <dgm:shape xmlns:r="http://schemas.openxmlformats.org/officeDocument/2006/relationships" type="rect" r:blip="">
            <dgm:adjLst/>
          </dgm:shape>
          <dgm:presOf axis="ch" ptType="node"/>
          <dgm:constrLst>
            <dgm:constr type="lMarg" refType="w" fact="0.05"/>
            <dgm:constr type="rMarg" refType="w" fact="0.05"/>
            <dgm:constr type="tMarg" refType="h" fact="0.05"/>
            <dgm:constr type="bMarg" refType="h" fact="0.05"/>
          </dgm:constrLst>
          <dgm:ruleLst>
            <dgm:rule type="primFontSz" val="11" fact="NaN" max="NaN"/>
          </dgm:ruleLst>
        </dgm:layoutNode>
        <dgm:layoutNode name="ConnectLine" styleLbl="callout">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F9D4ED-390B-41DE-B262-F4640F6A3329}" type="datetimeFigureOut">
              <a:rPr lang="en-US" smtClean="0"/>
              <a:t>10/1/2024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710793-A670-4681-A5C5-849F24E5F224}" type="slidenum">
              <a:rPr lang="en-US" smtClean="0"/>
              <a:t>‹#›</a:t>
            </a:fld>
            <a:endParaRPr lang="en-US"/>
          </a:p>
        </p:txBody>
      </p:sp>
    </p:spTree>
    <p:extLst>
      <p:ext uri="{BB962C8B-B14F-4D97-AF65-F5344CB8AC3E}">
        <p14:creationId xmlns:p14="http://schemas.microsoft.com/office/powerpoint/2010/main" val="1378469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2</a:t>
            </a:fld>
            <a:endParaRPr lang="en-US"/>
          </a:p>
        </p:txBody>
      </p:sp>
    </p:spTree>
    <p:extLst>
      <p:ext uri="{BB962C8B-B14F-4D97-AF65-F5344CB8AC3E}">
        <p14:creationId xmlns:p14="http://schemas.microsoft.com/office/powerpoint/2010/main" val="139242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3</a:t>
            </a:fld>
            <a:endParaRPr lang="en-US"/>
          </a:p>
        </p:txBody>
      </p:sp>
    </p:spTree>
    <p:extLst>
      <p:ext uri="{BB962C8B-B14F-4D97-AF65-F5344CB8AC3E}">
        <p14:creationId xmlns:p14="http://schemas.microsoft.com/office/powerpoint/2010/main" val="4040461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1908E-901C-98F8-5892-D71257944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3DF7E-C640-2E97-CA26-9F0463F62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7305B-0E49-BE88-FB85-5A1A426E04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C9E0322F-D78D-A455-5D6F-030E358B5B41}"/>
              </a:ext>
            </a:extLst>
          </p:cNvPr>
          <p:cNvSpPr>
            <a:spLocks noGrp="1"/>
          </p:cNvSpPr>
          <p:nvPr>
            <p:ph type="sldNum" sz="quarter" idx="5"/>
          </p:nvPr>
        </p:nvSpPr>
        <p:spPr/>
        <p:txBody>
          <a:bodyPr/>
          <a:lstStyle/>
          <a:p>
            <a:fld id="{A5710793-A670-4681-A5C5-849F24E5F224}" type="slidenum">
              <a:rPr lang="en-US" smtClean="0"/>
              <a:t>4</a:t>
            </a:fld>
            <a:endParaRPr lang="en-US"/>
          </a:p>
        </p:txBody>
      </p:sp>
    </p:spTree>
    <p:extLst>
      <p:ext uri="{BB962C8B-B14F-4D97-AF65-F5344CB8AC3E}">
        <p14:creationId xmlns:p14="http://schemas.microsoft.com/office/powerpoint/2010/main" val="1688112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5</a:t>
            </a:fld>
            <a:endParaRPr lang="en-US"/>
          </a:p>
        </p:txBody>
      </p:sp>
    </p:spTree>
    <p:extLst>
      <p:ext uri="{BB962C8B-B14F-4D97-AF65-F5344CB8AC3E}">
        <p14:creationId xmlns:p14="http://schemas.microsoft.com/office/powerpoint/2010/main" val="1464667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FBF97-1DCE-0E0E-76EA-5A78A48C2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638AC-E21A-1EB4-8AF2-6AA2E5A38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914C0-FA86-AEBC-1B0E-5A1D26BC8AC5}"/>
              </a:ext>
            </a:extLst>
          </p:cNvPr>
          <p:cNvSpPr>
            <a:spLocks noGrp="1"/>
          </p:cNvSpPr>
          <p:nvPr>
            <p:ph type="body" idx="1"/>
          </p:nvPr>
        </p:nvSpPr>
        <p:spPr/>
        <p:txBody>
          <a:bodyPr/>
          <a:lstStyle/>
          <a:p>
            <a:r>
              <a:rPr lang="en-US" dirty="0"/>
              <a:t>To cut down on duplication of investment by public bodies</a:t>
            </a:r>
          </a:p>
        </p:txBody>
      </p:sp>
      <p:sp>
        <p:nvSpPr>
          <p:cNvPr id="4" name="Slide Number Placeholder 3">
            <a:extLst>
              <a:ext uri="{FF2B5EF4-FFF2-40B4-BE49-F238E27FC236}">
                <a16:creationId xmlns:a16="http://schemas.microsoft.com/office/drawing/2014/main" id="{68DD8E7C-914C-7965-488C-AFB78DE5A62A}"/>
              </a:ext>
            </a:extLst>
          </p:cNvPr>
          <p:cNvSpPr>
            <a:spLocks noGrp="1"/>
          </p:cNvSpPr>
          <p:nvPr>
            <p:ph type="sldNum" sz="quarter" idx="5"/>
          </p:nvPr>
        </p:nvSpPr>
        <p:spPr/>
        <p:txBody>
          <a:bodyPr/>
          <a:lstStyle/>
          <a:p>
            <a:fld id="{A5710793-A670-4681-A5C5-849F24E5F224}" type="slidenum">
              <a:rPr lang="en-US" smtClean="0"/>
              <a:t>6</a:t>
            </a:fld>
            <a:endParaRPr lang="en-US"/>
          </a:p>
        </p:txBody>
      </p:sp>
    </p:spTree>
    <p:extLst>
      <p:ext uri="{BB962C8B-B14F-4D97-AF65-F5344CB8AC3E}">
        <p14:creationId xmlns:p14="http://schemas.microsoft.com/office/powerpoint/2010/main" val="3836367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7</a:t>
            </a:fld>
            <a:endParaRPr lang="en-US"/>
          </a:p>
        </p:txBody>
      </p:sp>
    </p:spTree>
    <p:extLst>
      <p:ext uri="{BB962C8B-B14F-4D97-AF65-F5344CB8AC3E}">
        <p14:creationId xmlns:p14="http://schemas.microsoft.com/office/powerpoint/2010/main" val="384857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353C-D389-8868-6C3F-806CC3BE35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CB59814C-C131-B57C-E0A5-6F04EA39C2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2BA3EF62-95A8-0840-BA4C-4550822A7D59}"/>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01467EED-D84D-F891-8D31-FC2AAE422C0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FFB797E7-E57F-D6E2-7D2F-792C423743FF}"/>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4096298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57A7-DDAF-290E-01A5-27E474827981}"/>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DB012EA-070B-F97A-4A26-ED22A23FE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FB0CB60-B64C-C7AB-B11F-B056C90BE43F}"/>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C7DD936F-C0D6-2B7F-E228-0FA91F6589AC}"/>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2F0D61BF-6320-7092-0A41-6E3121F03BDC}"/>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3929278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3D38-DE32-87FD-92AF-8515E2BE66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34A2D329-8CA0-EC6F-BCD9-8011D98C89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957278-FE3A-A557-391C-BEFC10DCAD0E}"/>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97D4AE63-C264-BA01-C63B-5DC8F37A1D0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347D70D9-2EDE-D833-0948-BC9588836EDB}"/>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93787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E88C-9645-3CFA-58FE-CF9A02D557FC}"/>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9065C81-9B09-7F6F-FEF0-4D5C0CF798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4A94E25C-49A2-2B88-53AE-875BF48A68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6C056C66-2161-BB59-ACB4-45E2DF728C19}"/>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6" name="Footer Placeholder 5">
            <a:extLst>
              <a:ext uri="{FF2B5EF4-FFF2-40B4-BE49-F238E27FC236}">
                <a16:creationId xmlns:a16="http://schemas.microsoft.com/office/drawing/2014/main" id="{03ACD010-E943-45D7-5132-2705EDB65DDD}"/>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78DD2C21-AC30-D4C5-15C9-7E92CA28395F}"/>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239897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4791-30F0-1002-BF2B-DE77D1705B70}"/>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515B64CB-9A74-5FC1-FEA3-D328A0CF9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073EC5-058D-406E-8A58-465FADAD1D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70D235F6-7F00-C179-84F0-A88A46779C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69EDD4-D53E-6D07-2048-437E3C1887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FD4FC7CE-AA23-DD51-6B5B-E9F4D9C51D83}"/>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8" name="Footer Placeholder 7">
            <a:extLst>
              <a:ext uri="{FF2B5EF4-FFF2-40B4-BE49-F238E27FC236}">
                <a16:creationId xmlns:a16="http://schemas.microsoft.com/office/drawing/2014/main" id="{8132E8B8-BB3E-DACC-A64F-271401E9E9A5}"/>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E50487CB-1693-063F-A499-598965F7FB19}"/>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992672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0D57-5280-2FF8-F1A3-54914994628E}"/>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F58AE05A-E848-B865-A775-70C2AB5F41D3}"/>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4" name="Footer Placeholder 3">
            <a:extLst>
              <a:ext uri="{FF2B5EF4-FFF2-40B4-BE49-F238E27FC236}">
                <a16:creationId xmlns:a16="http://schemas.microsoft.com/office/drawing/2014/main" id="{33465FA5-979B-14F8-54D3-6677E7F2DB0E}"/>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C64DC530-56A8-051F-10EC-A8CF52E9A0EB}"/>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794862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DA513F-0F91-3ECC-D88F-3B165931F246}"/>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3" name="Footer Placeholder 2">
            <a:extLst>
              <a:ext uri="{FF2B5EF4-FFF2-40B4-BE49-F238E27FC236}">
                <a16:creationId xmlns:a16="http://schemas.microsoft.com/office/drawing/2014/main" id="{E1AF8315-3B99-A537-E588-570BE716E98F}"/>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373FB8FF-306C-2769-2DB7-E20E32BAED7C}"/>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739558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3C62-AC07-6994-D383-D9703B617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52D35BA3-1DD7-51D3-7041-7A2DDC08C8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1D723B5D-816E-A9F2-EE62-ADC53ED6CD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4164D7-4C07-C7FB-FE19-2FAE4FB986F5}"/>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6" name="Footer Placeholder 5">
            <a:extLst>
              <a:ext uri="{FF2B5EF4-FFF2-40B4-BE49-F238E27FC236}">
                <a16:creationId xmlns:a16="http://schemas.microsoft.com/office/drawing/2014/main" id="{D585B77C-9CDA-BFF2-25B8-8177DDDB6B3C}"/>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876EF656-9BE8-FE81-DBAC-67A04EB91602}"/>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13225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0D5D4-894F-9789-F891-7FC0B58B49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856E37E9-168B-7DBC-7564-F6E4210F01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PG"/>
          </a:p>
        </p:txBody>
      </p:sp>
      <p:sp>
        <p:nvSpPr>
          <p:cNvPr id="4" name="Text Placeholder 3">
            <a:extLst>
              <a:ext uri="{FF2B5EF4-FFF2-40B4-BE49-F238E27FC236}">
                <a16:creationId xmlns:a16="http://schemas.microsoft.com/office/drawing/2014/main" id="{23688E81-F87A-40DC-F785-AE2136C02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E278A2-7839-A215-C00C-1A59890E8C22}"/>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6" name="Footer Placeholder 5">
            <a:extLst>
              <a:ext uri="{FF2B5EF4-FFF2-40B4-BE49-F238E27FC236}">
                <a16:creationId xmlns:a16="http://schemas.microsoft.com/office/drawing/2014/main" id="{74887428-A3E4-0027-2E74-68A58BE37AFF}"/>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5DC14A52-1CDC-C101-2A51-FBF82129BCE0}"/>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3639056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CFF6-B227-327C-094E-526C0931DC5F}"/>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48E7D92C-7F93-A209-56AF-E9F3B9C688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DA41948-2966-685E-2665-F435A5C49E75}"/>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2CD6CE19-2ADE-BD83-D46C-0F9C3BE23ED1}"/>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9F4967BA-C25D-6DAA-A11D-D38A1D9E0007}"/>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950246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E91A5-53F5-A867-0208-63995261C7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E59A1E42-B8A2-93AC-0AE0-A386E4511B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D7FB2AC-9CC5-E93A-470A-7FEE89BDF101}"/>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1C9EE885-FFC7-49AC-2202-789679176D2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53777D1E-539B-3DB1-0EE4-5BF2914EE9D8}"/>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454283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2EDC76-32D4-75FB-7536-A4C6E9F5D9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9AF2E1C5-8BAA-63D8-AFB5-28752FCAD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43EFC37E-FDCD-D7F9-5E2D-FA3F6C98E8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DD0534BC-EBCB-8BCF-7626-50776A2E3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0480A83C-9BF4-F85C-09B2-1FDD0AFFDA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8434-23CB-419D-A275-CFEBDBC8200D}" type="slidenum">
              <a:rPr lang="en-PG" smtClean="0"/>
              <a:t>‹#›</a:t>
            </a:fld>
            <a:endParaRPr lang="en-PG"/>
          </a:p>
        </p:txBody>
      </p:sp>
    </p:spTree>
    <p:extLst>
      <p:ext uri="{BB962C8B-B14F-4D97-AF65-F5344CB8AC3E}">
        <p14:creationId xmlns:p14="http://schemas.microsoft.com/office/powerpoint/2010/main" val="424747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6.png"/><Relationship Id="rId7"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11" Type="http://schemas.microsoft.com/office/2007/relationships/diagramDrawing" Target="../diagrams/drawing1.xml"/><Relationship Id="rId5" Type="http://schemas.openxmlformats.org/officeDocument/2006/relationships/image" Target="../media/image1.png"/><Relationship Id="rId10" Type="http://schemas.openxmlformats.org/officeDocument/2006/relationships/diagramColors" Target="../diagrams/colors1.xml"/><Relationship Id="rId4" Type="http://schemas.openxmlformats.org/officeDocument/2006/relationships/image" Target="../media/image7.png"/><Relationship Id="rId9"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1.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www.digital.gov.pg/"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238240" y="584244"/>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6" y="-9299"/>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15" name="TextBox 3714">
            <a:extLst>
              <a:ext uri="{FF2B5EF4-FFF2-40B4-BE49-F238E27FC236}">
                <a16:creationId xmlns:a16="http://schemas.microsoft.com/office/drawing/2014/main" id="{ADA3BDA3-4964-E27D-8CAD-F8C2C86994A8}"/>
              </a:ext>
            </a:extLst>
          </p:cNvPr>
          <p:cNvSpPr txBox="1"/>
          <p:nvPr/>
        </p:nvSpPr>
        <p:spPr>
          <a:xfrm>
            <a:off x="644110" y="2200122"/>
            <a:ext cx="10977619" cy="1477328"/>
          </a:xfrm>
          <a:prstGeom prst="rect">
            <a:avLst/>
          </a:prstGeom>
          <a:noFill/>
        </p:spPr>
        <p:txBody>
          <a:bodyPr wrap="square" rtlCol="0">
            <a:spAutoFit/>
          </a:bodyPr>
          <a:lstStyle/>
          <a:p>
            <a:pPr algn="ctr"/>
            <a:r>
              <a:rPr lang="en-US" b="1" dirty="0">
                <a:latin typeface="Montserrat" panose="00000500000000000000" pitchFamily="2" charset="0"/>
              </a:rPr>
              <a:t>DIGITAL TRANSFORMATION SUMMIT 2024</a:t>
            </a:r>
          </a:p>
          <a:p>
            <a:pPr algn="ctr"/>
            <a:endParaRPr lang="en-US" sz="2400" b="1" dirty="0">
              <a:latin typeface="Montserrat" panose="00000500000000000000" pitchFamily="2" charset="0"/>
            </a:endParaRPr>
          </a:p>
          <a:p>
            <a:pPr algn="ctr"/>
            <a:r>
              <a:rPr lang="en-US" sz="2400" b="1" dirty="0">
                <a:latin typeface="Montserrat" panose="00000500000000000000" pitchFamily="2" charset="0"/>
              </a:rPr>
              <a:t>Infrastructure and Shared Services Delivery</a:t>
            </a:r>
          </a:p>
          <a:p>
            <a:pPr algn="ctr"/>
            <a:r>
              <a:rPr lang="en-US" sz="2400" b="1" dirty="0">
                <a:latin typeface="Montserrat" panose="00000500000000000000" pitchFamily="2" charset="0"/>
              </a:rPr>
              <a:t>Government Cloud</a:t>
            </a:r>
          </a:p>
        </p:txBody>
      </p:sp>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sp>
        <p:nvSpPr>
          <p:cNvPr id="15" name="TextBox 14">
            <a:extLst>
              <a:ext uri="{FF2B5EF4-FFF2-40B4-BE49-F238E27FC236}">
                <a16:creationId xmlns:a16="http://schemas.microsoft.com/office/drawing/2014/main" id="{66A3E061-F751-FB83-D867-9C80809BD084}"/>
              </a:ext>
            </a:extLst>
          </p:cNvPr>
          <p:cNvSpPr txBox="1"/>
          <p:nvPr/>
        </p:nvSpPr>
        <p:spPr>
          <a:xfrm>
            <a:off x="3509552" y="236749"/>
            <a:ext cx="5825842" cy="1815882"/>
          </a:xfrm>
          <a:prstGeom prst="rect">
            <a:avLst/>
          </a:prstGeom>
          <a:noFill/>
        </p:spPr>
        <p:txBody>
          <a:bodyPr wrap="square" rtlCol="0">
            <a:spAutoFit/>
          </a:bodyPr>
          <a:lstStyle/>
          <a:p>
            <a:r>
              <a:rPr lang="en-US" sz="2400" dirty="0">
                <a:solidFill>
                  <a:schemeClr val="bg1"/>
                </a:solidFill>
                <a:latin typeface="Montserrat" panose="00000500000000000000" pitchFamily="2" charset="0"/>
              </a:rPr>
              <a:t>Department of Information And Communications Technology</a:t>
            </a:r>
          </a:p>
          <a:p>
            <a:endParaRPr lang="en-US" sz="2400" dirty="0">
              <a:solidFill>
                <a:schemeClr val="bg1"/>
              </a:solidFill>
              <a:latin typeface="Montserrat" panose="00000500000000000000" pitchFamily="2" charset="0"/>
            </a:endParaRPr>
          </a:p>
          <a:p>
            <a:r>
              <a:rPr lang="en-US" sz="4000" b="1" dirty="0">
                <a:solidFill>
                  <a:schemeClr val="bg1"/>
                </a:solidFill>
                <a:latin typeface="Montserrat" panose="00000500000000000000" pitchFamily="2" charset="0"/>
              </a:rPr>
              <a:t> </a:t>
            </a:r>
            <a:endParaRPr lang="en-PG" sz="40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051" y="189557"/>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
        <p:nvSpPr>
          <p:cNvPr id="4" name="TextBox 3">
            <a:extLst>
              <a:ext uri="{FF2B5EF4-FFF2-40B4-BE49-F238E27FC236}">
                <a16:creationId xmlns:a16="http://schemas.microsoft.com/office/drawing/2014/main" id="{566E4914-42D5-4DD5-02AE-4B7EEE537A9C}"/>
              </a:ext>
            </a:extLst>
          </p:cNvPr>
          <p:cNvSpPr txBox="1"/>
          <p:nvPr/>
        </p:nvSpPr>
        <p:spPr>
          <a:xfrm>
            <a:off x="2795299" y="4208873"/>
            <a:ext cx="6125496" cy="369332"/>
          </a:xfrm>
          <a:prstGeom prst="rect">
            <a:avLst/>
          </a:prstGeom>
          <a:noFill/>
        </p:spPr>
        <p:txBody>
          <a:bodyPr wrap="square">
            <a:spAutoFit/>
          </a:bodyPr>
          <a:lstStyle/>
          <a:p>
            <a:pPr algn="ctr"/>
            <a:r>
              <a:rPr lang="en-US" b="1" dirty="0"/>
              <a:t> 1</a:t>
            </a:r>
            <a:r>
              <a:rPr lang="en-US" b="1" baseline="30000" dirty="0"/>
              <a:t>ST</a:t>
            </a:r>
            <a:r>
              <a:rPr lang="en-US" b="1" dirty="0"/>
              <a:t> – 3</a:t>
            </a:r>
            <a:r>
              <a:rPr lang="en-US" b="1" baseline="30000" dirty="0"/>
              <a:t>RD</a:t>
            </a:r>
            <a:r>
              <a:rPr lang="en-US" b="1" dirty="0"/>
              <a:t> OCTOBER 2024</a:t>
            </a:r>
          </a:p>
        </p:txBody>
      </p:sp>
      <p:sp>
        <p:nvSpPr>
          <p:cNvPr id="6" name="Text Placeholder 5">
            <a:extLst>
              <a:ext uri="{FF2B5EF4-FFF2-40B4-BE49-F238E27FC236}">
                <a16:creationId xmlns:a16="http://schemas.microsoft.com/office/drawing/2014/main" id="{4E984162-AA8B-49DB-48DC-7341EC083DB2}"/>
              </a:ext>
            </a:extLst>
          </p:cNvPr>
          <p:cNvSpPr>
            <a:spLocks noGrp="1"/>
          </p:cNvSpPr>
          <p:nvPr>
            <p:ph type="body" idx="1"/>
          </p:nvPr>
        </p:nvSpPr>
        <p:spPr>
          <a:xfrm>
            <a:off x="7037648" y="5477360"/>
            <a:ext cx="4309802" cy="951548"/>
          </a:xfrm>
        </p:spPr>
        <p:txBody>
          <a:bodyPr>
            <a:normAutofit/>
          </a:bodyPr>
          <a:lstStyle/>
          <a:p>
            <a:r>
              <a:rPr lang="en-US" b="1" dirty="0">
                <a:solidFill>
                  <a:schemeClr val="tx1"/>
                </a:solidFill>
              </a:rPr>
              <a:t>Presenter – Lizarhmarie Warike </a:t>
            </a:r>
            <a:r>
              <a:rPr lang="en-US" sz="1900" dirty="0">
                <a:solidFill>
                  <a:schemeClr val="tx1"/>
                </a:solidFill>
              </a:rPr>
              <a:t>Manager – Infrastructure &amp; Shared Services Delivery (GovCloud)</a:t>
            </a:r>
          </a:p>
        </p:txBody>
      </p:sp>
    </p:spTree>
    <p:extLst>
      <p:ext uri="{BB962C8B-B14F-4D97-AF65-F5344CB8AC3E}">
        <p14:creationId xmlns:p14="http://schemas.microsoft.com/office/powerpoint/2010/main" val="2465222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1" name="Group 4500">
            <a:extLst>
              <a:ext uri="{FF2B5EF4-FFF2-40B4-BE49-F238E27FC236}">
                <a16:creationId xmlns:a16="http://schemas.microsoft.com/office/drawing/2014/main" id="{2E01713E-F732-0369-763A-94EB462265D6}"/>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7A07B3B7-A9CA-F952-BA63-9E94BA377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81AEE1E8-4893-9592-163A-91AF23926F96}"/>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CFE59774-5EFE-6142-39E8-0BF55C5B915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9A0BA3F-5613-5FBB-87B1-1911E4691CF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9417"/>
            <a:ext cx="10906177" cy="64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51894" y="6336685"/>
            <a:ext cx="11340105"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13" name="TextBox 12">
            <a:extLst>
              <a:ext uri="{FF2B5EF4-FFF2-40B4-BE49-F238E27FC236}">
                <a16:creationId xmlns:a16="http://schemas.microsoft.com/office/drawing/2014/main" id="{71F3D403-810A-0044-0297-91A6FA0332C0}"/>
              </a:ext>
            </a:extLst>
          </p:cNvPr>
          <p:cNvSpPr txBox="1"/>
          <p:nvPr/>
        </p:nvSpPr>
        <p:spPr>
          <a:xfrm>
            <a:off x="200628" y="1713570"/>
            <a:ext cx="11208923" cy="4431983"/>
          </a:xfrm>
          <a:prstGeom prst="rect">
            <a:avLst/>
          </a:prstGeom>
          <a:noFill/>
        </p:spPr>
        <p:txBody>
          <a:bodyPr wrap="square" lIns="91440" tIns="45720" rIns="91440" bIns="45720" anchor="t">
            <a:spAutoFit/>
          </a:bodyPr>
          <a:lstStyle/>
          <a:p>
            <a:pPr marL="408940" indent="-285750">
              <a:buFont typeface="Arial" panose="020B0604020202020204" pitchFamily="34" charset="0"/>
              <a:buChar char="•"/>
            </a:pPr>
            <a:r>
              <a:rPr lang="en-US" sz="2400" b="1" dirty="0"/>
              <a:t>Government Cloud Overview (JOURNEY)</a:t>
            </a:r>
            <a:endParaRPr lang="en-US" dirty="0"/>
          </a:p>
          <a:p>
            <a:pPr marL="408940" indent="-285750">
              <a:buFont typeface="Arial" panose="020B0604020202020204" pitchFamily="34" charset="0"/>
              <a:buChar char="•"/>
            </a:pPr>
            <a:r>
              <a:rPr lang="en-US" sz="2400" b="1" dirty="0"/>
              <a:t>Government Technology Stack – 2024</a:t>
            </a:r>
            <a:endParaRPr lang="en-US" sz="2400" b="1" dirty="0">
              <a:cs typeface="Calibri" panose="020F0502020204030204"/>
            </a:endParaRPr>
          </a:p>
          <a:p>
            <a:pPr marL="408940" indent="-285750">
              <a:buFont typeface="Arial" panose="020B0604020202020204" pitchFamily="34" charset="0"/>
              <a:buChar char="•"/>
            </a:pPr>
            <a:r>
              <a:rPr lang="en-US" sz="2400" b="1" dirty="0"/>
              <a:t>Government Technology Stack Overview (Stack 1)</a:t>
            </a:r>
            <a:endParaRPr lang="en-US" sz="2400" b="1" dirty="0">
              <a:cs typeface="Calibri" panose="020F0502020204030204"/>
            </a:endParaRPr>
          </a:p>
          <a:p>
            <a:pPr marL="408940" indent="-285750">
              <a:buFont typeface="Arial" panose="020B0604020202020204" pitchFamily="34" charset="0"/>
              <a:buChar char="•"/>
            </a:pPr>
            <a:r>
              <a:rPr lang="en-US" sz="2400" b="1" dirty="0"/>
              <a:t>Current Onboarding Statistics (Government Body)</a:t>
            </a:r>
            <a:endParaRPr lang="en-US" sz="2400" b="1" dirty="0">
              <a:cs typeface="Calibri" panose="020F0502020204030204"/>
            </a:endParaRPr>
          </a:p>
          <a:p>
            <a:pPr marL="408940" indent="-285750">
              <a:buFont typeface="Arial" panose="020B0604020202020204" pitchFamily="34" charset="0"/>
              <a:buChar char="•"/>
            </a:pPr>
            <a:r>
              <a:rPr lang="en-US" sz="2400" b="1" dirty="0"/>
              <a:t>Shared Service Deployment Statistics</a:t>
            </a:r>
            <a:endParaRPr lang="en-US" sz="2400" b="1" dirty="0">
              <a:cs typeface="Calibri" panose="020F0502020204030204"/>
            </a:endParaRPr>
          </a:p>
          <a:p>
            <a:pPr marL="408940" indent="-285750">
              <a:buFont typeface="Arial" panose="020B0604020202020204" pitchFamily="34" charset="0"/>
              <a:buChar char="•"/>
            </a:pPr>
            <a:r>
              <a:rPr lang="en-US" sz="2400" b="1" dirty="0">
                <a:cs typeface="Calibri" panose="020F0502020204030204"/>
              </a:rPr>
              <a:t>Current hosting of Solutions Update</a:t>
            </a:r>
          </a:p>
          <a:p>
            <a:pPr marL="408940" indent="-285750">
              <a:buFont typeface="Arial" panose="020B0604020202020204" pitchFamily="34" charset="0"/>
              <a:buChar char="•"/>
            </a:pPr>
            <a:r>
              <a:rPr lang="en-US" sz="2400" b="1" dirty="0"/>
              <a:t>Onboarding Process on Government Cloud</a:t>
            </a:r>
            <a:endParaRPr lang="en-US" sz="2400" b="1" dirty="0">
              <a:cs typeface="Calibri" panose="020F0502020204030204"/>
            </a:endParaRPr>
          </a:p>
          <a:p>
            <a:pPr marL="408940" indent="-285750">
              <a:buFont typeface="Arial" panose="020B0604020202020204" pitchFamily="34" charset="0"/>
              <a:buChar char="•"/>
            </a:pPr>
            <a:endParaRPr lang="en-US" sz="2400" b="1" dirty="0">
              <a:cs typeface="Calibri" panose="020F0502020204030204"/>
            </a:endParaRPr>
          </a:p>
          <a:p>
            <a:pPr marL="408940" indent="-285750">
              <a:buFont typeface="Arial" panose="020B0604020202020204" pitchFamily="34" charset="0"/>
              <a:buChar char="•"/>
            </a:pPr>
            <a:endParaRPr lang="en-US" sz="2400" b="1" dirty="0">
              <a:cs typeface="Calibri" panose="020F0502020204030204"/>
            </a:endParaRPr>
          </a:p>
          <a:p>
            <a:pPr marL="408940" indent="-285750">
              <a:buFont typeface="Arial" panose="020B0604020202020204" pitchFamily="34" charset="0"/>
              <a:buChar char="•"/>
            </a:pPr>
            <a:endParaRPr lang="en-US" sz="2400" b="1" dirty="0">
              <a:cs typeface="Calibri" panose="020F0502020204030204"/>
            </a:endParaRPr>
          </a:p>
          <a:p>
            <a:pPr marL="408940" indent="-285750">
              <a:buFont typeface="Arial" panose="020B0604020202020204" pitchFamily="34" charset="0"/>
              <a:buChar char="•"/>
            </a:pPr>
            <a:endParaRPr lang="en-US" sz="2400" b="1" dirty="0">
              <a:cs typeface="Calibri" panose="020F0502020204030204"/>
            </a:endParaRPr>
          </a:p>
          <a:p>
            <a:pPr marL="123190"/>
            <a:endParaRPr lang="en-US" dirty="0">
              <a:cs typeface="Calibri" panose="020F0502020204030204"/>
            </a:endParaRPr>
          </a:p>
        </p:txBody>
      </p:sp>
      <p:sp>
        <p:nvSpPr>
          <p:cNvPr id="2" name="Title 1">
            <a:extLst>
              <a:ext uri="{FF2B5EF4-FFF2-40B4-BE49-F238E27FC236}">
                <a16:creationId xmlns:a16="http://schemas.microsoft.com/office/drawing/2014/main" id="{3C447D02-17AD-CD32-6E32-155B30791C59}"/>
              </a:ext>
            </a:extLst>
          </p:cNvPr>
          <p:cNvSpPr>
            <a:spLocks noGrp="1"/>
          </p:cNvSpPr>
          <p:nvPr>
            <p:ph type="title"/>
          </p:nvPr>
        </p:nvSpPr>
        <p:spPr>
          <a:xfrm>
            <a:off x="443088" y="189142"/>
            <a:ext cx="10515600" cy="430840"/>
          </a:xfrm>
        </p:spPr>
        <p:txBody>
          <a:bodyPr>
            <a:noAutofit/>
          </a:bodyPr>
          <a:lstStyle/>
          <a:p>
            <a:r>
              <a:rPr lang="en-US" sz="2400" b="1" dirty="0">
                <a:solidFill>
                  <a:schemeClr val="bg1"/>
                </a:solidFill>
                <a:latin typeface="+mn-lt"/>
              </a:rPr>
              <a:t>OUTLINE</a:t>
            </a:r>
            <a:endParaRPr lang="en-US" sz="1600" b="1" dirty="0">
              <a:solidFill>
                <a:schemeClr val="bg1"/>
              </a:solidFill>
              <a:latin typeface="+mn-lt"/>
            </a:endParaRPr>
          </a:p>
        </p:txBody>
      </p:sp>
    </p:spTree>
    <p:extLst>
      <p:ext uri="{BB962C8B-B14F-4D97-AF65-F5344CB8AC3E}">
        <p14:creationId xmlns:p14="http://schemas.microsoft.com/office/powerpoint/2010/main" val="236247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1" name="Group 4500">
            <a:extLst>
              <a:ext uri="{FF2B5EF4-FFF2-40B4-BE49-F238E27FC236}">
                <a16:creationId xmlns:a16="http://schemas.microsoft.com/office/drawing/2014/main" id="{2E01713E-F732-0369-763A-94EB462265D6}"/>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7A07B3B7-A9CA-F952-BA63-9E94BA377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81AEE1E8-4893-9592-163A-91AF23926F96}"/>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CFE59774-5EFE-6142-39E8-0BF55C5B915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9A0BA3F-5613-5FBB-87B1-1911E4691CF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61" y="156835"/>
            <a:ext cx="10906177" cy="64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3" name="TextBox 4502">
            <a:extLst>
              <a:ext uri="{FF2B5EF4-FFF2-40B4-BE49-F238E27FC236}">
                <a16:creationId xmlns:a16="http://schemas.microsoft.com/office/drawing/2014/main" id="{E06F0041-EF69-3BE9-9988-C20DD8951A79}"/>
              </a:ext>
            </a:extLst>
          </p:cNvPr>
          <p:cNvSpPr txBox="1"/>
          <p:nvPr/>
        </p:nvSpPr>
        <p:spPr>
          <a:xfrm>
            <a:off x="333978" y="220526"/>
            <a:ext cx="10906177" cy="461665"/>
          </a:xfrm>
          <a:prstGeom prst="rect">
            <a:avLst/>
          </a:prstGeom>
          <a:noFill/>
        </p:spPr>
        <p:txBody>
          <a:bodyPr wrap="square" rtlCol="0">
            <a:spAutoFit/>
          </a:bodyPr>
          <a:lstStyle/>
          <a:p>
            <a:r>
              <a:rPr lang="en-US" sz="2400" b="1" dirty="0">
                <a:solidFill>
                  <a:schemeClr val="bg1"/>
                </a:solidFill>
                <a:effectLst>
                  <a:outerShdw blurRad="38100" dist="38100" dir="2700000" algn="tl">
                    <a:srgbClr val="000000">
                      <a:alpha val="43137"/>
                    </a:srgbClr>
                  </a:outerShdw>
                </a:effectLst>
              </a:rPr>
              <a:t>GOVERNMENT CLOUD OVERVIEW</a:t>
            </a:r>
            <a:endParaRPr lang="en-PG" sz="2400" b="1" dirty="0">
              <a:solidFill>
                <a:schemeClr val="bg1"/>
              </a:solidFill>
              <a:effectLst>
                <a:outerShdw blurRad="38100" dist="38100" dir="2700000" algn="tl">
                  <a:srgbClr val="000000">
                    <a:alpha val="43137"/>
                  </a:srgbClr>
                </a:outerShdw>
              </a:effectLst>
            </a:endParaRPr>
          </a:p>
        </p:txBody>
      </p:sp>
      <p:sp>
        <p:nvSpPr>
          <p:cNvPr id="21" name="TextBox 20">
            <a:extLst>
              <a:ext uri="{FF2B5EF4-FFF2-40B4-BE49-F238E27FC236}">
                <a16:creationId xmlns:a16="http://schemas.microsoft.com/office/drawing/2014/main" id="{40FD2DFB-3552-864A-C843-3187B8FC9C14}"/>
              </a:ext>
            </a:extLst>
          </p:cNvPr>
          <p:cNvSpPr txBox="1"/>
          <p:nvPr/>
        </p:nvSpPr>
        <p:spPr>
          <a:xfrm>
            <a:off x="851894" y="6336685"/>
            <a:ext cx="11340105"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itle 1">
            <a:extLst>
              <a:ext uri="{FF2B5EF4-FFF2-40B4-BE49-F238E27FC236}">
                <a16:creationId xmlns:a16="http://schemas.microsoft.com/office/drawing/2014/main" id="{3C447D02-17AD-CD32-6E32-155B30791C59}"/>
              </a:ext>
            </a:extLst>
          </p:cNvPr>
          <p:cNvSpPr>
            <a:spLocks noGrp="1"/>
          </p:cNvSpPr>
          <p:nvPr>
            <p:ph type="title"/>
          </p:nvPr>
        </p:nvSpPr>
        <p:spPr>
          <a:xfrm>
            <a:off x="904875" y="726231"/>
            <a:ext cx="10515600" cy="1325563"/>
          </a:xfrm>
        </p:spPr>
        <p:txBody>
          <a:bodyPr>
            <a:noAutofit/>
          </a:bodyPr>
          <a:lstStyle/>
          <a:p>
            <a:r>
              <a:rPr lang="en-US" sz="2400" b="1" dirty="0">
                <a:latin typeface="+mn-lt"/>
              </a:rPr>
              <a:t>  </a:t>
            </a:r>
            <a:br>
              <a:rPr lang="en-US" sz="2400" b="1" dirty="0">
                <a:latin typeface="+mn-lt"/>
              </a:rPr>
            </a:br>
            <a:br>
              <a:rPr lang="en-US" sz="2400" b="1" dirty="0">
                <a:latin typeface="+mn-lt"/>
              </a:rPr>
            </a:br>
            <a:br>
              <a:rPr lang="en-US" sz="2400" dirty="0"/>
            </a:br>
            <a:br>
              <a:rPr lang="en-US" sz="2400" b="1" dirty="0">
                <a:latin typeface="+mn-lt"/>
              </a:rPr>
            </a:br>
            <a:endParaRPr lang="en-US" sz="1600" b="1" dirty="0">
              <a:latin typeface="+mn-lt"/>
            </a:endParaRPr>
          </a:p>
        </p:txBody>
      </p:sp>
      <p:sp>
        <p:nvSpPr>
          <p:cNvPr id="8" name="Rectangle 2">
            <a:extLst>
              <a:ext uri="{FF2B5EF4-FFF2-40B4-BE49-F238E27FC236}">
                <a16:creationId xmlns:a16="http://schemas.microsoft.com/office/drawing/2014/main" id="{82134E0B-16F0-B1AE-7537-3C1AC6558EEF}"/>
              </a:ext>
            </a:extLst>
          </p:cNvPr>
          <p:cNvSpPr>
            <a:spLocks noChangeArrowheads="1"/>
          </p:cNvSpPr>
          <p:nvPr/>
        </p:nvSpPr>
        <p:spPr bwMode="auto">
          <a:xfrm>
            <a:off x="0" y="0"/>
            <a:ext cx="15049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Content Placeholder 5">
            <a:extLst>
              <a:ext uri="{FF2B5EF4-FFF2-40B4-BE49-F238E27FC236}">
                <a16:creationId xmlns:a16="http://schemas.microsoft.com/office/drawing/2014/main" id="{C44C9265-D3D8-D99A-5770-B5E5BB1338BE}"/>
              </a:ext>
            </a:extLst>
          </p:cNvPr>
          <p:cNvSpPr>
            <a:spLocks noGrp="1"/>
          </p:cNvSpPr>
          <p:nvPr>
            <p:ph idx="1"/>
          </p:nvPr>
        </p:nvSpPr>
        <p:spPr>
          <a:xfrm>
            <a:off x="333978" y="945954"/>
            <a:ext cx="11019822" cy="5231009"/>
          </a:xfrm>
        </p:spPr>
        <p:txBody>
          <a:bodyPr vert="horz" lIns="91440" tIns="45720" rIns="91440" bIns="45720" rtlCol="0" anchor="t">
            <a:normAutofit/>
          </a:bodyPr>
          <a:lstStyle/>
          <a:p>
            <a:pPr marL="0" indent="0" algn="ctr">
              <a:buNone/>
            </a:pPr>
            <a:r>
              <a:rPr lang="en-US" dirty="0">
                <a:solidFill>
                  <a:schemeClr val="accent4">
                    <a:lumMod val="75000"/>
                  </a:schemeClr>
                </a:solidFill>
                <a:cs typeface="Calibri"/>
              </a:rPr>
              <a:t>GOVERNMENT CLOUD JOURNEY</a:t>
            </a:r>
            <a:endParaRPr lang="en-US" sz="2800" dirty="0">
              <a:solidFill>
                <a:schemeClr val="accent4">
                  <a:lumMod val="75000"/>
                </a:schemeClr>
              </a:solidFill>
              <a:cs typeface="Calibri"/>
            </a:endParaRPr>
          </a:p>
          <a:p>
            <a:pPr marL="0" indent="0" algn="ctr">
              <a:buNone/>
            </a:pPr>
            <a:endParaRPr lang="LID4096" sz="2000" dirty="0"/>
          </a:p>
        </p:txBody>
      </p:sp>
      <p:graphicFrame>
        <p:nvGraphicFramePr>
          <p:cNvPr id="4490" name="Content Placeholder 3" descr="Timeline Content Placeholder">
            <a:extLst>
              <a:ext uri="{FF2B5EF4-FFF2-40B4-BE49-F238E27FC236}">
                <a16:creationId xmlns:a16="http://schemas.microsoft.com/office/drawing/2014/main" id="{4D85C642-8DBB-A8EC-21C6-EEF98F5D1F7B}"/>
              </a:ext>
            </a:extLst>
          </p:cNvPr>
          <p:cNvGraphicFramePr>
            <a:graphicFrameLocks noGrp="1"/>
          </p:cNvGraphicFramePr>
          <p:nvPr>
            <p:extLst>
              <p:ext uri="{D42A27DB-BD31-4B8C-83A1-F6EECF244321}">
                <p14:modId xmlns:p14="http://schemas.microsoft.com/office/powerpoint/2010/main" val="3454688798"/>
              </p:ext>
            </p:extLst>
          </p:nvPr>
        </p:nvGraphicFramePr>
        <p:xfrm>
          <a:off x="567228" y="1398222"/>
          <a:ext cx="10945933" cy="42566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26711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0F5E8-CB18-AC4F-A18B-7B8BA5F315A6}"/>
            </a:ext>
          </a:extLst>
        </p:cNvPr>
        <p:cNvGrpSpPr/>
        <p:nvPr/>
      </p:nvGrpSpPr>
      <p:grpSpPr>
        <a:xfrm>
          <a:off x="0" y="0"/>
          <a:ext cx="0" cy="0"/>
          <a:chOff x="0" y="0"/>
          <a:chExt cx="0" cy="0"/>
        </a:xfrm>
      </p:grpSpPr>
      <p:pic>
        <p:nvPicPr>
          <p:cNvPr id="4415" name="Picture 319">
            <a:extLst>
              <a:ext uri="{FF2B5EF4-FFF2-40B4-BE49-F238E27FC236}">
                <a16:creationId xmlns:a16="http://schemas.microsoft.com/office/drawing/2014/main" id="{72F38A2B-D42A-144E-0595-9E91C767C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1" name="Group 4500">
            <a:extLst>
              <a:ext uri="{FF2B5EF4-FFF2-40B4-BE49-F238E27FC236}">
                <a16:creationId xmlns:a16="http://schemas.microsoft.com/office/drawing/2014/main" id="{671A93B2-8369-721C-E4DC-B7502668AB11}"/>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92CF0E92-8391-8A29-8184-9647513E8C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2F6B461C-977F-B601-BA34-E4C70376374E}"/>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9AD7CCD2-9A80-9D89-D5E3-E907EB5CBD77}"/>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8CEA604-64BA-B0CA-5719-6AC299AB21ED}"/>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E2798BAB-15F1-8A9F-67FC-F91FAB1B6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63" y="149417"/>
            <a:ext cx="10672997" cy="64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3" name="TextBox 4502">
            <a:extLst>
              <a:ext uri="{FF2B5EF4-FFF2-40B4-BE49-F238E27FC236}">
                <a16:creationId xmlns:a16="http://schemas.microsoft.com/office/drawing/2014/main" id="{F9FF54BE-6FA5-3CB4-7BE8-6D72391D6D9F}"/>
              </a:ext>
            </a:extLst>
          </p:cNvPr>
          <p:cNvSpPr txBox="1"/>
          <p:nvPr/>
        </p:nvSpPr>
        <p:spPr>
          <a:xfrm>
            <a:off x="173620" y="258299"/>
            <a:ext cx="7724692" cy="461665"/>
          </a:xfrm>
          <a:prstGeom prst="rect">
            <a:avLst/>
          </a:prstGeom>
          <a:noFill/>
        </p:spPr>
        <p:txBody>
          <a:bodyPr wrap="square" rtlCol="0">
            <a:spAutoFit/>
          </a:bodyPr>
          <a:lstStyle/>
          <a:p>
            <a:r>
              <a:rPr lang="en-US" sz="2400" b="1" dirty="0">
                <a:solidFill>
                  <a:schemeClr val="bg1"/>
                </a:solidFill>
                <a:effectLst>
                  <a:outerShdw blurRad="38100" dist="38100" dir="2700000" algn="tl">
                    <a:srgbClr val="000000">
                      <a:alpha val="43137"/>
                    </a:srgbClr>
                  </a:outerShdw>
                </a:effectLst>
              </a:rPr>
              <a:t>GOVERNMENT TECHNOLOGY STACK</a:t>
            </a:r>
            <a:endParaRPr lang="en-PG" sz="2400" b="1" dirty="0">
              <a:solidFill>
                <a:schemeClr val="bg1"/>
              </a:solidFill>
              <a:effectLst>
                <a:outerShdw blurRad="38100" dist="38100" dir="2700000" algn="tl">
                  <a:srgbClr val="000000">
                    <a:alpha val="43137"/>
                  </a:srgbClr>
                </a:outerShdw>
              </a:effectLst>
            </a:endParaRPr>
          </a:p>
        </p:txBody>
      </p:sp>
      <p:sp>
        <p:nvSpPr>
          <p:cNvPr id="21" name="TextBox 20">
            <a:extLst>
              <a:ext uri="{FF2B5EF4-FFF2-40B4-BE49-F238E27FC236}">
                <a16:creationId xmlns:a16="http://schemas.microsoft.com/office/drawing/2014/main" id="{F58D2945-EA2E-3FE3-1A26-9FBFE41B1590}"/>
              </a:ext>
            </a:extLst>
          </p:cNvPr>
          <p:cNvSpPr txBox="1"/>
          <p:nvPr/>
        </p:nvSpPr>
        <p:spPr>
          <a:xfrm>
            <a:off x="851894" y="6336685"/>
            <a:ext cx="11340105"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B80E2096-C79F-FC0A-B923-371E9E2B0CF6}"/>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C6642C4A-456A-E93A-CF21-9843F885A3FB}"/>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itle 1">
            <a:extLst>
              <a:ext uri="{FF2B5EF4-FFF2-40B4-BE49-F238E27FC236}">
                <a16:creationId xmlns:a16="http://schemas.microsoft.com/office/drawing/2014/main" id="{27650920-359A-4ABD-0BD1-C980F4749F9F}"/>
              </a:ext>
            </a:extLst>
          </p:cNvPr>
          <p:cNvSpPr>
            <a:spLocks noGrp="1"/>
          </p:cNvSpPr>
          <p:nvPr>
            <p:ph type="title"/>
          </p:nvPr>
        </p:nvSpPr>
        <p:spPr>
          <a:xfrm>
            <a:off x="335957" y="1846492"/>
            <a:ext cx="11340105" cy="4126784"/>
          </a:xfrm>
        </p:spPr>
        <p:txBody>
          <a:bodyPr>
            <a:noAutofit/>
          </a:bodyPr>
          <a:lstStyle/>
          <a:p>
            <a:r>
              <a:rPr lang="en-US" sz="2400" b="1" dirty="0">
                <a:latin typeface="+mn-lt"/>
              </a:rPr>
              <a:t>  </a:t>
            </a:r>
            <a:br>
              <a:rPr lang="en-US" sz="2400" b="1" dirty="0">
                <a:latin typeface="+mn-lt"/>
              </a:rPr>
            </a:br>
            <a:br>
              <a:rPr lang="en-US" sz="2400" b="1" dirty="0">
                <a:latin typeface="+mn-lt"/>
              </a:rPr>
            </a:br>
            <a:br>
              <a:rPr lang="en-US" sz="1400" dirty="0"/>
            </a:br>
            <a:br>
              <a:rPr lang="en-US" sz="2400" b="1" dirty="0">
                <a:latin typeface="+mn-lt"/>
              </a:rPr>
            </a:br>
            <a:br>
              <a:rPr lang="en-US" sz="2400" b="1" dirty="0">
                <a:latin typeface="+mn-lt"/>
              </a:rPr>
            </a:br>
            <a:br>
              <a:rPr lang="en-US" sz="2400" b="1" dirty="0">
                <a:latin typeface="+mn-lt"/>
              </a:rPr>
            </a:br>
            <a:endParaRPr lang="en-US" sz="1600" b="1" dirty="0">
              <a:latin typeface="+mn-lt"/>
            </a:endParaRPr>
          </a:p>
        </p:txBody>
      </p:sp>
      <p:sp>
        <p:nvSpPr>
          <p:cNvPr id="8" name="Rectangle 2">
            <a:extLst>
              <a:ext uri="{FF2B5EF4-FFF2-40B4-BE49-F238E27FC236}">
                <a16:creationId xmlns:a16="http://schemas.microsoft.com/office/drawing/2014/main" id="{210C6A55-4C71-E748-8352-849FBCDAC999}"/>
              </a:ext>
            </a:extLst>
          </p:cNvPr>
          <p:cNvSpPr>
            <a:spLocks noChangeArrowheads="1"/>
          </p:cNvSpPr>
          <p:nvPr/>
        </p:nvSpPr>
        <p:spPr bwMode="auto">
          <a:xfrm>
            <a:off x="0" y="0"/>
            <a:ext cx="15049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381DD76C-FEFC-E1D5-0877-93FE973F48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937" y="815819"/>
            <a:ext cx="4750203" cy="5395445"/>
          </a:xfrm>
          <a:prstGeom prst="rect">
            <a:avLst/>
          </a:prstGeom>
        </p:spPr>
      </p:pic>
      <p:sp>
        <p:nvSpPr>
          <p:cNvPr id="31" name="TextBox 30">
            <a:extLst>
              <a:ext uri="{FF2B5EF4-FFF2-40B4-BE49-F238E27FC236}">
                <a16:creationId xmlns:a16="http://schemas.microsoft.com/office/drawing/2014/main" id="{E2A8598B-EE10-EBB9-53FE-768B1A753103}"/>
              </a:ext>
            </a:extLst>
          </p:cNvPr>
          <p:cNvSpPr txBox="1"/>
          <p:nvPr/>
        </p:nvSpPr>
        <p:spPr>
          <a:xfrm>
            <a:off x="5791199" y="1137139"/>
            <a:ext cx="497058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203864"/>
                </a:solidFill>
                <a:latin typeface="Open Sans"/>
              </a:rPr>
              <a:t>The Government Technology Stack, emphasizes interoperability and efficiency, reducing duplicated investments, and enabling rapid scaling for enhanced government service delivery. The various layers of the Government Technology Stack will be an enabler in implementing digital services</a:t>
            </a:r>
            <a:r>
              <a:rPr lang="en-US" dirty="0">
                <a:latin typeface="Open Sans"/>
              </a:rPr>
              <a:t>​.</a:t>
            </a:r>
          </a:p>
          <a:p>
            <a:r>
              <a:rPr lang="en-US" dirty="0"/>
              <a:t>​</a:t>
            </a:r>
            <a:endParaRPr lang="en-US" dirty="0">
              <a:cs typeface="Calibri"/>
            </a:endParaRPr>
          </a:p>
        </p:txBody>
      </p:sp>
    </p:spTree>
    <p:extLst>
      <p:ext uri="{BB962C8B-B14F-4D97-AF65-F5344CB8AC3E}">
        <p14:creationId xmlns:p14="http://schemas.microsoft.com/office/powerpoint/2010/main" val="98173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1" name="Group 4500">
            <a:extLst>
              <a:ext uri="{FF2B5EF4-FFF2-40B4-BE49-F238E27FC236}">
                <a16:creationId xmlns:a16="http://schemas.microsoft.com/office/drawing/2014/main" id="{2E01713E-F732-0369-763A-94EB462265D6}"/>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7A07B3B7-A9CA-F952-BA63-9E94BA377B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81AEE1E8-4893-9592-163A-91AF23926F96}"/>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CFE59774-5EFE-6142-39E8-0BF55C5B915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9A0BA3F-5613-5FBB-87B1-1911E4691CF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20" y="399419"/>
            <a:ext cx="10167489" cy="5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itle 1">
            <a:extLst>
              <a:ext uri="{FF2B5EF4-FFF2-40B4-BE49-F238E27FC236}">
                <a16:creationId xmlns:a16="http://schemas.microsoft.com/office/drawing/2014/main" id="{A6A589C0-76AD-37E4-B3E8-E6A3FDE90626}"/>
              </a:ext>
            </a:extLst>
          </p:cNvPr>
          <p:cNvSpPr>
            <a:spLocks noGrp="1"/>
          </p:cNvSpPr>
          <p:nvPr>
            <p:ph type="title"/>
          </p:nvPr>
        </p:nvSpPr>
        <p:spPr>
          <a:xfrm>
            <a:off x="171211" y="396961"/>
            <a:ext cx="8300900" cy="561938"/>
          </a:xfrm>
        </p:spPr>
        <p:txBody>
          <a:bodyPr>
            <a:noAutofit/>
          </a:bodyPr>
          <a:lstStyle/>
          <a:p>
            <a:r>
              <a:rPr lang="en-US" sz="2400" b="1" dirty="0">
                <a:solidFill>
                  <a:schemeClr val="bg1"/>
                </a:solidFill>
                <a:latin typeface="+mn-lt"/>
              </a:rPr>
              <a:t>                 FOUNDATIONAL STACK</a:t>
            </a:r>
          </a:p>
        </p:txBody>
      </p:sp>
      <p:sp>
        <p:nvSpPr>
          <p:cNvPr id="3" name="Title 1">
            <a:extLst>
              <a:ext uri="{FF2B5EF4-FFF2-40B4-BE49-F238E27FC236}">
                <a16:creationId xmlns:a16="http://schemas.microsoft.com/office/drawing/2014/main" id="{DAA52A24-CC1B-4A11-4845-EE60631A7748}"/>
              </a:ext>
            </a:extLst>
          </p:cNvPr>
          <p:cNvSpPr txBox="1">
            <a:spLocks/>
          </p:cNvSpPr>
          <p:nvPr/>
        </p:nvSpPr>
        <p:spPr>
          <a:xfrm>
            <a:off x="253139" y="1105499"/>
            <a:ext cx="11029616" cy="513170"/>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Government stack layer 1 Overview</a:t>
            </a:r>
            <a:endParaRPr lang="LID4096" dirty="0"/>
          </a:p>
        </p:txBody>
      </p:sp>
      <p:sp>
        <p:nvSpPr>
          <p:cNvPr id="9" name="TextBox 8">
            <a:extLst>
              <a:ext uri="{FF2B5EF4-FFF2-40B4-BE49-F238E27FC236}">
                <a16:creationId xmlns:a16="http://schemas.microsoft.com/office/drawing/2014/main" id="{38378442-7C04-21AD-7A0C-186446E8A7D4}"/>
              </a:ext>
            </a:extLst>
          </p:cNvPr>
          <p:cNvSpPr txBox="1"/>
          <p:nvPr/>
        </p:nvSpPr>
        <p:spPr>
          <a:xfrm>
            <a:off x="6508787" y="2087896"/>
            <a:ext cx="5121056" cy="28931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GOVERNMENT CLOUD </a:t>
            </a:r>
            <a:r>
              <a:rPr lang="en-US" sz="2000" dirty="0"/>
              <a:t>–</a:t>
            </a:r>
            <a:r>
              <a:rPr lang="en-US" sz="1400" b="0" i="0" dirty="0">
                <a:solidFill>
                  <a:srgbClr val="0D0D0D"/>
                </a:solidFill>
                <a:effectLst/>
                <a:latin typeface="Söhne"/>
              </a:rPr>
              <a:t>-</a:t>
            </a:r>
            <a:r>
              <a:rPr lang="en-US" sz="1800" b="0" i="0" dirty="0">
                <a:solidFill>
                  <a:srgbClr val="0D0D0D"/>
                </a:solidFill>
                <a:effectLst/>
                <a:latin typeface="Söhne"/>
              </a:rPr>
              <a:t> It provides </a:t>
            </a:r>
            <a:r>
              <a:rPr lang="en-US" sz="1800" b="1" i="0" dirty="0">
                <a:solidFill>
                  <a:srgbClr val="0D0D0D"/>
                </a:solidFill>
                <a:effectLst/>
                <a:latin typeface="Söhne"/>
              </a:rPr>
              <a:t>computing resources, such as servers, storage, networking, and software applications</a:t>
            </a:r>
            <a:r>
              <a:rPr lang="en-US" sz="1800" b="0" i="0" dirty="0">
                <a:solidFill>
                  <a:srgbClr val="0D0D0D"/>
                </a:solidFill>
                <a:effectLst/>
                <a:latin typeface="Söhne"/>
              </a:rPr>
              <a:t>, delivered as a service over the internet. It also support the unique needs of government operations, such as handling sensitive data, facilitating collaboration among agencies, and delivering citizen services securely and efficiently. They may also integrate with other government IT systems and services to enable interoperability and seamless data exchange.</a:t>
            </a:r>
            <a:endParaRPr lang="en-US" sz="1800" dirty="0"/>
          </a:p>
        </p:txBody>
      </p:sp>
      <p:pic>
        <p:nvPicPr>
          <p:cNvPr id="10" name="Picture 9" descr="A blue and white logo&#10;&#10;Description automatically generated">
            <a:extLst>
              <a:ext uri="{FF2B5EF4-FFF2-40B4-BE49-F238E27FC236}">
                <a16:creationId xmlns:a16="http://schemas.microsoft.com/office/drawing/2014/main" id="{0E103EEF-CE05-0BFE-F232-3C5D9B30E3B4}"/>
              </a:ext>
            </a:extLst>
          </p:cNvPr>
          <p:cNvPicPr>
            <a:picLocks noChangeAspect="1"/>
          </p:cNvPicPr>
          <p:nvPr/>
        </p:nvPicPr>
        <p:blipFill>
          <a:blip r:embed="rId6"/>
          <a:stretch>
            <a:fillRect/>
          </a:stretch>
        </p:blipFill>
        <p:spPr>
          <a:xfrm>
            <a:off x="185371" y="2622306"/>
            <a:ext cx="6194181" cy="1648557"/>
          </a:xfrm>
          <a:prstGeom prst="rect">
            <a:avLst/>
          </a:prstGeom>
        </p:spPr>
      </p:pic>
    </p:spTree>
    <p:extLst>
      <p:ext uri="{BB962C8B-B14F-4D97-AF65-F5344CB8AC3E}">
        <p14:creationId xmlns:p14="http://schemas.microsoft.com/office/powerpoint/2010/main" val="990433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0B7C4-B35B-DE8D-9530-06FDDA526E4E}"/>
            </a:ext>
          </a:extLst>
        </p:cNvPr>
        <p:cNvGrpSpPr/>
        <p:nvPr/>
      </p:nvGrpSpPr>
      <p:grpSpPr>
        <a:xfrm>
          <a:off x="0" y="0"/>
          <a:ext cx="0" cy="0"/>
          <a:chOff x="0" y="0"/>
          <a:chExt cx="0" cy="0"/>
        </a:xfrm>
      </p:grpSpPr>
      <p:grpSp>
        <p:nvGrpSpPr>
          <p:cNvPr id="4501" name="Group 4500">
            <a:extLst>
              <a:ext uri="{FF2B5EF4-FFF2-40B4-BE49-F238E27FC236}">
                <a16:creationId xmlns:a16="http://schemas.microsoft.com/office/drawing/2014/main" id="{3BF3E792-558E-4338-8CBB-3B5A1C25E937}"/>
              </a:ext>
            </a:extLst>
          </p:cNvPr>
          <p:cNvGrpSpPr/>
          <p:nvPr/>
        </p:nvGrpSpPr>
        <p:grpSpPr>
          <a:xfrm>
            <a:off x="10780712" y="6368902"/>
            <a:ext cx="1411288" cy="360648"/>
            <a:chOff x="6718301" y="5354638"/>
            <a:chExt cx="1411288" cy="525463"/>
          </a:xfrm>
        </p:grpSpPr>
        <p:pic>
          <p:nvPicPr>
            <p:cNvPr id="4428" name="Picture 332">
              <a:extLst>
                <a:ext uri="{FF2B5EF4-FFF2-40B4-BE49-F238E27FC236}">
                  <a16:creationId xmlns:a16="http://schemas.microsoft.com/office/drawing/2014/main" id="{75BB3201-D97E-054E-AB81-EB78A84D5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15FCCC50-5AFD-BDF3-B321-508BC785385C}"/>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D88AC49F-9EC8-123A-8C62-E913C45F5BFB}"/>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89A4A6C5-2815-E6A1-5565-81D2C5A999D8}"/>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477A906E-3E9D-938F-B9B0-D0519336F2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10" y="360530"/>
            <a:ext cx="10167489" cy="5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120904F7-9606-0E76-2D40-4C982910BE9F}"/>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B35B58DB-D88F-87E5-932B-C33F4FB3D68E}"/>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PG"/>
          </a:p>
        </p:txBody>
      </p:sp>
      <p:sp>
        <p:nvSpPr>
          <p:cNvPr id="2" name="Title 1">
            <a:extLst>
              <a:ext uri="{FF2B5EF4-FFF2-40B4-BE49-F238E27FC236}">
                <a16:creationId xmlns:a16="http://schemas.microsoft.com/office/drawing/2014/main" id="{1AE8CF27-77AB-2A24-06E4-B4B6DEC1A6AB}"/>
              </a:ext>
            </a:extLst>
          </p:cNvPr>
          <p:cNvSpPr>
            <a:spLocks noGrp="1"/>
          </p:cNvSpPr>
          <p:nvPr>
            <p:ph type="title"/>
          </p:nvPr>
        </p:nvSpPr>
        <p:spPr>
          <a:xfrm>
            <a:off x="499974" y="127322"/>
            <a:ext cx="10515600" cy="811602"/>
          </a:xfrm>
        </p:spPr>
        <p:txBody>
          <a:bodyPr>
            <a:noAutofit/>
          </a:bodyPr>
          <a:lstStyle/>
          <a:p>
            <a:r>
              <a:rPr lang="en-US" sz="2400" b="1" dirty="0">
                <a:solidFill>
                  <a:schemeClr val="bg1"/>
                </a:solidFill>
                <a:latin typeface="+mn-lt"/>
              </a:rPr>
              <a:t>      </a:t>
            </a:r>
            <a:br>
              <a:rPr lang="en-US" sz="2400" b="1" dirty="0">
                <a:solidFill>
                  <a:schemeClr val="bg1"/>
                </a:solidFill>
                <a:latin typeface="+mn-lt"/>
              </a:rPr>
            </a:br>
            <a:r>
              <a:rPr lang="en-US" sz="2400" b="1" dirty="0">
                <a:solidFill>
                  <a:schemeClr val="bg1"/>
                </a:solidFill>
                <a:latin typeface="+mn-lt"/>
              </a:rPr>
              <a:t>  </a:t>
            </a:r>
            <a:r>
              <a:rPr lang="en-US" sz="2400" b="1" dirty="0">
                <a:solidFill>
                  <a:schemeClr val="bg1"/>
                </a:solidFill>
                <a:effectLst>
                  <a:outerShdw blurRad="38100" dist="38100" dir="2700000" algn="tl">
                    <a:srgbClr val="000000">
                      <a:alpha val="43137"/>
                    </a:srgbClr>
                  </a:outerShdw>
                </a:effectLst>
                <a:latin typeface="+mn-lt"/>
              </a:rPr>
              <a:t>CURRENT ONBOARDING STATISTICS </a:t>
            </a:r>
          </a:p>
        </p:txBody>
      </p:sp>
      <p:sp>
        <p:nvSpPr>
          <p:cNvPr id="3" name="TextBox 2">
            <a:extLst>
              <a:ext uri="{FF2B5EF4-FFF2-40B4-BE49-F238E27FC236}">
                <a16:creationId xmlns:a16="http://schemas.microsoft.com/office/drawing/2014/main" id="{6AC4155B-E307-DEDD-6003-4F06C666E590}"/>
              </a:ext>
            </a:extLst>
          </p:cNvPr>
          <p:cNvSpPr txBox="1"/>
          <p:nvPr/>
        </p:nvSpPr>
        <p:spPr>
          <a:xfrm>
            <a:off x="511908" y="1152769"/>
            <a:ext cx="10117015" cy="3354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latin typeface="Calibri Light"/>
                <a:cs typeface="Calibri"/>
              </a:rPr>
              <a:t>Government Bodies;</a:t>
            </a:r>
          </a:p>
          <a:p>
            <a:endParaRPr lang="en-US" dirty="0">
              <a:cs typeface="Calibri"/>
            </a:endParaRPr>
          </a:p>
          <a:p>
            <a:pPr marL="342900" indent="-342900">
              <a:buAutoNum type="arabicParenR"/>
            </a:pPr>
            <a:r>
              <a:rPr lang="en-US" sz="2800" dirty="0">
                <a:latin typeface="Calibri Light"/>
                <a:cs typeface="Calibri"/>
              </a:rPr>
              <a:t> National =&gt; 46</a:t>
            </a:r>
          </a:p>
          <a:p>
            <a:r>
              <a:rPr lang="en-US" sz="2800" dirty="0">
                <a:latin typeface="Calibri Light"/>
                <a:cs typeface="Calibri"/>
              </a:rPr>
              <a:t>2)  Subnational =&gt; 22</a:t>
            </a:r>
          </a:p>
          <a:p>
            <a:r>
              <a:rPr lang="en-US" sz="2800" dirty="0">
                <a:latin typeface="Calibri Light"/>
                <a:cs typeface="Calibri"/>
              </a:rPr>
              <a:t>3)  Provincial Health Authority =&gt; 11</a:t>
            </a:r>
            <a:endParaRPr lang="en-US" sz="2800">
              <a:latin typeface="Calibri Light"/>
              <a:cs typeface="Calibri Light"/>
            </a:endParaRPr>
          </a:p>
          <a:p>
            <a:r>
              <a:rPr lang="en-US" sz="2800" dirty="0">
                <a:latin typeface="Calibri Light"/>
                <a:cs typeface="Calibri"/>
              </a:rPr>
              <a:t>4)  DDAs/LLGs =&gt; 6</a:t>
            </a:r>
          </a:p>
          <a:p>
            <a:endParaRPr lang="en-US" dirty="0">
              <a:cs typeface="Calibri"/>
            </a:endParaRPr>
          </a:p>
          <a:p>
            <a:r>
              <a:rPr lang="en-US" sz="2800" b="1" dirty="0">
                <a:latin typeface="Calibri Light"/>
                <a:cs typeface="Calibri"/>
              </a:rPr>
              <a:t>Total Onboarded =&gt; 85 Government bodies</a:t>
            </a:r>
          </a:p>
        </p:txBody>
      </p:sp>
    </p:spTree>
    <p:extLst>
      <p:ext uri="{BB962C8B-B14F-4D97-AF65-F5344CB8AC3E}">
        <p14:creationId xmlns:p14="http://schemas.microsoft.com/office/powerpoint/2010/main" val="169044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1" name="Group 4500">
            <a:extLst>
              <a:ext uri="{FF2B5EF4-FFF2-40B4-BE49-F238E27FC236}">
                <a16:creationId xmlns:a16="http://schemas.microsoft.com/office/drawing/2014/main" id="{2E01713E-F732-0369-763A-94EB462265D6}"/>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7A07B3B7-A9CA-F952-BA63-9E94BA377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81AEE1E8-4893-9592-163A-91AF23926F96}"/>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CFE59774-5EFE-6142-39E8-0BF55C5B915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9A0BA3F-5613-5FBB-87B1-1911E4691CF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9417"/>
            <a:ext cx="10954102" cy="85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51894" y="6336685"/>
            <a:ext cx="11340105"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3" name="Title 37">
            <a:extLst>
              <a:ext uri="{FF2B5EF4-FFF2-40B4-BE49-F238E27FC236}">
                <a16:creationId xmlns:a16="http://schemas.microsoft.com/office/drawing/2014/main" id="{EA6ED71C-E576-BF59-15D2-84F4940146F9}"/>
              </a:ext>
            </a:extLst>
          </p:cNvPr>
          <p:cNvSpPr>
            <a:spLocks noGrp="1"/>
          </p:cNvSpPr>
          <p:nvPr>
            <p:ph type="title"/>
          </p:nvPr>
        </p:nvSpPr>
        <p:spPr>
          <a:xfrm>
            <a:off x="200628" y="405057"/>
            <a:ext cx="10515600" cy="339057"/>
          </a:xfrm>
        </p:spPr>
        <p:txBody>
          <a:bodyPr>
            <a:normAutofit fontScale="90000"/>
          </a:bodyPr>
          <a:lstStyle/>
          <a:p>
            <a:r>
              <a:rPr lang="en-US" sz="2400" b="1" dirty="0">
                <a:solidFill>
                  <a:schemeClr val="bg1"/>
                </a:solidFill>
                <a:effectLst>
                  <a:outerShdw blurRad="38100" dist="38100" dir="2700000" algn="tl">
                    <a:srgbClr val="000000">
                      <a:alpha val="43137"/>
                    </a:srgbClr>
                  </a:outerShdw>
                </a:effectLst>
                <a:latin typeface="+mn-lt"/>
              </a:rPr>
              <a:t>CURRRENT STATISTICS FOR SHARED SERVICES DEPLOYMENT </a:t>
            </a:r>
          </a:p>
        </p:txBody>
      </p:sp>
      <p:sp>
        <p:nvSpPr>
          <p:cNvPr id="4" name="TextBox 3">
            <a:extLst>
              <a:ext uri="{FF2B5EF4-FFF2-40B4-BE49-F238E27FC236}">
                <a16:creationId xmlns:a16="http://schemas.microsoft.com/office/drawing/2014/main" id="{6B1ECDFD-B5DD-B6DA-6206-C0C4D09CAF69}"/>
              </a:ext>
            </a:extLst>
          </p:cNvPr>
          <p:cNvSpPr txBox="1"/>
          <p:nvPr/>
        </p:nvSpPr>
        <p:spPr>
          <a:xfrm>
            <a:off x="245462" y="1274439"/>
            <a:ext cx="10708640" cy="2308324"/>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pPr>
            <a:r>
              <a:rPr lang="en-US" dirty="0"/>
              <a:t>Total number of Licenses issued to Government Bodies for Microsoft 365 =</a:t>
            </a:r>
            <a:r>
              <a:rPr lang="en-US" b="1" dirty="0"/>
              <a:t> </a:t>
            </a:r>
            <a:r>
              <a:rPr lang="en-US" b="1" dirty="0">
                <a:highlight>
                  <a:srgbClr val="FFFF00"/>
                </a:highlight>
              </a:rPr>
              <a:t>1700</a:t>
            </a:r>
            <a:endParaRPr lang="en-US" b="1" dirty="0">
              <a:highlight>
                <a:srgbClr val="FFFF00"/>
              </a:highlight>
              <a:cs typeface="Calibri"/>
            </a:endParaRPr>
          </a:p>
          <a:p>
            <a:pPr marL="285750" indent="-285750">
              <a:buFont typeface="Wingdings" panose="05000000000000000000" pitchFamily="2" charset="2"/>
              <a:buChar char="Ø"/>
            </a:pPr>
            <a:r>
              <a:rPr lang="en-US" dirty="0"/>
              <a:t>These licenses were Piloted issued to six (6) Central Government Agencies.</a:t>
            </a:r>
          </a:p>
          <a:p>
            <a:pPr marL="285750" indent="-285750">
              <a:buFont typeface="Wingdings" panose="05000000000000000000" pitchFamily="2" charset="2"/>
              <a:buChar char="Ø"/>
            </a:pPr>
            <a:r>
              <a:rPr lang="en-US" dirty="0"/>
              <a:t>Total number of email created for the whole of government through the aws workmail </a:t>
            </a:r>
            <a:r>
              <a:rPr lang="en-US" b="1" dirty="0"/>
              <a:t>= </a:t>
            </a:r>
            <a:r>
              <a:rPr lang="en-US" b="1" dirty="0">
                <a:highlight>
                  <a:srgbClr val="FFFF00"/>
                </a:highlight>
              </a:rPr>
              <a:t>1714</a:t>
            </a:r>
            <a:endParaRPr lang="en-US" b="1">
              <a:highlight>
                <a:srgbClr val="FFFF00"/>
              </a:highlight>
              <a:cs typeface="Calibri"/>
            </a:endParaRPr>
          </a:p>
          <a:p>
            <a:pPr marL="285750" indent="-285750">
              <a:buFont typeface="Wingdings" panose="05000000000000000000" pitchFamily="2" charset="2"/>
              <a:buChar char="Ø"/>
            </a:pPr>
            <a:r>
              <a:rPr lang="en-US" dirty="0"/>
              <a:t>These email users covered 12 national government agencies, 5 Provincial Health Authorities and 5 Provincial Government.</a:t>
            </a:r>
          </a:p>
          <a:p>
            <a:pPr marL="285750" indent="-285750">
              <a:buFont typeface="Wingdings" panose="05000000000000000000" pitchFamily="2" charset="2"/>
              <a:buChar char="Ø"/>
            </a:pPr>
            <a:r>
              <a:rPr lang="en-US" dirty="0">
                <a:cs typeface="Calibri"/>
              </a:rPr>
              <a:t>Total of </a:t>
            </a:r>
            <a:r>
              <a:rPr lang="en-US" b="1" dirty="0">
                <a:cs typeface="Calibri"/>
              </a:rPr>
              <a:t>76 government domains</a:t>
            </a:r>
            <a:r>
              <a:rPr lang="en-US" dirty="0">
                <a:cs typeface="Calibri"/>
              </a:rPr>
              <a:t> are being redelegated or registered and hosted within the Government Cloud</a:t>
            </a:r>
            <a:endParaRPr lang="en-US">
              <a:cs typeface="Calibri"/>
            </a:endParaRPr>
          </a:p>
          <a:p>
            <a:pPr marL="285750" indent="-285750">
              <a:buFont typeface="Wingdings" panose="05000000000000000000" pitchFamily="2" charset="2"/>
              <a:buChar char="Ø"/>
            </a:pPr>
            <a:r>
              <a:rPr lang="en-US" dirty="0">
                <a:cs typeface="Calibri"/>
              </a:rPr>
              <a:t>Total of </a:t>
            </a:r>
            <a:r>
              <a:rPr lang="en-US" b="1" dirty="0">
                <a:cs typeface="Calibri"/>
              </a:rPr>
              <a:t>93 government websites</a:t>
            </a:r>
            <a:r>
              <a:rPr lang="en-US" dirty="0">
                <a:cs typeface="Calibri"/>
              </a:rPr>
              <a:t> are hosted within the Government Cloud.</a:t>
            </a:r>
          </a:p>
        </p:txBody>
      </p:sp>
      <p:sp>
        <p:nvSpPr>
          <p:cNvPr id="5" name="TextBox 4">
            <a:extLst>
              <a:ext uri="{FF2B5EF4-FFF2-40B4-BE49-F238E27FC236}">
                <a16:creationId xmlns:a16="http://schemas.microsoft.com/office/drawing/2014/main" id="{8031E371-BA15-1647-7DA0-DBC8E440A87D}"/>
              </a:ext>
            </a:extLst>
          </p:cNvPr>
          <p:cNvSpPr txBox="1"/>
          <p:nvPr/>
        </p:nvSpPr>
        <p:spPr>
          <a:xfrm>
            <a:off x="241189" y="3767098"/>
            <a:ext cx="10792424" cy="1846659"/>
          </a:xfrm>
          <a:prstGeom prst="rect">
            <a:avLst/>
          </a:prstGeom>
          <a:noFill/>
        </p:spPr>
        <p:txBody>
          <a:bodyPr wrap="square" lIns="91440" tIns="45720" rIns="91440" bIns="45720" rtlCol="0" anchor="t">
            <a:spAutoFit/>
          </a:bodyPr>
          <a:lstStyle/>
          <a:p>
            <a:r>
              <a:rPr lang="en-US" sz="2400" b="1" u="sng" dirty="0"/>
              <a:t>Challenges Faced in Rolling Managed Shared Services whole of Government:</a:t>
            </a:r>
          </a:p>
          <a:p>
            <a:endParaRPr lang="en-US" dirty="0"/>
          </a:p>
          <a:p>
            <a:pPr marL="285750" indent="-285750">
              <a:buFont typeface="Wingdings" panose="05000000000000000000" pitchFamily="2" charset="2"/>
              <a:buChar char="Ø"/>
            </a:pPr>
            <a:r>
              <a:rPr lang="en-US" dirty="0"/>
              <a:t>Procurement of bulk M365 license for a government agency with maximum number of users</a:t>
            </a:r>
          </a:p>
          <a:p>
            <a:pPr marL="285750" indent="-285750">
              <a:buFont typeface="Wingdings" panose="05000000000000000000" pitchFamily="2" charset="2"/>
              <a:buChar char="Ø"/>
            </a:pPr>
            <a:r>
              <a:rPr lang="en-US" dirty="0"/>
              <a:t>Support of the managed services when it is being rolled out.</a:t>
            </a:r>
            <a:endParaRPr lang="en-US" dirty="0">
              <a:cs typeface="Calibri" panose="020F0502020204030204"/>
            </a:endParaRPr>
          </a:p>
          <a:p>
            <a:pPr marL="285750" indent="-285750">
              <a:buFont typeface="Wingdings" panose="05000000000000000000" pitchFamily="2" charset="2"/>
              <a:buChar char="Ø"/>
            </a:pPr>
            <a:r>
              <a:rPr lang="en-US" dirty="0">
                <a:cs typeface="Calibri" panose="020F0502020204030204"/>
              </a:rPr>
              <a:t>Consolidated Billing on the Government Cloud for the whole of government hosting.</a:t>
            </a:r>
            <a:endParaRPr lang="en-US" dirty="0"/>
          </a:p>
          <a:p>
            <a:pPr marL="285750" indent="-285750">
              <a:buFont typeface="Wingdings" panose="05000000000000000000" pitchFamily="2" charset="2"/>
              <a:buChar char="Ø"/>
            </a:pPr>
            <a:r>
              <a:rPr lang="en-US" dirty="0"/>
              <a:t>Process of off-setting the Billing of the Government Cloud.</a:t>
            </a:r>
            <a:endParaRPr lang="LID4096" dirty="0"/>
          </a:p>
        </p:txBody>
      </p:sp>
    </p:spTree>
    <p:extLst>
      <p:ext uri="{BB962C8B-B14F-4D97-AF65-F5344CB8AC3E}">
        <p14:creationId xmlns:p14="http://schemas.microsoft.com/office/powerpoint/2010/main" val="1337783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20">
            <a:extLst>
              <a:ext uri="{FF2B5EF4-FFF2-40B4-BE49-F238E27FC236}">
                <a16:creationId xmlns:a16="http://schemas.microsoft.com/office/drawing/2014/main" id="{B709F7EA-7F6C-37B0-8CEB-4E2D0778E3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9417"/>
            <a:ext cx="10954102" cy="85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21E24EB-7279-B8CD-D3DB-E157D9776E0F}"/>
              </a:ext>
            </a:extLst>
          </p:cNvPr>
          <p:cNvPicPr>
            <a:picLocks noChangeAspect="1"/>
          </p:cNvPicPr>
          <p:nvPr/>
        </p:nvPicPr>
        <p:blipFill rotWithShape="1">
          <a:blip r:embed="rId3">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grpSp>
        <p:nvGrpSpPr>
          <p:cNvPr id="5" name="Group 4">
            <a:extLst>
              <a:ext uri="{FF2B5EF4-FFF2-40B4-BE49-F238E27FC236}">
                <a16:creationId xmlns:a16="http://schemas.microsoft.com/office/drawing/2014/main" id="{0B6C35CE-1468-CC5B-8B26-471A1D04F247}"/>
              </a:ext>
            </a:extLst>
          </p:cNvPr>
          <p:cNvGrpSpPr/>
          <p:nvPr/>
        </p:nvGrpSpPr>
        <p:grpSpPr>
          <a:xfrm>
            <a:off x="10780712" y="6204087"/>
            <a:ext cx="1411288" cy="525463"/>
            <a:chOff x="6718301" y="5354638"/>
            <a:chExt cx="1411288" cy="525463"/>
          </a:xfrm>
        </p:grpSpPr>
        <p:pic>
          <p:nvPicPr>
            <p:cNvPr id="6" name="Picture 332">
              <a:extLst>
                <a:ext uri="{FF2B5EF4-FFF2-40B4-BE49-F238E27FC236}">
                  <a16:creationId xmlns:a16="http://schemas.microsoft.com/office/drawing/2014/main" id="{6814FE9B-25AD-588F-3A00-9FA4CF0EF6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8AF1B1BE-D533-84F7-5A47-AB21A55FC32C}"/>
                </a:ext>
              </a:extLst>
            </p:cNvPr>
            <p:cNvGrpSpPr/>
            <p:nvPr/>
          </p:nvGrpSpPr>
          <p:grpSpPr>
            <a:xfrm>
              <a:off x="7053264" y="5487987"/>
              <a:ext cx="855662" cy="303213"/>
              <a:chOff x="7053264" y="5487987"/>
              <a:chExt cx="855662" cy="303213"/>
            </a:xfrm>
          </p:grpSpPr>
          <p:sp>
            <p:nvSpPr>
              <p:cNvPr id="8" name="Freeform 333">
                <a:extLst>
                  <a:ext uri="{FF2B5EF4-FFF2-40B4-BE49-F238E27FC236}">
                    <a16:creationId xmlns:a16="http://schemas.microsoft.com/office/drawing/2014/main" id="{3B36B298-6552-6E78-BF71-96F30008141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9" name="Freeform 334">
                <a:extLst>
                  <a:ext uri="{FF2B5EF4-FFF2-40B4-BE49-F238E27FC236}">
                    <a16:creationId xmlns:a16="http://schemas.microsoft.com/office/drawing/2014/main" id="{E8285374-9E46-FECA-C372-9EFFEC29379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0" name="TextBox 9">
            <a:extLst>
              <a:ext uri="{FF2B5EF4-FFF2-40B4-BE49-F238E27FC236}">
                <a16:creationId xmlns:a16="http://schemas.microsoft.com/office/drawing/2014/main" id="{59AACD64-3266-CE15-A6E5-5C23DCE10000}"/>
              </a:ext>
            </a:extLst>
          </p:cNvPr>
          <p:cNvSpPr txBox="1"/>
          <p:nvPr/>
        </p:nvSpPr>
        <p:spPr>
          <a:xfrm>
            <a:off x="150471" y="328283"/>
            <a:ext cx="8643913" cy="461665"/>
          </a:xfrm>
          <a:prstGeom prst="rect">
            <a:avLst/>
          </a:prstGeom>
          <a:noFill/>
        </p:spPr>
        <p:txBody>
          <a:bodyPr wrap="square" lIns="91440" tIns="45720" rIns="91440" bIns="45720" rtlCol="0" anchor="t">
            <a:spAutoFit/>
          </a:bodyPr>
          <a:lstStyle/>
          <a:p>
            <a:r>
              <a:rPr lang="en-US" sz="2400" b="1" dirty="0">
                <a:solidFill>
                  <a:schemeClr val="bg1"/>
                </a:solidFill>
                <a:effectLst>
                  <a:outerShdw blurRad="38100" dist="38100" dir="2700000" algn="tl">
                    <a:srgbClr val="000000">
                      <a:alpha val="43137"/>
                    </a:srgbClr>
                  </a:outerShdw>
                </a:effectLst>
              </a:rPr>
              <a:t>CURRENT HOSTING OF SOLUTION UPDATE</a:t>
            </a:r>
            <a:endParaRPr lang="LID4096" sz="2400" b="1" dirty="0">
              <a:solidFill>
                <a:schemeClr val="bg1"/>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42029DD4-06DD-B4D9-83CC-97A9C7DCD07B}"/>
              </a:ext>
            </a:extLst>
          </p:cNvPr>
          <p:cNvSpPr txBox="1"/>
          <p:nvPr/>
        </p:nvSpPr>
        <p:spPr>
          <a:xfrm>
            <a:off x="160215" y="1289538"/>
            <a:ext cx="352083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a:rPr>
              <a:t>NATIONAL STATISTICS OFFICE</a:t>
            </a:r>
          </a:p>
          <a:p>
            <a:endParaRPr lang="en-US" b="1" dirty="0">
              <a:cs typeface="Calibri"/>
            </a:endParaRPr>
          </a:p>
          <a:p>
            <a:r>
              <a:rPr lang="en-US" dirty="0">
                <a:cs typeface="Calibri"/>
              </a:rPr>
              <a:t>SOL: National Census Database,</a:t>
            </a:r>
          </a:p>
          <a:p>
            <a:r>
              <a:rPr lang="en-US" dirty="0">
                <a:cs typeface="Calibri"/>
              </a:rPr>
              <a:t>Single window for Computer Assisted Personal Interviewing.</a:t>
            </a:r>
            <a:endParaRPr lang="en-US" dirty="0"/>
          </a:p>
          <a:p>
            <a:endParaRPr lang="en-US" dirty="0">
              <a:cs typeface="Calibri"/>
            </a:endParaRPr>
          </a:p>
          <a:p>
            <a:r>
              <a:rPr lang="en-US" dirty="0">
                <a:cs typeface="Calibri"/>
              </a:rPr>
              <a:t>Application Fully build nationally from both teams from NSO and DICT work in collaboration.</a:t>
            </a:r>
          </a:p>
          <a:p>
            <a:endParaRPr lang="en-US" dirty="0">
              <a:cs typeface="Calibri"/>
            </a:endParaRPr>
          </a:p>
          <a:p>
            <a:r>
              <a:rPr lang="en-US" dirty="0">
                <a:cs typeface="Calibri"/>
              </a:rPr>
              <a:t>Hosted within the National Statistics Cloud account within the GovCloud Platform.</a:t>
            </a:r>
          </a:p>
          <a:p>
            <a:endParaRPr lang="en-US" dirty="0">
              <a:cs typeface="Calibri"/>
            </a:endParaRPr>
          </a:p>
        </p:txBody>
      </p:sp>
      <p:sp>
        <p:nvSpPr>
          <p:cNvPr id="12" name="TextBox 11">
            <a:extLst>
              <a:ext uri="{FF2B5EF4-FFF2-40B4-BE49-F238E27FC236}">
                <a16:creationId xmlns:a16="http://schemas.microsoft.com/office/drawing/2014/main" id="{4918F423-F13B-BC19-2211-3D581F0876C4}"/>
              </a:ext>
            </a:extLst>
          </p:cNvPr>
          <p:cNvSpPr txBox="1"/>
          <p:nvPr/>
        </p:nvSpPr>
        <p:spPr>
          <a:xfrm>
            <a:off x="4611076" y="1297353"/>
            <a:ext cx="3505199"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a:rPr>
              <a:t>UNIVERSITY OF TECHNOLOGY</a:t>
            </a:r>
          </a:p>
          <a:p>
            <a:endParaRPr lang="en-US" dirty="0">
              <a:cs typeface="Calibri"/>
            </a:endParaRPr>
          </a:p>
          <a:p>
            <a:r>
              <a:rPr lang="en-US" dirty="0">
                <a:cs typeface="Calibri"/>
              </a:rPr>
              <a:t>SOL: Learning Management System, open Portal for all digital courses that are offered online for free, run and managed by Unitech.</a:t>
            </a:r>
          </a:p>
          <a:p>
            <a:endParaRPr lang="en-US" dirty="0">
              <a:cs typeface="Calibri"/>
            </a:endParaRPr>
          </a:p>
          <a:p>
            <a:r>
              <a:rPr lang="en-US" dirty="0">
                <a:cs typeface="Calibri"/>
              </a:rPr>
              <a:t>System built by EU-Streit Program supported by the International Telecommunication Union (ITU)</a:t>
            </a:r>
          </a:p>
          <a:p>
            <a:endParaRPr lang="en-US" dirty="0">
              <a:cs typeface="Calibri"/>
            </a:endParaRPr>
          </a:p>
          <a:p>
            <a:r>
              <a:rPr lang="en-US" dirty="0">
                <a:cs typeface="Calibri"/>
              </a:rPr>
              <a:t>The System is currently hosted within the Government Cloud and ensures no down time or interruption at all.</a:t>
            </a:r>
            <a:endParaRPr lang="en-US" dirty="0"/>
          </a:p>
        </p:txBody>
      </p:sp>
      <p:sp>
        <p:nvSpPr>
          <p:cNvPr id="14" name="TextBox 13">
            <a:extLst>
              <a:ext uri="{FF2B5EF4-FFF2-40B4-BE49-F238E27FC236}">
                <a16:creationId xmlns:a16="http://schemas.microsoft.com/office/drawing/2014/main" id="{C860945A-5DB0-2C3A-2600-5C7A1D48A894}"/>
              </a:ext>
            </a:extLst>
          </p:cNvPr>
          <p:cNvSpPr txBox="1"/>
          <p:nvPr/>
        </p:nvSpPr>
        <p:spPr>
          <a:xfrm>
            <a:off x="8342923" y="1387230"/>
            <a:ext cx="2743200"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a:rPr>
              <a:t>DEPARTMENT OF ICT</a:t>
            </a:r>
          </a:p>
          <a:p>
            <a:endParaRPr lang="en-US" dirty="0">
              <a:cs typeface="Calibri"/>
            </a:endParaRPr>
          </a:p>
          <a:p>
            <a:r>
              <a:rPr lang="en-US" dirty="0">
                <a:cs typeface="Calibri"/>
              </a:rPr>
              <a:t>SOL: E-Government Portal Version 1, single window centric access point for all citizen facing digital services.</a:t>
            </a:r>
          </a:p>
          <a:p>
            <a:endParaRPr lang="en-US" dirty="0">
              <a:cs typeface="Calibri"/>
            </a:endParaRPr>
          </a:p>
          <a:p>
            <a:r>
              <a:rPr lang="en-US" dirty="0">
                <a:cs typeface="Calibri"/>
              </a:rPr>
              <a:t>Built by internal DICT </a:t>
            </a:r>
            <a:r>
              <a:rPr lang="en-US" dirty="0" err="1">
                <a:cs typeface="Calibri"/>
              </a:rPr>
              <a:t>Devops</a:t>
            </a:r>
            <a:r>
              <a:rPr lang="en-US" dirty="0">
                <a:cs typeface="Calibri"/>
              </a:rPr>
              <a:t> &amp; Cloud team in working collaboration with the AWS Professional team in Australia.</a:t>
            </a:r>
          </a:p>
          <a:p>
            <a:endParaRPr lang="en-US" dirty="0">
              <a:cs typeface="Calibri"/>
            </a:endParaRPr>
          </a:p>
          <a:p>
            <a:r>
              <a:rPr lang="en-US" dirty="0">
                <a:cs typeface="Calibri"/>
              </a:rPr>
              <a:t>The Portal is Fully hosted within the Government Cloud and is supported without down time.</a:t>
            </a:r>
          </a:p>
        </p:txBody>
      </p:sp>
    </p:spTree>
    <p:extLst>
      <p:ext uri="{BB962C8B-B14F-4D97-AF65-F5344CB8AC3E}">
        <p14:creationId xmlns:p14="http://schemas.microsoft.com/office/powerpoint/2010/main" val="3761442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920">
            <a:extLst>
              <a:ext uri="{FF2B5EF4-FFF2-40B4-BE49-F238E27FC236}">
                <a16:creationId xmlns:a16="http://schemas.microsoft.com/office/drawing/2014/main" id="{8A73A040-D786-CF0C-76CC-32BEBD01B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9417"/>
            <a:ext cx="10954102" cy="85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BAFDC6D-AE24-EBB7-FFCE-D18BD4FBD4E5}"/>
              </a:ext>
            </a:extLst>
          </p:cNvPr>
          <p:cNvPicPr>
            <a:picLocks noChangeAspect="1"/>
          </p:cNvPicPr>
          <p:nvPr/>
        </p:nvPicPr>
        <p:blipFill rotWithShape="1">
          <a:blip r:embed="rId3">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grpSp>
        <p:nvGrpSpPr>
          <p:cNvPr id="6" name="Group 5">
            <a:extLst>
              <a:ext uri="{FF2B5EF4-FFF2-40B4-BE49-F238E27FC236}">
                <a16:creationId xmlns:a16="http://schemas.microsoft.com/office/drawing/2014/main" id="{302B5E99-7983-9CFC-692B-888BC4B09DE1}"/>
              </a:ext>
            </a:extLst>
          </p:cNvPr>
          <p:cNvGrpSpPr/>
          <p:nvPr/>
        </p:nvGrpSpPr>
        <p:grpSpPr>
          <a:xfrm>
            <a:off x="10780712" y="6204087"/>
            <a:ext cx="1411288" cy="525463"/>
            <a:chOff x="6718301" y="5354638"/>
            <a:chExt cx="1411288" cy="525463"/>
          </a:xfrm>
        </p:grpSpPr>
        <p:pic>
          <p:nvPicPr>
            <p:cNvPr id="7" name="Picture 332">
              <a:extLst>
                <a:ext uri="{FF2B5EF4-FFF2-40B4-BE49-F238E27FC236}">
                  <a16:creationId xmlns:a16="http://schemas.microsoft.com/office/drawing/2014/main" id="{A871A1AF-ABC3-060F-2759-A3445BBF56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112D297D-A93C-32A9-C0A7-33019FC8FFF8}"/>
                </a:ext>
              </a:extLst>
            </p:cNvPr>
            <p:cNvGrpSpPr/>
            <p:nvPr/>
          </p:nvGrpSpPr>
          <p:grpSpPr>
            <a:xfrm>
              <a:off x="7053264" y="5487987"/>
              <a:ext cx="855662" cy="303213"/>
              <a:chOff x="7053264" y="5487987"/>
              <a:chExt cx="855662" cy="303213"/>
            </a:xfrm>
          </p:grpSpPr>
          <p:sp>
            <p:nvSpPr>
              <p:cNvPr id="9" name="Freeform 333">
                <a:extLst>
                  <a:ext uri="{FF2B5EF4-FFF2-40B4-BE49-F238E27FC236}">
                    <a16:creationId xmlns:a16="http://schemas.microsoft.com/office/drawing/2014/main" id="{B52D8518-7FBF-EB28-1470-65C708FADCAE}"/>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0" name="Freeform 334">
                <a:extLst>
                  <a:ext uri="{FF2B5EF4-FFF2-40B4-BE49-F238E27FC236}">
                    <a16:creationId xmlns:a16="http://schemas.microsoft.com/office/drawing/2014/main" id="{1813433E-B3AA-E431-D882-A8AB5E288172}"/>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 name="Title 7">
            <a:extLst>
              <a:ext uri="{FF2B5EF4-FFF2-40B4-BE49-F238E27FC236}">
                <a16:creationId xmlns:a16="http://schemas.microsoft.com/office/drawing/2014/main" id="{3126CAED-4CA5-BF64-D316-529DF2634037}"/>
              </a:ext>
            </a:extLst>
          </p:cNvPr>
          <p:cNvSpPr txBox="1">
            <a:spLocks/>
          </p:cNvSpPr>
          <p:nvPr/>
        </p:nvSpPr>
        <p:spPr>
          <a:xfrm>
            <a:off x="291342" y="1047611"/>
            <a:ext cx="10993549" cy="541669"/>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effectLst>
                  <a:outerShdw blurRad="38100" dist="38100" dir="2700000" algn="tl">
                    <a:srgbClr val="000000">
                      <a:alpha val="43137"/>
                    </a:srgbClr>
                  </a:outerShdw>
                </a:effectLst>
              </a:rPr>
              <a:t>Government Cloud – Get onboard </a:t>
            </a:r>
            <a:r>
              <a:rPr lang="en-US" dirty="0"/>
              <a:t>!</a:t>
            </a:r>
          </a:p>
        </p:txBody>
      </p:sp>
      <p:grpSp>
        <p:nvGrpSpPr>
          <p:cNvPr id="13" name="Group 12">
            <a:extLst>
              <a:ext uri="{FF2B5EF4-FFF2-40B4-BE49-F238E27FC236}">
                <a16:creationId xmlns:a16="http://schemas.microsoft.com/office/drawing/2014/main" id="{5C63ABAC-3A56-D3A9-5C3C-F579FE244BFC}"/>
              </a:ext>
            </a:extLst>
          </p:cNvPr>
          <p:cNvGrpSpPr/>
          <p:nvPr/>
        </p:nvGrpSpPr>
        <p:grpSpPr>
          <a:xfrm>
            <a:off x="670906" y="1597753"/>
            <a:ext cx="10444769" cy="4539660"/>
            <a:chOff x="873616" y="1680401"/>
            <a:chExt cx="10444769" cy="4539660"/>
          </a:xfrm>
        </p:grpSpPr>
        <p:grpSp>
          <p:nvGrpSpPr>
            <p:cNvPr id="14" name="Group 19">
              <a:extLst>
                <a:ext uri="{FF2B5EF4-FFF2-40B4-BE49-F238E27FC236}">
                  <a16:creationId xmlns:a16="http://schemas.microsoft.com/office/drawing/2014/main" id="{0FFE817B-3E5D-E8A6-0DBB-E3D9AD8171BA}"/>
                </a:ext>
              </a:extLst>
            </p:cNvPr>
            <p:cNvGrpSpPr/>
            <p:nvPr/>
          </p:nvGrpSpPr>
          <p:grpSpPr>
            <a:xfrm>
              <a:off x="2913918" y="4925641"/>
              <a:ext cx="2302194" cy="1294420"/>
              <a:chOff x="2451768" y="4395072"/>
              <a:chExt cx="2928231" cy="1294420"/>
            </a:xfrm>
          </p:grpSpPr>
          <p:sp>
            <p:nvSpPr>
              <p:cNvPr id="39" name="TextBox 38">
                <a:extLst>
                  <a:ext uri="{FF2B5EF4-FFF2-40B4-BE49-F238E27FC236}">
                    <a16:creationId xmlns:a16="http://schemas.microsoft.com/office/drawing/2014/main" id="{A997100A-221D-4E5A-3A66-913C833B0039}"/>
                  </a:ext>
                </a:extLst>
              </p:cNvPr>
              <p:cNvSpPr txBox="1"/>
              <p:nvPr/>
            </p:nvSpPr>
            <p:spPr>
              <a:xfrm>
                <a:off x="2551706" y="4673829"/>
                <a:ext cx="2569255" cy="1015663"/>
              </a:xfrm>
              <a:prstGeom prst="rect">
                <a:avLst/>
              </a:prstGeom>
              <a:noFill/>
            </p:spPr>
            <p:txBody>
              <a:bodyPr wrap="square" rtlCol="0">
                <a:spAutoFit/>
              </a:bodyPr>
              <a:lstStyle/>
              <a:p>
                <a:pPr marL="171450" indent="-171450" algn="ctr"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Setup Initial meeting to gather all requirements.</a:t>
                </a:r>
              </a:p>
              <a:p>
                <a:pPr marL="171450" indent="-171450" algn="ctr"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Determine if request is a Project Support Request or an Operation Request.</a:t>
                </a:r>
                <a:endParaRPr lang="ko-KR" altLang="en-US" sz="1200" dirty="0">
                  <a:solidFill>
                    <a:srgbClr val="000000">
                      <a:lumMod val="75000"/>
                      <a:lumOff val="25000"/>
                    </a:srgbClr>
                  </a:solidFill>
                  <a:latin typeface="Arial"/>
                  <a:cs typeface="Arial" pitchFamily="34" charset="0"/>
                </a:endParaRPr>
              </a:p>
            </p:txBody>
          </p:sp>
          <p:sp>
            <p:nvSpPr>
              <p:cNvPr id="40" name="TextBox 39">
                <a:extLst>
                  <a:ext uri="{FF2B5EF4-FFF2-40B4-BE49-F238E27FC236}">
                    <a16:creationId xmlns:a16="http://schemas.microsoft.com/office/drawing/2014/main" id="{83DE651E-6CFF-D65F-2B38-99147488B821}"/>
                  </a:ext>
                </a:extLst>
              </p:cNvPr>
              <p:cNvSpPr txBox="1"/>
              <p:nvPr/>
            </p:nvSpPr>
            <p:spPr>
              <a:xfrm>
                <a:off x="2451768" y="4395072"/>
                <a:ext cx="2928231" cy="338554"/>
              </a:xfrm>
              <a:prstGeom prst="rect">
                <a:avLst/>
              </a:prstGeom>
              <a:noFill/>
            </p:spPr>
            <p:txBody>
              <a:bodyPr wrap="square" rtlCol="0">
                <a:spAutoFit/>
              </a:bodyPr>
              <a:lstStyle/>
              <a:p>
                <a:pPr algn="ctr" defTabSz="914400"/>
                <a:r>
                  <a:rPr lang="en-US" altLang="ko-KR" sz="1600" b="1" dirty="0">
                    <a:solidFill>
                      <a:srgbClr val="07A398"/>
                    </a:solidFill>
                    <a:latin typeface="Arial"/>
                    <a:cs typeface="Arial" pitchFamily="34" charset="0"/>
                  </a:rPr>
                  <a:t>GET REQUIREMENTS</a:t>
                </a:r>
                <a:endParaRPr lang="ko-KR" altLang="en-US" sz="1600" b="1" dirty="0">
                  <a:solidFill>
                    <a:srgbClr val="07A398"/>
                  </a:solidFill>
                  <a:latin typeface="Arial"/>
                  <a:cs typeface="Arial" pitchFamily="34" charset="0"/>
                </a:endParaRPr>
              </a:p>
            </p:txBody>
          </p:sp>
        </p:grpSp>
        <p:grpSp>
          <p:nvGrpSpPr>
            <p:cNvPr id="15" name="Group 22">
              <a:extLst>
                <a:ext uri="{FF2B5EF4-FFF2-40B4-BE49-F238E27FC236}">
                  <a16:creationId xmlns:a16="http://schemas.microsoft.com/office/drawing/2014/main" id="{7A5FB93F-DADE-085C-EF5E-840EFB456A43}"/>
                </a:ext>
              </a:extLst>
            </p:cNvPr>
            <p:cNvGrpSpPr/>
            <p:nvPr/>
          </p:nvGrpSpPr>
          <p:grpSpPr>
            <a:xfrm>
              <a:off x="6897316" y="4925641"/>
              <a:ext cx="2302194" cy="1109754"/>
              <a:chOff x="2451768" y="4395072"/>
              <a:chExt cx="2928231" cy="1109754"/>
            </a:xfrm>
          </p:grpSpPr>
          <p:sp>
            <p:nvSpPr>
              <p:cNvPr id="37" name="TextBox 36">
                <a:extLst>
                  <a:ext uri="{FF2B5EF4-FFF2-40B4-BE49-F238E27FC236}">
                    <a16:creationId xmlns:a16="http://schemas.microsoft.com/office/drawing/2014/main" id="{3CFA8F6F-998B-40DA-0738-6057757313C9}"/>
                  </a:ext>
                </a:extLst>
              </p:cNvPr>
              <p:cNvSpPr txBox="1"/>
              <p:nvPr/>
            </p:nvSpPr>
            <p:spPr>
              <a:xfrm>
                <a:off x="2551706" y="4673829"/>
                <a:ext cx="2569255" cy="830997"/>
              </a:xfrm>
              <a:prstGeom prst="rect">
                <a:avLst/>
              </a:prstGeom>
              <a:noFill/>
            </p:spPr>
            <p:txBody>
              <a:bodyPr wrap="square" rtlCol="0">
                <a:spAutoFit/>
              </a:bodyPr>
              <a:lstStyle/>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Assigned Resources execute Plan.</a:t>
                </a:r>
              </a:p>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Test &amp; Verify Solution or Services.</a:t>
                </a:r>
                <a:endParaRPr lang="ko-KR" altLang="en-US" sz="1200" dirty="0">
                  <a:solidFill>
                    <a:srgbClr val="000000">
                      <a:lumMod val="75000"/>
                      <a:lumOff val="25000"/>
                    </a:srgbClr>
                  </a:solidFill>
                  <a:latin typeface="Arial"/>
                  <a:cs typeface="Arial" pitchFamily="34" charset="0"/>
                </a:endParaRPr>
              </a:p>
            </p:txBody>
          </p:sp>
          <p:sp>
            <p:nvSpPr>
              <p:cNvPr id="38" name="TextBox 37">
                <a:extLst>
                  <a:ext uri="{FF2B5EF4-FFF2-40B4-BE49-F238E27FC236}">
                    <a16:creationId xmlns:a16="http://schemas.microsoft.com/office/drawing/2014/main" id="{C582651A-3943-1DB3-53AA-B5191DB59CE6}"/>
                  </a:ext>
                </a:extLst>
              </p:cNvPr>
              <p:cNvSpPr txBox="1"/>
              <p:nvPr/>
            </p:nvSpPr>
            <p:spPr>
              <a:xfrm>
                <a:off x="2451768" y="4395072"/>
                <a:ext cx="2928231" cy="338554"/>
              </a:xfrm>
              <a:prstGeom prst="rect">
                <a:avLst/>
              </a:prstGeom>
              <a:noFill/>
            </p:spPr>
            <p:txBody>
              <a:bodyPr wrap="square" rtlCol="0">
                <a:spAutoFit/>
              </a:bodyPr>
              <a:lstStyle/>
              <a:p>
                <a:pPr algn="ctr" defTabSz="914400"/>
                <a:r>
                  <a:rPr lang="en-US" altLang="ko-KR" sz="1600" b="1" dirty="0">
                    <a:solidFill>
                      <a:srgbClr val="FBA200"/>
                    </a:solidFill>
                    <a:latin typeface="Arial"/>
                    <a:cs typeface="Arial" pitchFamily="34" charset="0"/>
                  </a:rPr>
                  <a:t>BUILD</a:t>
                </a:r>
                <a:endParaRPr lang="ko-KR" altLang="en-US" sz="1600" b="1" dirty="0">
                  <a:solidFill>
                    <a:srgbClr val="FBA200"/>
                  </a:solidFill>
                  <a:latin typeface="Arial"/>
                  <a:cs typeface="Arial" pitchFamily="34" charset="0"/>
                </a:endParaRPr>
              </a:p>
            </p:txBody>
          </p:sp>
        </p:grpSp>
        <p:grpSp>
          <p:nvGrpSpPr>
            <p:cNvPr id="16" name="Group 25">
              <a:extLst>
                <a:ext uri="{FF2B5EF4-FFF2-40B4-BE49-F238E27FC236}">
                  <a16:creationId xmlns:a16="http://schemas.microsoft.com/office/drawing/2014/main" id="{7E2C6A6F-EB54-F718-19F7-34794F3B9449}"/>
                </a:ext>
              </a:extLst>
            </p:cNvPr>
            <p:cNvGrpSpPr/>
            <p:nvPr/>
          </p:nvGrpSpPr>
          <p:grpSpPr>
            <a:xfrm>
              <a:off x="4905616" y="1839028"/>
              <a:ext cx="2302194" cy="1294420"/>
              <a:chOff x="2451768" y="4395072"/>
              <a:chExt cx="2928232" cy="1294420"/>
            </a:xfrm>
          </p:grpSpPr>
          <p:sp>
            <p:nvSpPr>
              <p:cNvPr id="35" name="TextBox 34">
                <a:extLst>
                  <a:ext uri="{FF2B5EF4-FFF2-40B4-BE49-F238E27FC236}">
                    <a16:creationId xmlns:a16="http://schemas.microsoft.com/office/drawing/2014/main" id="{61C41F9B-5CA6-4C9A-AB6F-D7F539C39E58}"/>
                  </a:ext>
                </a:extLst>
              </p:cNvPr>
              <p:cNvSpPr txBox="1"/>
              <p:nvPr/>
            </p:nvSpPr>
            <p:spPr>
              <a:xfrm>
                <a:off x="2551706" y="4673829"/>
                <a:ext cx="2569255" cy="1015663"/>
              </a:xfrm>
              <a:prstGeom prst="rect">
                <a:avLst/>
              </a:prstGeom>
              <a:noFill/>
            </p:spPr>
            <p:txBody>
              <a:bodyPr wrap="square" rtlCol="0">
                <a:spAutoFit/>
              </a:bodyPr>
              <a:lstStyle/>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Plan based on gathered requirements.</a:t>
                </a:r>
              </a:p>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Establish Resources and schedules.</a:t>
                </a:r>
              </a:p>
              <a:p>
                <a:pPr algn="ctr" defTabSz="914400"/>
                <a:endParaRPr lang="ko-KR" altLang="en-US" sz="1200" dirty="0">
                  <a:solidFill>
                    <a:srgbClr val="000000">
                      <a:lumMod val="75000"/>
                      <a:lumOff val="25000"/>
                    </a:srgbClr>
                  </a:solidFill>
                  <a:latin typeface="Arial"/>
                  <a:cs typeface="Arial" pitchFamily="34" charset="0"/>
                </a:endParaRPr>
              </a:p>
            </p:txBody>
          </p:sp>
          <p:sp>
            <p:nvSpPr>
              <p:cNvPr id="36" name="TextBox 35">
                <a:extLst>
                  <a:ext uri="{FF2B5EF4-FFF2-40B4-BE49-F238E27FC236}">
                    <a16:creationId xmlns:a16="http://schemas.microsoft.com/office/drawing/2014/main" id="{E47298A5-A98D-E6D7-183A-656F95B5BC56}"/>
                  </a:ext>
                </a:extLst>
              </p:cNvPr>
              <p:cNvSpPr txBox="1"/>
              <p:nvPr/>
            </p:nvSpPr>
            <p:spPr>
              <a:xfrm>
                <a:off x="2451768" y="4395072"/>
                <a:ext cx="2928232" cy="338554"/>
              </a:xfrm>
              <a:prstGeom prst="rect">
                <a:avLst/>
              </a:prstGeom>
              <a:noFill/>
            </p:spPr>
            <p:txBody>
              <a:bodyPr wrap="square" rtlCol="0">
                <a:spAutoFit/>
              </a:bodyPr>
              <a:lstStyle/>
              <a:p>
                <a:pPr algn="ctr" defTabSz="914400"/>
                <a:r>
                  <a:rPr lang="en-US" altLang="ko-KR" sz="1600" b="1" dirty="0">
                    <a:solidFill>
                      <a:srgbClr val="00B050"/>
                    </a:solidFill>
                    <a:latin typeface="Arial"/>
                    <a:cs typeface="Arial" pitchFamily="34" charset="0"/>
                  </a:rPr>
                  <a:t>PLAN</a:t>
                </a:r>
                <a:endParaRPr lang="ko-KR" altLang="en-US" sz="1600" b="1" dirty="0">
                  <a:solidFill>
                    <a:srgbClr val="00B050"/>
                  </a:solidFill>
                  <a:latin typeface="Arial"/>
                  <a:cs typeface="Arial" pitchFamily="34" charset="0"/>
                </a:endParaRPr>
              </a:p>
            </p:txBody>
          </p:sp>
        </p:grpSp>
        <p:grpSp>
          <p:nvGrpSpPr>
            <p:cNvPr id="17" name="Group 28">
              <a:extLst>
                <a:ext uri="{FF2B5EF4-FFF2-40B4-BE49-F238E27FC236}">
                  <a16:creationId xmlns:a16="http://schemas.microsoft.com/office/drawing/2014/main" id="{02A4FE28-F803-62B5-0517-5A7CD372A310}"/>
                </a:ext>
              </a:extLst>
            </p:cNvPr>
            <p:cNvGrpSpPr/>
            <p:nvPr/>
          </p:nvGrpSpPr>
          <p:grpSpPr>
            <a:xfrm>
              <a:off x="922219" y="1839028"/>
              <a:ext cx="3224412" cy="1044917"/>
              <a:chOff x="2451768" y="4367576"/>
              <a:chExt cx="4101228" cy="1044917"/>
            </a:xfrm>
          </p:grpSpPr>
          <p:sp>
            <p:nvSpPr>
              <p:cNvPr id="33" name="TextBox 32">
                <a:extLst>
                  <a:ext uri="{FF2B5EF4-FFF2-40B4-BE49-F238E27FC236}">
                    <a16:creationId xmlns:a16="http://schemas.microsoft.com/office/drawing/2014/main" id="{BA687632-876C-4653-29F2-162536351B55}"/>
                  </a:ext>
                </a:extLst>
              </p:cNvPr>
              <p:cNvSpPr txBox="1"/>
              <p:nvPr/>
            </p:nvSpPr>
            <p:spPr>
              <a:xfrm>
                <a:off x="2551706" y="4673829"/>
                <a:ext cx="4001290" cy="738664"/>
              </a:xfrm>
              <a:prstGeom prst="rect">
                <a:avLst/>
              </a:prstGeom>
              <a:noFill/>
            </p:spPr>
            <p:txBody>
              <a:bodyPr wrap="square" rtlCol="0">
                <a:spAutoFit/>
              </a:bodyPr>
              <a:lstStyle/>
              <a:p>
                <a:pPr marL="171450" indent="-171450" defTabSz="914400">
                  <a:buFont typeface="Wingdings" panose="05000000000000000000" pitchFamily="2" charset="2"/>
                  <a:buChar char="Ø"/>
                </a:pPr>
                <a:r>
                  <a:rPr lang="en-US" altLang="ko-KR" sz="1400" b="1" dirty="0">
                    <a:solidFill>
                      <a:srgbClr val="000000">
                        <a:lumMod val="75000"/>
                        <a:lumOff val="25000"/>
                      </a:srgbClr>
                    </a:solidFill>
                    <a:latin typeface="Arial"/>
                    <a:cs typeface="Arial" pitchFamily="34" charset="0"/>
                  </a:rPr>
                  <a:t>Email : </a:t>
                </a:r>
                <a:r>
                  <a:rPr lang="en-US" altLang="ko-KR" sz="1400" dirty="0">
                    <a:solidFill>
                      <a:srgbClr val="000000">
                        <a:lumMod val="75000"/>
                        <a:lumOff val="25000"/>
                      </a:srgbClr>
                    </a:solidFill>
                    <a:latin typeface="Arial"/>
                    <a:cs typeface="Arial" pitchFamily="34" charset="0"/>
                    <a:hlinkClick r:id="" action="ppaction://noaction"/>
                  </a:rPr>
                  <a:t>info@ict.gov.pg            </a:t>
                </a:r>
              </a:p>
              <a:p>
                <a:pPr defTabSz="914400"/>
                <a:r>
                  <a:rPr lang="en-US" altLang="ko-KR" sz="1400" dirty="0">
                    <a:solidFill>
                      <a:srgbClr val="000000">
                        <a:lumMod val="75000"/>
                        <a:lumOff val="25000"/>
                      </a:srgbClr>
                    </a:solidFill>
                    <a:latin typeface="Arial"/>
                    <a:cs typeface="Arial" pitchFamily="34" charset="0"/>
                    <a:hlinkClick r:id="" action="ppaction://noaction"/>
                  </a:rPr>
                  <a:t>                onboarding@digital.gov.pg</a:t>
                </a:r>
                <a:endParaRPr lang="en-US" altLang="ko-KR" sz="1400" dirty="0">
                  <a:solidFill>
                    <a:srgbClr val="000000">
                      <a:lumMod val="75000"/>
                      <a:lumOff val="25000"/>
                    </a:srgbClr>
                  </a:solidFill>
                  <a:latin typeface="Arial"/>
                  <a:cs typeface="Arial" pitchFamily="34" charset="0"/>
                </a:endParaRPr>
              </a:p>
              <a:p>
                <a:pPr marL="171450" indent="-171450" defTabSz="914400">
                  <a:buFont typeface="Wingdings" panose="05000000000000000000" pitchFamily="2" charset="2"/>
                  <a:buChar char="Ø"/>
                </a:pPr>
                <a:r>
                  <a:rPr lang="en-US" altLang="ko-KR" sz="1400" b="1" dirty="0">
                    <a:solidFill>
                      <a:srgbClr val="000000">
                        <a:lumMod val="75000"/>
                        <a:lumOff val="25000"/>
                      </a:srgbClr>
                    </a:solidFill>
                    <a:latin typeface="Arial"/>
                    <a:cs typeface="Arial" pitchFamily="34" charset="0"/>
                  </a:rPr>
                  <a:t>Website </a:t>
                </a:r>
                <a:r>
                  <a:rPr lang="en-US" altLang="ko-KR" sz="1400" dirty="0">
                    <a:solidFill>
                      <a:srgbClr val="000000">
                        <a:lumMod val="75000"/>
                        <a:lumOff val="25000"/>
                      </a:srgbClr>
                    </a:solidFill>
                    <a:latin typeface="Arial"/>
                    <a:cs typeface="Arial" pitchFamily="34" charset="0"/>
                  </a:rPr>
                  <a:t>: </a:t>
                </a:r>
                <a:r>
                  <a:rPr lang="en-US" altLang="ko-KR" sz="1400" dirty="0">
                    <a:solidFill>
                      <a:srgbClr val="000000">
                        <a:lumMod val="75000"/>
                        <a:lumOff val="25000"/>
                      </a:srgbClr>
                    </a:solidFill>
                    <a:latin typeface="Arial"/>
                    <a:cs typeface="Arial" pitchFamily="34" charset="0"/>
                    <a:hlinkClick r:id="rId5"/>
                  </a:rPr>
                  <a:t>www.digital.gov.pg</a:t>
                </a:r>
                <a:r>
                  <a:rPr lang="en-US" altLang="ko-KR" sz="1400" dirty="0">
                    <a:solidFill>
                      <a:srgbClr val="000000">
                        <a:lumMod val="75000"/>
                        <a:lumOff val="25000"/>
                      </a:srgbClr>
                    </a:solidFill>
                    <a:latin typeface="Arial"/>
                    <a:cs typeface="Arial" pitchFamily="34" charset="0"/>
                  </a:rPr>
                  <a:t>.   </a:t>
                </a:r>
                <a:endParaRPr lang="ko-KR" altLang="en-US" sz="1400" dirty="0">
                  <a:solidFill>
                    <a:srgbClr val="000000">
                      <a:lumMod val="75000"/>
                      <a:lumOff val="25000"/>
                    </a:srgbClr>
                  </a:solidFill>
                  <a:latin typeface="Arial"/>
                  <a:cs typeface="Arial" pitchFamily="34" charset="0"/>
                </a:endParaRPr>
              </a:p>
            </p:txBody>
          </p:sp>
          <p:sp>
            <p:nvSpPr>
              <p:cNvPr id="34" name="TextBox 33">
                <a:extLst>
                  <a:ext uri="{FF2B5EF4-FFF2-40B4-BE49-F238E27FC236}">
                    <a16:creationId xmlns:a16="http://schemas.microsoft.com/office/drawing/2014/main" id="{134ED4D6-C12F-247F-2CFF-D2767D664154}"/>
                  </a:ext>
                </a:extLst>
              </p:cNvPr>
              <p:cNvSpPr txBox="1"/>
              <p:nvPr/>
            </p:nvSpPr>
            <p:spPr>
              <a:xfrm>
                <a:off x="2451768" y="4367576"/>
                <a:ext cx="2928229" cy="338554"/>
              </a:xfrm>
              <a:prstGeom prst="rect">
                <a:avLst/>
              </a:prstGeom>
              <a:noFill/>
            </p:spPr>
            <p:txBody>
              <a:bodyPr wrap="square" rtlCol="0">
                <a:spAutoFit/>
              </a:bodyPr>
              <a:lstStyle/>
              <a:p>
                <a:pPr algn="ctr" defTabSz="914400"/>
                <a:r>
                  <a:rPr lang="en-US" altLang="ko-KR" sz="1600" b="1" dirty="0">
                    <a:solidFill>
                      <a:srgbClr val="0680C3"/>
                    </a:solidFill>
                    <a:latin typeface="Arial"/>
                    <a:cs typeface="Arial" pitchFamily="34" charset="0"/>
                  </a:rPr>
                  <a:t>CONTACT US</a:t>
                </a:r>
                <a:endParaRPr lang="ko-KR" altLang="en-US" sz="1600" b="1" dirty="0">
                  <a:solidFill>
                    <a:srgbClr val="0680C3"/>
                  </a:solidFill>
                  <a:latin typeface="Arial"/>
                  <a:cs typeface="Arial" pitchFamily="34" charset="0"/>
                </a:endParaRPr>
              </a:p>
            </p:txBody>
          </p:sp>
        </p:grpSp>
        <p:grpSp>
          <p:nvGrpSpPr>
            <p:cNvPr id="18" name="Group 31">
              <a:extLst>
                <a:ext uri="{FF2B5EF4-FFF2-40B4-BE49-F238E27FC236}">
                  <a16:creationId xmlns:a16="http://schemas.microsoft.com/office/drawing/2014/main" id="{AE228277-6D8D-7D4E-30F7-6D0FFAB1EF85}"/>
                </a:ext>
              </a:extLst>
            </p:cNvPr>
            <p:cNvGrpSpPr/>
            <p:nvPr/>
          </p:nvGrpSpPr>
          <p:grpSpPr>
            <a:xfrm>
              <a:off x="8889015" y="1680401"/>
              <a:ext cx="2380766" cy="1479086"/>
              <a:chOff x="2451768" y="4236445"/>
              <a:chExt cx="3028169" cy="1479086"/>
            </a:xfrm>
          </p:grpSpPr>
          <p:sp>
            <p:nvSpPr>
              <p:cNvPr id="31" name="TextBox 30">
                <a:extLst>
                  <a:ext uri="{FF2B5EF4-FFF2-40B4-BE49-F238E27FC236}">
                    <a16:creationId xmlns:a16="http://schemas.microsoft.com/office/drawing/2014/main" id="{2365F6DF-87DF-ABB0-8688-3D633F8C81B9}"/>
                  </a:ext>
                </a:extLst>
              </p:cNvPr>
              <p:cNvSpPr txBox="1"/>
              <p:nvPr/>
            </p:nvSpPr>
            <p:spPr>
              <a:xfrm>
                <a:off x="2551706" y="4515202"/>
                <a:ext cx="2928231" cy="1200329"/>
              </a:xfrm>
              <a:prstGeom prst="rect">
                <a:avLst/>
              </a:prstGeom>
              <a:noFill/>
            </p:spPr>
            <p:txBody>
              <a:bodyPr wrap="square" rtlCol="0">
                <a:spAutoFit/>
              </a:bodyPr>
              <a:lstStyle/>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Deploy Service in Production Environment.</a:t>
                </a:r>
              </a:p>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Closure Report</a:t>
                </a:r>
              </a:p>
              <a:p>
                <a:pPr marL="171450" indent="-171450" defTabSz="914400">
                  <a:buFont typeface="Wingdings" panose="05000000000000000000" pitchFamily="2" charset="2"/>
                  <a:buChar char="Ø"/>
                </a:pPr>
                <a:r>
                  <a:rPr lang="en-US" altLang="ko-KR" sz="1200" dirty="0">
                    <a:solidFill>
                      <a:srgbClr val="000000">
                        <a:lumMod val="75000"/>
                        <a:lumOff val="25000"/>
                      </a:srgbClr>
                    </a:solidFill>
                    <a:latin typeface="Arial"/>
                    <a:cs typeface="Arial" pitchFamily="34" charset="0"/>
                  </a:rPr>
                  <a:t>Deployed services are transitioned into a Managed Service.</a:t>
                </a:r>
                <a:endParaRPr lang="ko-KR" altLang="en-US" sz="1200" dirty="0">
                  <a:solidFill>
                    <a:srgbClr val="000000">
                      <a:lumMod val="75000"/>
                      <a:lumOff val="25000"/>
                    </a:srgbClr>
                  </a:solidFill>
                  <a:latin typeface="Arial"/>
                  <a:cs typeface="Arial" pitchFamily="34" charset="0"/>
                </a:endParaRPr>
              </a:p>
            </p:txBody>
          </p:sp>
          <p:sp>
            <p:nvSpPr>
              <p:cNvPr id="32" name="TextBox 31">
                <a:extLst>
                  <a:ext uri="{FF2B5EF4-FFF2-40B4-BE49-F238E27FC236}">
                    <a16:creationId xmlns:a16="http://schemas.microsoft.com/office/drawing/2014/main" id="{E25EF443-003E-1266-4321-05FE94AAC02D}"/>
                  </a:ext>
                </a:extLst>
              </p:cNvPr>
              <p:cNvSpPr txBox="1"/>
              <p:nvPr/>
            </p:nvSpPr>
            <p:spPr>
              <a:xfrm>
                <a:off x="2451768" y="4236445"/>
                <a:ext cx="2928231" cy="338554"/>
              </a:xfrm>
              <a:prstGeom prst="rect">
                <a:avLst/>
              </a:prstGeom>
              <a:noFill/>
            </p:spPr>
            <p:txBody>
              <a:bodyPr wrap="square" rtlCol="0">
                <a:spAutoFit/>
              </a:bodyPr>
              <a:lstStyle/>
              <a:p>
                <a:pPr algn="ctr" defTabSz="914400"/>
                <a:r>
                  <a:rPr lang="en-US" altLang="ko-KR" sz="1600" b="1" dirty="0">
                    <a:solidFill>
                      <a:srgbClr val="0000FF"/>
                    </a:solidFill>
                    <a:latin typeface="Arial"/>
                    <a:cs typeface="Arial" pitchFamily="34" charset="0"/>
                  </a:rPr>
                  <a:t>DEPLOY.</a:t>
                </a:r>
                <a:endParaRPr lang="ko-KR" altLang="en-US" sz="1600" b="1" dirty="0">
                  <a:solidFill>
                    <a:srgbClr val="0000FF"/>
                  </a:solidFill>
                  <a:latin typeface="Arial"/>
                  <a:cs typeface="Arial" pitchFamily="34" charset="0"/>
                </a:endParaRPr>
              </a:p>
            </p:txBody>
          </p:sp>
        </p:grpSp>
        <p:grpSp>
          <p:nvGrpSpPr>
            <p:cNvPr id="19" name="Group 18">
              <a:extLst>
                <a:ext uri="{FF2B5EF4-FFF2-40B4-BE49-F238E27FC236}">
                  <a16:creationId xmlns:a16="http://schemas.microsoft.com/office/drawing/2014/main" id="{882FBE00-4423-41A8-C69A-2E98EC5CAE11}"/>
                </a:ext>
              </a:extLst>
            </p:cNvPr>
            <p:cNvGrpSpPr/>
            <p:nvPr/>
          </p:nvGrpSpPr>
          <p:grpSpPr>
            <a:xfrm>
              <a:off x="873616" y="2833165"/>
              <a:ext cx="10444769" cy="2233329"/>
              <a:chOff x="873616" y="2074404"/>
              <a:chExt cx="10444769" cy="2233329"/>
            </a:xfrm>
          </p:grpSpPr>
          <p:sp>
            <p:nvSpPr>
              <p:cNvPr id="20" name="Freeform: Shape 19">
                <a:extLst>
                  <a:ext uri="{FF2B5EF4-FFF2-40B4-BE49-F238E27FC236}">
                    <a16:creationId xmlns:a16="http://schemas.microsoft.com/office/drawing/2014/main" id="{51ABBD91-552B-6ABB-0E2A-D59338B1E9CC}"/>
                  </a:ext>
                </a:extLst>
              </p:cNvPr>
              <p:cNvSpPr/>
              <p:nvPr/>
            </p:nvSpPr>
            <p:spPr>
              <a:xfrm rot="20740831">
                <a:off x="873616" y="2871773"/>
                <a:ext cx="2467165" cy="1435960"/>
              </a:xfrm>
              <a:custGeom>
                <a:avLst/>
                <a:gdLst>
                  <a:gd name="connsiteX0" fmla="*/ 13991 w 2710158"/>
                  <a:gd name="connsiteY0" fmla="*/ 0 h 1577389"/>
                  <a:gd name="connsiteX1" fmla="*/ 585549 w 2710158"/>
                  <a:gd name="connsiteY1" fmla="*/ 145895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10158" h="1577389">
                    <a:moveTo>
                      <a:pt x="13991" y="0"/>
                    </a:moveTo>
                    <a:lnTo>
                      <a:pt x="585549" y="145895"/>
                    </a:lnTo>
                    <a:lnTo>
                      <a:pt x="584074" y="173276"/>
                    </a:lnTo>
                    <a:cubicBezTo>
                      <a:pt x="582516" y="627296"/>
                      <a:pt x="946977" y="992537"/>
                      <a:pt x="1398661" y="994094"/>
                    </a:cubicBezTo>
                    <a:cubicBezTo>
                      <a:pt x="1712406" y="995165"/>
                      <a:pt x="1982349" y="821394"/>
                      <a:pt x="2120677" y="566414"/>
                    </a:cubicBezTo>
                    <a:lnTo>
                      <a:pt x="2132960" y="540886"/>
                    </a:lnTo>
                    <a:lnTo>
                      <a:pt x="2710158" y="688221"/>
                    </a:lnTo>
                    <a:lnTo>
                      <a:pt x="2679730" y="770588"/>
                    </a:lnTo>
                    <a:cubicBezTo>
                      <a:pt x="2673499" y="787721"/>
                      <a:pt x="2658703" y="797067"/>
                      <a:pt x="2641570" y="795510"/>
                    </a:cubicBezTo>
                    <a:cubicBezTo>
                      <a:pt x="2608862" y="792394"/>
                      <a:pt x="2576933" y="788500"/>
                      <a:pt x="2544225" y="785385"/>
                    </a:cubicBezTo>
                    <a:cubicBezTo>
                      <a:pt x="2488155" y="779155"/>
                      <a:pt x="2432082" y="772924"/>
                      <a:pt x="2376012" y="767474"/>
                    </a:cubicBezTo>
                    <a:cubicBezTo>
                      <a:pt x="2358099" y="765917"/>
                      <a:pt x="2344083" y="772146"/>
                      <a:pt x="2333180" y="786943"/>
                    </a:cubicBezTo>
                    <a:cubicBezTo>
                      <a:pt x="2312932" y="814199"/>
                      <a:pt x="2293462" y="842234"/>
                      <a:pt x="2272436" y="869492"/>
                    </a:cubicBezTo>
                    <a:cubicBezTo>
                      <a:pt x="2259976" y="885846"/>
                      <a:pt x="2258418" y="902979"/>
                      <a:pt x="2265427" y="921669"/>
                    </a:cubicBezTo>
                    <a:cubicBezTo>
                      <a:pt x="2296577" y="1004219"/>
                      <a:pt x="2328507" y="1086767"/>
                      <a:pt x="2359657" y="1169317"/>
                    </a:cubicBezTo>
                    <a:cubicBezTo>
                      <a:pt x="2368224" y="1191121"/>
                      <a:pt x="2363551" y="1205919"/>
                      <a:pt x="2345640" y="1219936"/>
                    </a:cubicBezTo>
                    <a:cubicBezTo>
                      <a:pt x="2283338" y="1266662"/>
                      <a:pt x="2221816" y="1314167"/>
                      <a:pt x="2159515" y="1360892"/>
                    </a:cubicBezTo>
                    <a:cubicBezTo>
                      <a:pt x="2141604" y="1374131"/>
                      <a:pt x="2126028" y="1374132"/>
                      <a:pt x="2108895" y="1360113"/>
                    </a:cubicBezTo>
                    <a:cubicBezTo>
                      <a:pt x="2041921" y="1306379"/>
                      <a:pt x="1974170" y="1251865"/>
                      <a:pt x="1907195" y="1197352"/>
                    </a:cubicBezTo>
                    <a:cubicBezTo>
                      <a:pt x="1892399" y="1185670"/>
                      <a:pt x="1876823" y="1181776"/>
                      <a:pt x="1859691" y="1188006"/>
                    </a:cubicBezTo>
                    <a:cubicBezTo>
                      <a:pt x="1819973" y="1202803"/>
                      <a:pt x="1780256" y="1217600"/>
                      <a:pt x="1741318" y="1233175"/>
                    </a:cubicBezTo>
                    <a:cubicBezTo>
                      <a:pt x="1725743" y="1239406"/>
                      <a:pt x="1716398" y="1251088"/>
                      <a:pt x="1712504" y="1267441"/>
                    </a:cubicBezTo>
                    <a:cubicBezTo>
                      <a:pt x="1707052" y="1293139"/>
                      <a:pt x="1701602" y="1319617"/>
                      <a:pt x="1696149" y="1345318"/>
                    </a:cubicBezTo>
                    <a:cubicBezTo>
                      <a:pt x="1682911" y="1407618"/>
                      <a:pt x="1670450" y="1469140"/>
                      <a:pt x="1657211" y="1531442"/>
                    </a:cubicBezTo>
                    <a:cubicBezTo>
                      <a:pt x="1653318" y="1549354"/>
                      <a:pt x="1642415" y="1560257"/>
                      <a:pt x="1624504" y="1562592"/>
                    </a:cubicBezTo>
                    <a:cubicBezTo>
                      <a:pt x="1583229" y="1568043"/>
                      <a:pt x="1541954" y="1571938"/>
                      <a:pt x="1500680" y="1575832"/>
                    </a:cubicBezTo>
                    <a:cubicBezTo>
                      <a:pt x="1480432" y="1574274"/>
                      <a:pt x="1464077" y="1575831"/>
                      <a:pt x="1447722" y="1577389"/>
                    </a:cubicBezTo>
                    <a:cubicBezTo>
                      <a:pt x="1423581" y="1577389"/>
                      <a:pt x="1399440" y="1577389"/>
                      <a:pt x="1374520" y="1577389"/>
                    </a:cubicBezTo>
                    <a:cubicBezTo>
                      <a:pt x="1358944" y="1571937"/>
                      <a:pt x="1350377" y="1560257"/>
                      <a:pt x="1345704" y="1544681"/>
                    </a:cubicBezTo>
                    <a:cubicBezTo>
                      <a:pt x="1319227" y="1463689"/>
                      <a:pt x="1291970" y="1382699"/>
                      <a:pt x="1265493" y="1301706"/>
                    </a:cubicBezTo>
                    <a:cubicBezTo>
                      <a:pt x="1259262" y="1283015"/>
                      <a:pt x="1246803" y="1271335"/>
                      <a:pt x="1227333" y="1267440"/>
                    </a:cubicBezTo>
                    <a:cubicBezTo>
                      <a:pt x="1186058" y="1258095"/>
                      <a:pt x="1144005" y="1249528"/>
                      <a:pt x="1102731" y="1239405"/>
                    </a:cubicBezTo>
                    <a:cubicBezTo>
                      <a:pt x="1080925" y="1233954"/>
                      <a:pt x="1063014" y="1239406"/>
                      <a:pt x="1047439" y="1255759"/>
                    </a:cubicBezTo>
                    <a:cubicBezTo>
                      <a:pt x="987473" y="1318060"/>
                      <a:pt x="925951" y="1378805"/>
                      <a:pt x="865208" y="1440326"/>
                    </a:cubicBezTo>
                    <a:cubicBezTo>
                      <a:pt x="851190" y="1454343"/>
                      <a:pt x="834835" y="1457460"/>
                      <a:pt x="818482" y="1448115"/>
                    </a:cubicBezTo>
                    <a:cubicBezTo>
                      <a:pt x="753065" y="1411513"/>
                      <a:pt x="688427" y="1374911"/>
                      <a:pt x="623012" y="1338308"/>
                    </a:cubicBezTo>
                    <a:cubicBezTo>
                      <a:pt x="600427" y="1325847"/>
                      <a:pt x="594975" y="1312609"/>
                      <a:pt x="601206" y="1288467"/>
                    </a:cubicBezTo>
                    <a:cubicBezTo>
                      <a:pt x="622232" y="1204361"/>
                      <a:pt x="644038" y="1121032"/>
                      <a:pt x="665064" y="1036927"/>
                    </a:cubicBezTo>
                    <a:cubicBezTo>
                      <a:pt x="669738" y="1019014"/>
                      <a:pt x="666622" y="1002661"/>
                      <a:pt x="653382" y="988643"/>
                    </a:cubicBezTo>
                    <a:cubicBezTo>
                      <a:pt x="622232" y="955935"/>
                      <a:pt x="590303" y="923227"/>
                      <a:pt x="559152" y="890518"/>
                    </a:cubicBezTo>
                    <a:cubicBezTo>
                      <a:pt x="546693" y="877279"/>
                      <a:pt x="531117" y="873385"/>
                      <a:pt x="513985" y="877279"/>
                    </a:cubicBezTo>
                    <a:cubicBezTo>
                      <a:pt x="498410" y="880394"/>
                      <a:pt x="483613" y="884288"/>
                      <a:pt x="468816" y="887403"/>
                    </a:cubicBezTo>
                    <a:cubicBezTo>
                      <a:pt x="397948" y="902979"/>
                      <a:pt x="327859" y="919332"/>
                      <a:pt x="256993" y="934909"/>
                    </a:cubicBezTo>
                    <a:cubicBezTo>
                      <a:pt x="237523" y="939581"/>
                      <a:pt x="221949" y="932572"/>
                      <a:pt x="213380" y="915438"/>
                    </a:cubicBezTo>
                    <a:cubicBezTo>
                      <a:pt x="177557" y="846907"/>
                      <a:pt x="142513" y="777597"/>
                      <a:pt x="106691" y="709066"/>
                    </a:cubicBezTo>
                    <a:cubicBezTo>
                      <a:pt x="98903" y="693491"/>
                      <a:pt x="102018" y="676358"/>
                      <a:pt x="114477" y="664678"/>
                    </a:cubicBezTo>
                    <a:cubicBezTo>
                      <a:pt x="179895" y="603932"/>
                      <a:pt x="246090" y="542410"/>
                      <a:pt x="311506" y="481667"/>
                    </a:cubicBezTo>
                    <a:cubicBezTo>
                      <a:pt x="324744" y="469985"/>
                      <a:pt x="329417" y="454411"/>
                      <a:pt x="327081" y="437277"/>
                    </a:cubicBezTo>
                    <a:cubicBezTo>
                      <a:pt x="319294" y="395223"/>
                      <a:pt x="311506" y="352391"/>
                      <a:pt x="303718" y="310339"/>
                    </a:cubicBezTo>
                    <a:cubicBezTo>
                      <a:pt x="300603" y="292426"/>
                      <a:pt x="290478" y="280746"/>
                      <a:pt x="273346" y="274516"/>
                    </a:cubicBezTo>
                    <a:cubicBezTo>
                      <a:pt x="215717" y="253489"/>
                      <a:pt x="158089" y="232462"/>
                      <a:pt x="101239" y="211436"/>
                    </a:cubicBezTo>
                    <a:cubicBezTo>
                      <a:pt x="67753" y="198975"/>
                      <a:pt x="33487" y="188072"/>
                      <a:pt x="0" y="173276"/>
                    </a:cubicBezTo>
                    <a:cubicBezTo>
                      <a:pt x="0" y="158479"/>
                      <a:pt x="0" y="144462"/>
                      <a:pt x="0" y="129665"/>
                    </a:cubicBezTo>
                    <a:cubicBezTo>
                      <a:pt x="2336" y="103966"/>
                      <a:pt x="4673" y="79046"/>
                      <a:pt x="7008" y="53346"/>
                    </a:cubicBezTo>
                    <a:close/>
                  </a:path>
                </a:pathLst>
              </a:custGeom>
              <a:solidFill>
                <a:srgbClr val="0680C3"/>
              </a:solidFill>
              <a:ln w="5155"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ndParaRPr>
              </a:p>
            </p:txBody>
          </p:sp>
          <p:sp>
            <p:nvSpPr>
              <p:cNvPr id="21" name="Freeform: Shape 20">
                <a:extLst>
                  <a:ext uri="{FF2B5EF4-FFF2-40B4-BE49-F238E27FC236}">
                    <a16:creationId xmlns:a16="http://schemas.microsoft.com/office/drawing/2014/main" id="{F947C20E-066E-3E69-2295-C06A9D9E019D}"/>
                  </a:ext>
                </a:extLst>
              </p:cNvPr>
              <p:cNvSpPr/>
              <p:nvPr/>
            </p:nvSpPr>
            <p:spPr>
              <a:xfrm rot="9900000">
                <a:off x="2673677" y="2074404"/>
                <a:ext cx="2467165" cy="1461919"/>
              </a:xfrm>
              <a:custGeom>
                <a:avLst/>
                <a:gdLst>
                  <a:gd name="connsiteX0" fmla="*/ 13991 w 2710158"/>
                  <a:gd name="connsiteY0" fmla="*/ 0 h 1577389"/>
                  <a:gd name="connsiteX1" fmla="*/ 585549 w 2710158"/>
                  <a:gd name="connsiteY1" fmla="*/ 145895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 name="connsiteX0" fmla="*/ 13991 w 2710158"/>
                  <a:gd name="connsiteY0" fmla="*/ 0 h 1577389"/>
                  <a:gd name="connsiteX1" fmla="*/ 586591 w 2710158"/>
                  <a:gd name="connsiteY1" fmla="*/ 121763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 name="connsiteX54" fmla="*/ 13991 w 2710158"/>
                  <a:gd name="connsiteY54" fmla="*/ 0 h 1577389"/>
                  <a:gd name="connsiteX0" fmla="*/ 18919 w 2710158"/>
                  <a:gd name="connsiteY0" fmla="*/ 0 h 1605905"/>
                  <a:gd name="connsiteX1" fmla="*/ 586591 w 2710158"/>
                  <a:gd name="connsiteY1" fmla="*/ 150279 h 1605905"/>
                  <a:gd name="connsiteX2" fmla="*/ 584074 w 2710158"/>
                  <a:gd name="connsiteY2" fmla="*/ 201792 h 1605905"/>
                  <a:gd name="connsiteX3" fmla="*/ 1398661 w 2710158"/>
                  <a:gd name="connsiteY3" fmla="*/ 1022610 h 1605905"/>
                  <a:gd name="connsiteX4" fmla="*/ 2120677 w 2710158"/>
                  <a:gd name="connsiteY4" fmla="*/ 594930 h 1605905"/>
                  <a:gd name="connsiteX5" fmla="*/ 2132960 w 2710158"/>
                  <a:gd name="connsiteY5" fmla="*/ 569402 h 1605905"/>
                  <a:gd name="connsiteX6" fmla="*/ 2710158 w 2710158"/>
                  <a:gd name="connsiteY6" fmla="*/ 716737 h 1605905"/>
                  <a:gd name="connsiteX7" fmla="*/ 2679730 w 2710158"/>
                  <a:gd name="connsiteY7" fmla="*/ 799104 h 1605905"/>
                  <a:gd name="connsiteX8" fmla="*/ 2641570 w 2710158"/>
                  <a:gd name="connsiteY8" fmla="*/ 824026 h 1605905"/>
                  <a:gd name="connsiteX9" fmla="*/ 2544225 w 2710158"/>
                  <a:gd name="connsiteY9" fmla="*/ 813901 h 1605905"/>
                  <a:gd name="connsiteX10" fmla="*/ 2376012 w 2710158"/>
                  <a:gd name="connsiteY10" fmla="*/ 795990 h 1605905"/>
                  <a:gd name="connsiteX11" fmla="*/ 2333180 w 2710158"/>
                  <a:gd name="connsiteY11" fmla="*/ 815459 h 1605905"/>
                  <a:gd name="connsiteX12" fmla="*/ 2272436 w 2710158"/>
                  <a:gd name="connsiteY12" fmla="*/ 898008 h 1605905"/>
                  <a:gd name="connsiteX13" fmla="*/ 2265427 w 2710158"/>
                  <a:gd name="connsiteY13" fmla="*/ 950185 h 1605905"/>
                  <a:gd name="connsiteX14" fmla="*/ 2359657 w 2710158"/>
                  <a:gd name="connsiteY14" fmla="*/ 1197833 h 1605905"/>
                  <a:gd name="connsiteX15" fmla="*/ 2345640 w 2710158"/>
                  <a:gd name="connsiteY15" fmla="*/ 1248452 h 1605905"/>
                  <a:gd name="connsiteX16" fmla="*/ 2159515 w 2710158"/>
                  <a:gd name="connsiteY16" fmla="*/ 1389408 h 1605905"/>
                  <a:gd name="connsiteX17" fmla="*/ 2108895 w 2710158"/>
                  <a:gd name="connsiteY17" fmla="*/ 1388629 h 1605905"/>
                  <a:gd name="connsiteX18" fmla="*/ 1907195 w 2710158"/>
                  <a:gd name="connsiteY18" fmla="*/ 1225868 h 1605905"/>
                  <a:gd name="connsiteX19" fmla="*/ 1859691 w 2710158"/>
                  <a:gd name="connsiteY19" fmla="*/ 1216522 h 1605905"/>
                  <a:gd name="connsiteX20" fmla="*/ 1741318 w 2710158"/>
                  <a:gd name="connsiteY20" fmla="*/ 1261691 h 1605905"/>
                  <a:gd name="connsiteX21" fmla="*/ 1712504 w 2710158"/>
                  <a:gd name="connsiteY21" fmla="*/ 1295957 h 1605905"/>
                  <a:gd name="connsiteX22" fmla="*/ 1696149 w 2710158"/>
                  <a:gd name="connsiteY22" fmla="*/ 1373834 h 1605905"/>
                  <a:gd name="connsiteX23" fmla="*/ 1657211 w 2710158"/>
                  <a:gd name="connsiteY23" fmla="*/ 1559958 h 1605905"/>
                  <a:gd name="connsiteX24" fmla="*/ 1624504 w 2710158"/>
                  <a:gd name="connsiteY24" fmla="*/ 1591108 h 1605905"/>
                  <a:gd name="connsiteX25" fmla="*/ 1500680 w 2710158"/>
                  <a:gd name="connsiteY25" fmla="*/ 1604348 h 1605905"/>
                  <a:gd name="connsiteX26" fmla="*/ 1447722 w 2710158"/>
                  <a:gd name="connsiteY26" fmla="*/ 1605905 h 1605905"/>
                  <a:gd name="connsiteX27" fmla="*/ 1374520 w 2710158"/>
                  <a:gd name="connsiteY27" fmla="*/ 1605905 h 1605905"/>
                  <a:gd name="connsiteX28" fmla="*/ 1345704 w 2710158"/>
                  <a:gd name="connsiteY28" fmla="*/ 1573197 h 1605905"/>
                  <a:gd name="connsiteX29" fmla="*/ 1265493 w 2710158"/>
                  <a:gd name="connsiteY29" fmla="*/ 1330222 h 1605905"/>
                  <a:gd name="connsiteX30" fmla="*/ 1227333 w 2710158"/>
                  <a:gd name="connsiteY30" fmla="*/ 1295956 h 1605905"/>
                  <a:gd name="connsiteX31" fmla="*/ 1102731 w 2710158"/>
                  <a:gd name="connsiteY31" fmla="*/ 1267921 h 1605905"/>
                  <a:gd name="connsiteX32" fmla="*/ 1047439 w 2710158"/>
                  <a:gd name="connsiteY32" fmla="*/ 1284275 h 1605905"/>
                  <a:gd name="connsiteX33" fmla="*/ 865208 w 2710158"/>
                  <a:gd name="connsiteY33" fmla="*/ 1468842 h 1605905"/>
                  <a:gd name="connsiteX34" fmla="*/ 818482 w 2710158"/>
                  <a:gd name="connsiteY34" fmla="*/ 1476631 h 1605905"/>
                  <a:gd name="connsiteX35" fmla="*/ 623012 w 2710158"/>
                  <a:gd name="connsiteY35" fmla="*/ 1366824 h 1605905"/>
                  <a:gd name="connsiteX36" fmla="*/ 601206 w 2710158"/>
                  <a:gd name="connsiteY36" fmla="*/ 1316983 h 1605905"/>
                  <a:gd name="connsiteX37" fmla="*/ 665064 w 2710158"/>
                  <a:gd name="connsiteY37" fmla="*/ 1065443 h 1605905"/>
                  <a:gd name="connsiteX38" fmla="*/ 653382 w 2710158"/>
                  <a:gd name="connsiteY38" fmla="*/ 1017159 h 1605905"/>
                  <a:gd name="connsiteX39" fmla="*/ 559152 w 2710158"/>
                  <a:gd name="connsiteY39" fmla="*/ 919034 h 1605905"/>
                  <a:gd name="connsiteX40" fmla="*/ 513985 w 2710158"/>
                  <a:gd name="connsiteY40" fmla="*/ 905795 h 1605905"/>
                  <a:gd name="connsiteX41" fmla="*/ 468816 w 2710158"/>
                  <a:gd name="connsiteY41" fmla="*/ 915919 h 1605905"/>
                  <a:gd name="connsiteX42" fmla="*/ 256993 w 2710158"/>
                  <a:gd name="connsiteY42" fmla="*/ 963425 h 1605905"/>
                  <a:gd name="connsiteX43" fmla="*/ 213380 w 2710158"/>
                  <a:gd name="connsiteY43" fmla="*/ 943954 h 1605905"/>
                  <a:gd name="connsiteX44" fmla="*/ 106691 w 2710158"/>
                  <a:gd name="connsiteY44" fmla="*/ 737582 h 1605905"/>
                  <a:gd name="connsiteX45" fmla="*/ 114477 w 2710158"/>
                  <a:gd name="connsiteY45" fmla="*/ 693194 h 1605905"/>
                  <a:gd name="connsiteX46" fmla="*/ 311506 w 2710158"/>
                  <a:gd name="connsiteY46" fmla="*/ 510183 h 1605905"/>
                  <a:gd name="connsiteX47" fmla="*/ 327081 w 2710158"/>
                  <a:gd name="connsiteY47" fmla="*/ 465793 h 1605905"/>
                  <a:gd name="connsiteX48" fmla="*/ 303718 w 2710158"/>
                  <a:gd name="connsiteY48" fmla="*/ 338855 h 1605905"/>
                  <a:gd name="connsiteX49" fmla="*/ 273346 w 2710158"/>
                  <a:gd name="connsiteY49" fmla="*/ 303032 h 1605905"/>
                  <a:gd name="connsiteX50" fmla="*/ 101239 w 2710158"/>
                  <a:gd name="connsiteY50" fmla="*/ 239952 h 1605905"/>
                  <a:gd name="connsiteX51" fmla="*/ 0 w 2710158"/>
                  <a:gd name="connsiteY51" fmla="*/ 201792 h 1605905"/>
                  <a:gd name="connsiteX52" fmla="*/ 0 w 2710158"/>
                  <a:gd name="connsiteY52" fmla="*/ 158181 h 1605905"/>
                  <a:gd name="connsiteX53" fmla="*/ 7008 w 2710158"/>
                  <a:gd name="connsiteY53" fmla="*/ 81862 h 1605905"/>
                  <a:gd name="connsiteX54" fmla="*/ 18919 w 2710158"/>
                  <a:gd name="connsiteY54" fmla="*/ 0 h 160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10158" h="1605905">
                    <a:moveTo>
                      <a:pt x="18919" y="0"/>
                    </a:moveTo>
                    <a:lnTo>
                      <a:pt x="586591" y="150279"/>
                    </a:lnTo>
                    <a:cubicBezTo>
                      <a:pt x="586099" y="159406"/>
                      <a:pt x="584566" y="192665"/>
                      <a:pt x="584074" y="201792"/>
                    </a:cubicBezTo>
                    <a:cubicBezTo>
                      <a:pt x="582516" y="655812"/>
                      <a:pt x="946977" y="1021053"/>
                      <a:pt x="1398661" y="1022610"/>
                    </a:cubicBezTo>
                    <a:cubicBezTo>
                      <a:pt x="1712406" y="1023681"/>
                      <a:pt x="1982349" y="849910"/>
                      <a:pt x="2120677" y="594930"/>
                    </a:cubicBezTo>
                    <a:lnTo>
                      <a:pt x="2132960" y="569402"/>
                    </a:lnTo>
                    <a:lnTo>
                      <a:pt x="2710158" y="716737"/>
                    </a:lnTo>
                    <a:lnTo>
                      <a:pt x="2679730" y="799104"/>
                    </a:lnTo>
                    <a:cubicBezTo>
                      <a:pt x="2673499" y="816237"/>
                      <a:pt x="2658703" y="825583"/>
                      <a:pt x="2641570" y="824026"/>
                    </a:cubicBezTo>
                    <a:lnTo>
                      <a:pt x="2544225" y="813901"/>
                    </a:lnTo>
                    <a:lnTo>
                      <a:pt x="2376012" y="795990"/>
                    </a:lnTo>
                    <a:cubicBezTo>
                      <a:pt x="2358099" y="794433"/>
                      <a:pt x="2344083" y="800662"/>
                      <a:pt x="2333180" y="815459"/>
                    </a:cubicBezTo>
                    <a:cubicBezTo>
                      <a:pt x="2312932" y="842715"/>
                      <a:pt x="2293462" y="870750"/>
                      <a:pt x="2272436" y="898008"/>
                    </a:cubicBezTo>
                    <a:cubicBezTo>
                      <a:pt x="2259976" y="914362"/>
                      <a:pt x="2258418" y="931495"/>
                      <a:pt x="2265427" y="950185"/>
                    </a:cubicBezTo>
                    <a:cubicBezTo>
                      <a:pt x="2296577" y="1032735"/>
                      <a:pt x="2328507" y="1115283"/>
                      <a:pt x="2359657" y="1197833"/>
                    </a:cubicBezTo>
                    <a:cubicBezTo>
                      <a:pt x="2368224" y="1219637"/>
                      <a:pt x="2363551" y="1234435"/>
                      <a:pt x="2345640" y="1248452"/>
                    </a:cubicBezTo>
                    <a:lnTo>
                      <a:pt x="2159515" y="1389408"/>
                    </a:lnTo>
                    <a:cubicBezTo>
                      <a:pt x="2141604" y="1402647"/>
                      <a:pt x="2126028" y="1402648"/>
                      <a:pt x="2108895" y="1388629"/>
                    </a:cubicBezTo>
                    <a:lnTo>
                      <a:pt x="1907195" y="1225868"/>
                    </a:lnTo>
                    <a:cubicBezTo>
                      <a:pt x="1892399" y="1214186"/>
                      <a:pt x="1876823" y="1210292"/>
                      <a:pt x="1859691" y="1216522"/>
                    </a:cubicBezTo>
                    <a:lnTo>
                      <a:pt x="1741318" y="1261691"/>
                    </a:lnTo>
                    <a:cubicBezTo>
                      <a:pt x="1725743" y="1267922"/>
                      <a:pt x="1716398" y="1279604"/>
                      <a:pt x="1712504" y="1295957"/>
                    </a:cubicBezTo>
                    <a:cubicBezTo>
                      <a:pt x="1707052" y="1321655"/>
                      <a:pt x="1701602" y="1348133"/>
                      <a:pt x="1696149" y="1373834"/>
                    </a:cubicBezTo>
                    <a:cubicBezTo>
                      <a:pt x="1682911" y="1436134"/>
                      <a:pt x="1670450" y="1497656"/>
                      <a:pt x="1657211" y="1559958"/>
                    </a:cubicBezTo>
                    <a:cubicBezTo>
                      <a:pt x="1653318" y="1577870"/>
                      <a:pt x="1642415" y="1588773"/>
                      <a:pt x="1624504" y="1591108"/>
                    </a:cubicBezTo>
                    <a:cubicBezTo>
                      <a:pt x="1583229" y="1596559"/>
                      <a:pt x="1541954" y="1600454"/>
                      <a:pt x="1500680" y="1604348"/>
                    </a:cubicBezTo>
                    <a:cubicBezTo>
                      <a:pt x="1480432" y="1602790"/>
                      <a:pt x="1464077" y="1604347"/>
                      <a:pt x="1447722" y="1605905"/>
                    </a:cubicBezTo>
                    <a:lnTo>
                      <a:pt x="1374520" y="1605905"/>
                    </a:lnTo>
                    <a:cubicBezTo>
                      <a:pt x="1358944" y="1600453"/>
                      <a:pt x="1350377" y="1588773"/>
                      <a:pt x="1345704" y="1573197"/>
                    </a:cubicBezTo>
                    <a:cubicBezTo>
                      <a:pt x="1319227" y="1492205"/>
                      <a:pt x="1291970" y="1411215"/>
                      <a:pt x="1265493" y="1330222"/>
                    </a:cubicBezTo>
                    <a:cubicBezTo>
                      <a:pt x="1259262" y="1311531"/>
                      <a:pt x="1246803" y="1299851"/>
                      <a:pt x="1227333" y="1295956"/>
                    </a:cubicBezTo>
                    <a:cubicBezTo>
                      <a:pt x="1186058" y="1286611"/>
                      <a:pt x="1144005" y="1278044"/>
                      <a:pt x="1102731" y="1267921"/>
                    </a:cubicBezTo>
                    <a:cubicBezTo>
                      <a:pt x="1080925" y="1262470"/>
                      <a:pt x="1063014" y="1267922"/>
                      <a:pt x="1047439" y="1284275"/>
                    </a:cubicBezTo>
                    <a:cubicBezTo>
                      <a:pt x="987473" y="1346576"/>
                      <a:pt x="925951" y="1407321"/>
                      <a:pt x="865208" y="1468842"/>
                    </a:cubicBezTo>
                    <a:cubicBezTo>
                      <a:pt x="851190" y="1482859"/>
                      <a:pt x="834835" y="1485976"/>
                      <a:pt x="818482" y="1476631"/>
                    </a:cubicBezTo>
                    <a:lnTo>
                      <a:pt x="623012" y="1366824"/>
                    </a:lnTo>
                    <a:cubicBezTo>
                      <a:pt x="600427" y="1354363"/>
                      <a:pt x="594975" y="1341125"/>
                      <a:pt x="601206" y="1316983"/>
                    </a:cubicBezTo>
                    <a:cubicBezTo>
                      <a:pt x="622232" y="1232877"/>
                      <a:pt x="644038" y="1149548"/>
                      <a:pt x="665064" y="1065443"/>
                    </a:cubicBezTo>
                    <a:cubicBezTo>
                      <a:pt x="669738" y="1047530"/>
                      <a:pt x="666622" y="1031177"/>
                      <a:pt x="653382" y="1017159"/>
                    </a:cubicBezTo>
                    <a:lnTo>
                      <a:pt x="559152" y="919034"/>
                    </a:lnTo>
                    <a:cubicBezTo>
                      <a:pt x="546693" y="905795"/>
                      <a:pt x="531117" y="901901"/>
                      <a:pt x="513985" y="905795"/>
                    </a:cubicBezTo>
                    <a:cubicBezTo>
                      <a:pt x="498410" y="908910"/>
                      <a:pt x="483613" y="912804"/>
                      <a:pt x="468816" y="915919"/>
                    </a:cubicBezTo>
                    <a:lnTo>
                      <a:pt x="256993" y="963425"/>
                    </a:lnTo>
                    <a:cubicBezTo>
                      <a:pt x="237523" y="968097"/>
                      <a:pt x="221949" y="961088"/>
                      <a:pt x="213380" y="943954"/>
                    </a:cubicBezTo>
                    <a:cubicBezTo>
                      <a:pt x="177557" y="875423"/>
                      <a:pt x="142513" y="806113"/>
                      <a:pt x="106691" y="737582"/>
                    </a:cubicBezTo>
                    <a:cubicBezTo>
                      <a:pt x="98903" y="722007"/>
                      <a:pt x="102018" y="704874"/>
                      <a:pt x="114477" y="693194"/>
                    </a:cubicBezTo>
                    <a:lnTo>
                      <a:pt x="311506" y="510183"/>
                    </a:lnTo>
                    <a:cubicBezTo>
                      <a:pt x="324744" y="498501"/>
                      <a:pt x="329417" y="482927"/>
                      <a:pt x="327081" y="465793"/>
                    </a:cubicBezTo>
                    <a:cubicBezTo>
                      <a:pt x="319294" y="423739"/>
                      <a:pt x="311506" y="380907"/>
                      <a:pt x="303718" y="338855"/>
                    </a:cubicBezTo>
                    <a:cubicBezTo>
                      <a:pt x="300603" y="320942"/>
                      <a:pt x="290478" y="309262"/>
                      <a:pt x="273346" y="303032"/>
                    </a:cubicBezTo>
                    <a:lnTo>
                      <a:pt x="101239" y="239952"/>
                    </a:lnTo>
                    <a:cubicBezTo>
                      <a:pt x="67753" y="227491"/>
                      <a:pt x="33487" y="216588"/>
                      <a:pt x="0" y="201792"/>
                    </a:cubicBezTo>
                    <a:lnTo>
                      <a:pt x="0" y="158181"/>
                    </a:lnTo>
                    <a:cubicBezTo>
                      <a:pt x="2336" y="132482"/>
                      <a:pt x="4673" y="107562"/>
                      <a:pt x="7008" y="81862"/>
                    </a:cubicBezTo>
                    <a:lnTo>
                      <a:pt x="18919" y="0"/>
                    </a:lnTo>
                    <a:close/>
                  </a:path>
                </a:pathLst>
              </a:custGeom>
              <a:solidFill>
                <a:srgbClr val="07A398"/>
              </a:solidFill>
              <a:ln w="5155"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ndParaRPr>
              </a:p>
            </p:txBody>
          </p:sp>
          <p:sp>
            <p:nvSpPr>
              <p:cNvPr id="22" name="Freeform: Shape 21">
                <a:extLst>
                  <a:ext uri="{FF2B5EF4-FFF2-40B4-BE49-F238E27FC236}">
                    <a16:creationId xmlns:a16="http://schemas.microsoft.com/office/drawing/2014/main" id="{460A7768-6AF2-18AF-9862-D3DDBBE6660E}"/>
                  </a:ext>
                </a:extLst>
              </p:cNvPr>
              <p:cNvSpPr/>
              <p:nvPr/>
            </p:nvSpPr>
            <p:spPr>
              <a:xfrm rot="20740831">
                <a:off x="8851220" y="2871773"/>
                <a:ext cx="2467165" cy="1435960"/>
              </a:xfrm>
              <a:custGeom>
                <a:avLst/>
                <a:gdLst>
                  <a:gd name="connsiteX0" fmla="*/ 13991 w 2710158"/>
                  <a:gd name="connsiteY0" fmla="*/ 0 h 1577389"/>
                  <a:gd name="connsiteX1" fmla="*/ 585549 w 2710158"/>
                  <a:gd name="connsiteY1" fmla="*/ 145895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10158" h="1577389">
                    <a:moveTo>
                      <a:pt x="13991" y="0"/>
                    </a:moveTo>
                    <a:lnTo>
                      <a:pt x="585549" y="145895"/>
                    </a:lnTo>
                    <a:lnTo>
                      <a:pt x="584074" y="173276"/>
                    </a:lnTo>
                    <a:cubicBezTo>
                      <a:pt x="582516" y="627296"/>
                      <a:pt x="946977" y="992537"/>
                      <a:pt x="1398661" y="994094"/>
                    </a:cubicBezTo>
                    <a:cubicBezTo>
                      <a:pt x="1712406" y="995165"/>
                      <a:pt x="1982349" y="821394"/>
                      <a:pt x="2120677" y="566414"/>
                    </a:cubicBezTo>
                    <a:lnTo>
                      <a:pt x="2132960" y="540886"/>
                    </a:lnTo>
                    <a:lnTo>
                      <a:pt x="2710158" y="688221"/>
                    </a:lnTo>
                    <a:lnTo>
                      <a:pt x="2679730" y="770588"/>
                    </a:lnTo>
                    <a:cubicBezTo>
                      <a:pt x="2673499" y="787721"/>
                      <a:pt x="2658703" y="797067"/>
                      <a:pt x="2641570" y="795510"/>
                    </a:cubicBezTo>
                    <a:cubicBezTo>
                      <a:pt x="2608862" y="792394"/>
                      <a:pt x="2576933" y="788500"/>
                      <a:pt x="2544225" y="785385"/>
                    </a:cubicBezTo>
                    <a:cubicBezTo>
                      <a:pt x="2488155" y="779155"/>
                      <a:pt x="2432082" y="772924"/>
                      <a:pt x="2376012" y="767474"/>
                    </a:cubicBezTo>
                    <a:cubicBezTo>
                      <a:pt x="2358099" y="765917"/>
                      <a:pt x="2344083" y="772146"/>
                      <a:pt x="2333180" y="786943"/>
                    </a:cubicBezTo>
                    <a:cubicBezTo>
                      <a:pt x="2312932" y="814199"/>
                      <a:pt x="2293462" y="842234"/>
                      <a:pt x="2272436" y="869492"/>
                    </a:cubicBezTo>
                    <a:cubicBezTo>
                      <a:pt x="2259976" y="885846"/>
                      <a:pt x="2258418" y="902979"/>
                      <a:pt x="2265427" y="921669"/>
                    </a:cubicBezTo>
                    <a:cubicBezTo>
                      <a:pt x="2296577" y="1004219"/>
                      <a:pt x="2328507" y="1086767"/>
                      <a:pt x="2359657" y="1169317"/>
                    </a:cubicBezTo>
                    <a:cubicBezTo>
                      <a:pt x="2368224" y="1191121"/>
                      <a:pt x="2363551" y="1205919"/>
                      <a:pt x="2345640" y="1219936"/>
                    </a:cubicBezTo>
                    <a:cubicBezTo>
                      <a:pt x="2283338" y="1266662"/>
                      <a:pt x="2221816" y="1314167"/>
                      <a:pt x="2159515" y="1360892"/>
                    </a:cubicBezTo>
                    <a:cubicBezTo>
                      <a:pt x="2141604" y="1374131"/>
                      <a:pt x="2126028" y="1374132"/>
                      <a:pt x="2108895" y="1360113"/>
                    </a:cubicBezTo>
                    <a:cubicBezTo>
                      <a:pt x="2041921" y="1306379"/>
                      <a:pt x="1974170" y="1251865"/>
                      <a:pt x="1907195" y="1197352"/>
                    </a:cubicBezTo>
                    <a:cubicBezTo>
                      <a:pt x="1892399" y="1185670"/>
                      <a:pt x="1876823" y="1181776"/>
                      <a:pt x="1859691" y="1188006"/>
                    </a:cubicBezTo>
                    <a:cubicBezTo>
                      <a:pt x="1819973" y="1202803"/>
                      <a:pt x="1780256" y="1217600"/>
                      <a:pt x="1741318" y="1233175"/>
                    </a:cubicBezTo>
                    <a:cubicBezTo>
                      <a:pt x="1725743" y="1239406"/>
                      <a:pt x="1716398" y="1251088"/>
                      <a:pt x="1712504" y="1267441"/>
                    </a:cubicBezTo>
                    <a:cubicBezTo>
                      <a:pt x="1707052" y="1293139"/>
                      <a:pt x="1701602" y="1319617"/>
                      <a:pt x="1696149" y="1345318"/>
                    </a:cubicBezTo>
                    <a:cubicBezTo>
                      <a:pt x="1682911" y="1407618"/>
                      <a:pt x="1670450" y="1469140"/>
                      <a:pt x="1657211" y="1531442"/>
                    </a:cubicBezTo>
                    <a:cubicBezTo>
                      <a:pt x="1653318" y="1549354"/>
                      <a:pt x="1642415" y="1560257"/>
                      <a:pt x="1624504" y="1562592"/>
                    </a:cubicBezTo>
                    <a:cubicBezTo>
                      <a:pt x="1583229" y="1568043"/>
                      <a:pt x="1541954" y="1571938"/>
                      <a:pt x="1500680" y="1575832"/>
                    </a:cubicBezTo>
                    <a:cubicBezTo>
                      <a:pt x="1480432" y="1574274"/>
                      <a:pt x="1464077" y="1575831"/>
                      <a:pt x="1447722" y="1577389"/>
                    </a:cubicBezTo>
                    <a:cubicBezTo>
                      <a:pt x="1423581" y="1577389"/>
                      <a:pt x="1399440" y="1577389"/>
                      <a:pt x="1374520" y="1577389"/>
                    </a:cubicBezTo>
                    <a:cubicBezTo>
                      <a:pt x="1358944" y="1571937"/>
                      <a:pt x="1350377" y="1560257"/>
                      <a:pt x="1345704" y="1544681"/>
                    </a:cubicBezTo>
                    <a:cubicBezTo>
                      <a:pt x="1319227" y="1463689"/>
                      <a:pt x="1291970" y="1382699"/>
                      <a:pt x="1265493" y="1301706"/>
                    </a:cubicBezTo>
                    <a:cubicBezTo>
                      <a:pt x="1259262" y="1283015"/>
                      <a:pt x="1246803" y="1271335"/>
                      <a:pt x="1227333" y="1267440"/>
                    </a:cubicBezTo>
                    <a:cubicBezTo>
                      <a:pt x="1186058" y="1258095"/>
                      <a:pt x="1144005" y="1249528"/>
                      <a:pt x="1102731" y="1239405"/>
                    </a:cubicBezTo>
                    <a:cubicBezTo>
                      <a:pt x="1080925" y="1233954"/>
                      <a:pt x="1063014" y="1239406"/>
                      <a:pt x="1047439" y="1255759"/>
                    </a:cubicBezTo>
                    <a:cubicBezTo>
                      <a:pt x="987473" y="1318060"/>
                      <a:pt x="925951" y="1378805"/>
                      <a:pt x="865208" y="1440326"/>
                    </a:cubicBezTo>
                    <a:cubicBezTo>
                      <a:pt x="851190" y="1454343"/>
                      <a:pt x="834835" y="1457460"/>
                      <a:pt x="818482" y="1448115"/>
                    </a:cubicBezTo>
                    <a:cubicBezTo>
                      <a:pt x="753065" y="1411513"/>
                      <a:pt x="688427" y="1374911"/>
                      <a:pt x="623012" y="1338308"/>
                    </a:cubicBezTo>
                    <a:cubicBezTo>
                      <a:pt x="600427" y="1325847"/>
                      <a:pt x="594975" y="1312609"/>
                      <a:pt x="601206" y="1288467"/>
                    </a:cubicBezTo>
                    <a:cubicBezTo>
                      <a:pt x="622232" y="1204361"/>
                      <a:pt x="644038" y="1121032"/>
                      <a:pt x="665064" y="1036927"/>
                    </a:cubicBezTo>
                    <a:cubicBezTo>
                      <a:pt x="669738" y="1019014"/>
                      <a:pt x="666622" y="1002661"/>
                      <a:pt x="653382" y="988643"/>
                    </a:cubicBezTo>
                    <a:cubicBezTo>
                      <a:pt x="622232" y="955935"/>
                      <a:pt x="590303" y="923227"/>
                      <a:pt x="559152" y="890518"/>
                    </a:cubicBezTo>
                    <a:cubicBezTo>
                      <a:pt x="546693" y="877279"/>
                      <a:pt x="531117" y="873385"/>
                      <a:pt x="513985" y="877279"/>
                    </a:cubicBezTo>
                    <a:cubicBezTo>
                      <a:pt x="498410" y="880394"/>
                      <a:pt x="483613" y="884288"/>
                      <a:pt x="468816" y="887403"/>
                    </a:cubicBezTo>
                    <a:cubicBezTo>
                      <a:pt x="397948" y="902979"/>
                      <a:pt x="327859" y="919332"/>
                      <a:pt x="256993" y="934909"/>
                    </a:cubicBezTo>
                    <a:cubicBezTo>
                      <a:pt x="237523" y="939581"/>
                      <a:pt x="221949" y="932572"/>
                      <a:pt x="213380" y="915438"/>
                    </a:cubicBezTo>
                    <a:cubicBezTo>
                      <a:pt x="177557" y="846907"/>
                      <a:pt x="142513" y="777597"/>
                      <a:pt x="106691" y="709066"/>
                    </a:cubicBezTo>
                    <a:cubicBezTo>
                      <a:pt x="98903" y="693491"/>
                      <a:pt x="102018" y="676358"/>
                      <a:pt x="114477" y="664678"/>
                    </a:cubicBezTo>
                    <a:cubicBezTo>
                      <a:pt x="179895" y="603932"/>
                      <a:pt x="246090" y="542410"/>
                      <a:pt x="311506" y="481667"/>
                    </a:cubicBezTo>
                    <a:cubicBezTo>
                      <a:pt x="324744" y="469985"/>
                      <a:pt x="329417" y="454411"/>
                      <a:pt x="327081" y="437277"/>
                    </a:cubicBezTo>
                    <a:cubicBezTo>
                      <a:pt x="319294" y="395223"/>
                      <a:pt x="311506" y="352391"/>
                      <a:pt x="303718" y="310339"/>
                    </a:cubicBezTo>
                    <a:cubicBezTo>
                      <a:pt x="300603" y="292426"/>
                      <a:pt x="290478" y="280746"/>
                      <a:pt x="273346" y="274516"/>
                    </a:cubicBezTo>
                    <a:cubicBezTo>
                      <a:pt x="215717" y="253489"/>
                      <a:pt x="158089" y="232462"/>
                      <a:pt x="101239" y="211436"/>
                    </a:cubicBezTo>
                    <a:cubicBezTo>
                      <a:pt x="67753" y="198975"/>
                      <a:pt x="33487" y="188072"/>
                      <a:pt x="0" y="173276"/>
                    </a:cubicBezTo>
                    <a:cubicBezTo>
                      <a:pt x="0" y="158479"/>
                      <a:pt x="0" y="144462"/>
                      <a:pt x="0" y="129665"/>
                    </a:cubicBezTo>
                    <a:cubicBezTo>
                      <a:pt x="2336" y="103966"/>
                      <a:pt x="4673" y="79046"/>
                      <a:pt x="7008" y="53346"/>
                    </a:cubicBezTo>
                    <a:close/>
                  </a:path>
                </a:pathLst>
              </a:custGeom>
              <a:solidFill>
                <a:srgbClr val="0000FF"/>
              </a:solidFill>
              <a:ln w="5155"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ndParaRPr>
              </a:p>
            </p:txBody>
          </p:sp>
          <p:sp>
            <p:nvSpPr>
              <p:cNvPr id="23" name="Freeform: Shape 22">
                <a:extLst>
                  <a:ext uri="{FF2B5EF4-FFF2-40B4-BE49-F238E27FC236}">
                    <a16:creationId xmlns:a16="http://schemas.microsoft.com/office/drawing/2014/main" id="{2ECB737D-50EB-12AA-AE7D-6ADC1E2238DB}"/>
                  </a:ext>
                </a:extLst>
              </p:cNvPr>
              <p:cNvSpPr/>
              <p:nvPr/>
            </p:nvSpPr>
            <p:spPr>
              <a:xfrm rot="9900000">
                <a:off x="6662486" y="2074404"/>
                <a:ext cx="2467165" cy="1461919"/>
              </a:xfrm>
              <a:custGeom>
                <a:avLst/>
                <a:gdLst>
                  <a:gd name="connsiteX0" fmla="*/ 13991 w 2710158"/>
                  <a:gd name="connsiteY0" fmla="*/ 0 h 1577389"/>
                  <a:gd name="connsiteX1" fmla="*/ 585549 w 2710158"/>
                  <a:gd name="connsiteY1" fmla="*/ 145895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 name="connsiteX0" fmla="*/ 13991 w 2710158"/>
                  <a:gd name="connsiteY0" fmla="*/ 0 h 1577389"/>
                  <a:gd name="connsiteX1" fmla="*/ 586591 w 2710158"/>
                  <a:gd name="connsiteY1" fmla="*/ 121763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 name="connsiteX54" fmla="*/ 13991 w 2710158"/>
                  <a:gd name="connsiteY54" fmla="*/ 0 h 1577389"/>
                  <a:gd name="connsiteX0" fmla="*/ 18919 w 2710158"/>
                  <a:gd name="connsiteY0" fmla="*/ 0 h 1605905"/>
                  <a:gd name="connsiteX1" fmla="*/ 586591 w 2710158"/>
                  <a:gd name="connsiteY1" fmla="*/ 150279 h 1605905"/>
                  <a:gd name="connsiteX2" fmla="*/ 584074 w 2710158"/>
                  <a:gd name="connsiteY2" fmla="*/ 201792 h 1605905"/>
                  <a:gd name="connsiteX3" fmla="*/ 1398661 w 2710158"/>
                  <a:gd name="connsiteY3" fmla="*/ 1022610 h 1605905"/>
                  <a:gd name="connsiteX4" fmla="*/ 2120677 w 2710158"/>
                  <a:gd name="connsiteY4" fmla="*/ 594930 h 1605905"/>
                  <a:gd name="connsiteX5" fmla="*/ 2132960 w 2710158"/>
                  <a:gd name="connsiteY5" fmla="*/ 569402 h 1605905"/>
                  <a:gd name="connsiteX6" fmla="*/ 2710158 w 2710158"/>
                  <a:gd name="connsiteY6" fmla="*/ 716737 h 1605905"/>
                  <a:gd name="connsiteX7" fmla="*/ 2679730 w 2710158"/>
                  <a:gd name="connsiteY7" fmla="*/ 799104 h 1605905"/>
                  <a:gd name="connsiteX8" fmla="*/ 2641570 w 2710158"/>
                  <a:gd name="connsiteY8" fmla="*/ 824026 h 1605905"/>
                  <a:gd name="connsiteX9" fmla="*/ 2544225 w 2710158"/>
                  <a:gd name="connsiteY9" fmla="*/ 813901 h 1605905"/>
                  <a:gd name="connsiteX10" fmla="*/ 2376012 w 2710158"/>
                  <a:gd name="connsiteY10" fmla="*/ 795990 h 1605905"/>
                  <a:gd name="connsiteX11" fmla="*/ 2333180 w 2710158"/>
                  <a:gd name="connsiteY11" fmla="*/ 815459 h 1605905"/>
                  <a:gd name="connsiteX12" fmla="*/ 2272436 w 2710158"/>
                  <a:gd name="connsiteY12" fmla="*/ 898008 h 1605905"/>
                  <a:gd name="connsiteX13" fmla="*/ 2265427 w 2710158"/>
                  <a:gd name="connsiteY13" fmla="*/ 950185 h 1605905"/>
                  <a:gd name="connsiteX14" fmla="*/ 2359657 w 2710158"/>
                  <a:gd name="connsiteY14" fmla="*/ 1197833 h 1605905"/>
                  <a:gd name="connsiteX15" fmla="*/ 2345640 w 2710158"/>
                  <a:gd name="connsiteY15" fmla="*/ 1248452 h 1605905"/>
                  <a:gd name="connsiteX16" fmla="*/ 2159515 w 2710158"/>
                  <a:gd name="connsiteY16" fmla="*/ 1389408 h 1605905"/>
                  <a:gd name="connsiteX17" fmla="*/ 2108895 w 2710158"/>
                  <a:gd name="connsiteY17" fmla="*/ 1388629 h 1605905"/>
                  <a:gd name="connsiteX18" fmla="*/ 1907195 w 2710158"/>
                  <a:gd name="connsiteY18" fmla="*/ 1225868 h 1605905"/>
                  <a:gd name="connsiteX19" fmla="*/ 1859691 w 2710158"/>
                  <a:gd name="connsiteY19" fmla="*/ 1216522 h 1605905"/>
                  <a:gd name="connsiteX20" fmla="*/ 1741318 w 2710158"/>
                  <a:gd name="connsiteY20" fmla="*/ 1261691 h 1605905"/>
                  <a:gd name="connsiteX21" fmla="*/ 1712504 w 2710158"/>
                  <a:gd name="connsiteY21" fmla="*/ 1295957 h 1605905"/>
                  <a:gd name="connsiteX22" fmla="*/ 1696149 w 2710158"/>
                  <a:gd name="connsiteY22" fmla="*/ 1373834 h 1605905"/>
                  <a:gd name="connsiteX23" fmla="*/ 1657211 w 2710158"/>
                  <a:gd name="connsiteY23" fmla="*/ 1559958 h 1605905"/>
                  <a:gd name="connsiteX24" fmla="*/ 1624504 w 2710158"/>
                  <a:gd name="connsiteY24" fmla="*/ 1591108 h 1605905"/>
                  <a:gd name="connsiteX25" fmla="*/ 1500680 w 2710158"/>
                  <a:gd name="connsiteY25" fmla="*/ 1604348 h 1605905"/>
                  <a:gd name="connsiteX26" fmla="*/ 1447722 w 2710158"/>
                  <a:gd name="connsiteY26" fmla="*/ 1605905 h 1605905"/>
                  <a:gd name="connsiteX27" fmla="*/ 1374520 w 2710158"/>
                  <a:gd name="connsiteY27" fmla="*/ 1605905 h 1605905"/>
                  <a:gd name="connsiteX28" fmla="*/ 1345704 w 2710158"/>
                  <a:gd name="connsiteY28" fmla="*/ 1573197 h 1605905"/>
                  <a:gd name="connsiteX29" fmla="*/ 1265493 w 2710158"/>
                  <a:gd name="connsiteY29" fmla="*/ 1330222 h 1605905"/>
                  <a:gd name="connsiteX30" fmla="*/ 1227333 w 2710158"/>
                  <a:gd name="connsiteY30" fmla="*/ 1295956 h 1605905"/>
                  <a:gd name="connsiteX31" fmla="*/ 1102731 w 2710158"/>
                  <a:gd name="connsiteY31" fmla="*/ 1267921 h 1605905"/>
                  <a:gd name="connsiteX32" fmla="*/ 1047439 w 2710158"/>
                  <a:gd name="connsiteY32" fmla="*/ 1284275 h 1605905"/>
                  <a:gd name="connsiteX33" fmla="*/ 865208 w 2710158"/>
                  <a:gd name="connsiteY33" fmla="*/ 1468842 h 1605905"/>
                  <a:gd name="connsiteX34" fmla="*/ 818482 w 2710158"/>
                  <a:gd name="connsiteY34" fmla="*/ 1476631 h 1605905"/>
                  <a:gd name="connsiteX35" fmla="*/ 623012 w 2710158"/>
                  <a:gd name="connsiteY35" fmla="*/ 1366824 h 1605905"/>
                  <a:gd name="connsiteX36" fmla="*/ 601206 w 2710158"/>
                  <a:gd name="connsiteY36" fmla="*/ 1316983 h 1605905"/>
                  <a:gd name="connsiteX37" fmla="*/ 665064 w 2710158"/>
                  <a:gd name="connsiteY37" fmla="*/ 1065443 h 1605905"/>
                  <a:gd name="connsiteX38" fmla="*/ 653382 w 2710158"/>
                  <a:gd name="connsiteY38" fmla="*/ 1017159 h 1605905"/>
                  <a:gd name="connsiteX39" fmla="*/ 559152 w 2710158"/>
                  <a:gd name="connsiteY39" fmla="*/ 919034 h 1605905"/>
                  <a:gd name="connsiteX40" fmla="*/ 513985 w 2710158"/>
                  <a:gd name="connsiteY40" fmla="*/ 905795 h 1605905"/>
                  <a:gd name="connsiteX41" fmla="*/ 468816 w 2710158"/>
                  <a:gd name="connsiteY41" fmla="*/ 915919 h 1605905"/>
                  <a:gd name="connsiteX42" fmla="*/ 256993 w 2710158"/>
                  <a:gd name="connsiteY42" fmla="*/ 963425 h 1605905"/>
                  <a:gd name="connsiteX43" fmla="*/ 213380 w 2710158"/>
                  <a:gd name="connsiteY43" fmla="*/ 943954 h 1605905"/>
                  <a:gd name="connsiteX44" fmla="*/ 106691 w 2710158"/>
                  <a:gd name="connsiteY44" fmla="*/ 737582 h 1605905"/>
                  <a:gd name="connsiteX45" fmla="*/ 114477 w 2710158"/>
                  <a:gd name="connsiteY45" fmla="*/ 693194 h 1605905"/>
                  <a:gd name="connsiteX46" fmla="*/ 311506 w 2710158"/>
                  <a:gd name="connsiteY46" fmla="*/ 510183 h 1605905"/>
                  <a:gd name="connsiteX47" fmla="*/ 327081 w 2710158"/>
                  <a:gd name="connsiteY47" fmla="*/ 465793 h 1605905"/>
                  <a:gd name="connsiteX48" fmla="*/ 303718 w 2710158"/>
                  <a:gd name="connsiteY48" fmla="*/ 338855 h 1605905"/>
                  <a:gd name="connsiteX49" fmla="*/ 273346 w 2710158"/>
                  <a:gd name="connsiteY49" fmla="*/ 303032 h 1605905"/>
                  <a:gd name="connsiteX50" fmla="*/ 101239 w 2710158"/>
                  <a:gd name="connsiteY50" fmla="*/ 239952 h 1605905"/>
                  <a:gd name="connsiteX51" fmla="*/ 0 w 2710158"/>
                  <a:gd name="connsiteY51" fmla="*/ 201792 h 1605905"/>
                  <a:gd name="connsiteX52" fmla="*/ 0 w 2710158"/>
                  <a:gd name="connsiteY52" fmla="*/ 158181 h 1605905"/>
                  <a:gd name="connsiteX53" fmla="*/ 7008 w 2710158"/>
                  <a:gd name="connsiteY53" fmla="*/ 81862 h 1605905"/>
                  <a:gd name="connsiteX54" fmla="*/ 18919 w 2710158"/>
                  <a:gd name="connsiteY54" fmla="*/ 0 h 1605905"/>
                  <a:gd name="connsiteX0" fmla="*/ 18919 w 2710158"/>
                  <a:gd name="connsiteY0" fmla="*/ 0 h 1605905"/>
                  <a:gd name="connsiteX1" fmla="*/ 586591 w 2710158"/>
                  <a:gd name="connsiteY1" fmla="*/ 150279 h 1605905"/>
                  <a:gd name="connsiteX2" fmla="*/ 584074 w 2710158"/>
                  <a:gd name="connsiteY2" fmla="*/ 201792 h 1605905"/>
                  <a:gd name="connsiteX3" fmla="*/ 1398661 w 2710158"/>
                  <a:gd name="connsiteY3" fmla="*/ 1022610 h 1605905"/>
                  <a:gd name="connsiteX4" fmla="*/ 2120677 w 2710158"/>
                  <a:gd name="connsiteY4" fmla="*/ 594930 h 1605905"/>
                  <a:gd name="connsiteX5" fmla="*/ 2135857 w 2710158"/>
                  <a:gd name="connsiteY5" fmla="*/ 558587 h 1605905"/>
                  <a:gd name="connsiteX6" fmla="*/ 2710158 w 2710158"/>
                  <a:gd name="connsiteY6" fmla="*/ 716737 h 1605905"/>
                  <a:gd name="connsiteX7" fmla="*/ 2679730 w 2710158"/>
                  <a:gd name="connsiteY7" fmla="*/ 799104 h 1605905"/>
                  <a:gd name="connsiteX8" fmla="*/ 2641570 w 2710158"/>
                  <a:gd name="connsiteY8" fmla="*/ 824026 h 1605905"/>
                  <a:gd name="connsiteX9" fmla="*/ 2544225 w 2710158"/>
                  <a:gd name="connsiteY9" fmla="*/ 813901 h 1605905"/>
                  <a:gd name="connsiteX10" fmla="*/ 2376012 w 2710158"/>
                  <a:gd name="connsiteY10" fmla="*/ 795990 h 1605905"/>
                  <a:gd name="connsiteX11" fmla="*/ 2333180 w 2710158"/>
                  <a:gd name="connsiteY11" fmla="*/ 815459 h 1605905"/>
                  <a:gd name="connsiteX12" fmla="*/ 2272436 w 2710158"/>
                  <a:gd name="connsiteY12" fmla="*/ 898008 h 1605905"/>
                  <a:gd name="connsiteX13" fmla="*/ 2265427 w 2710158"/>
                  <a:gd name="connsiteY13" fmla="*/ 950185 h 1605905"/>
                  <a:gd name="connsiteX14" fmla="*/ 2359657 w 2710158"/>
                  <a:gd name="connsiteY14" fmla="*/ 1197833 h 1605905"/>
                  <a:gd name="connsiteX15" fmla="*/ 2345640 w 2710158"/>
                  <a:gd name="connsiteY15" fmla="*/ 1248452 h 1605905"/>
                  <a:gd name="connsiteX16" fmla="*/ 2159515 w 2710158"/>
                  <a:gd name="connsiteY16" fmla="*/ 1389408 h 1605905"/>
                  <a:gd name="connsiteX17" fmla="*/ 2108895 w 2710158"/>
                  <a:gd name="connsiteY17" fmla="*/ 1388629 h 1605905"/>
                  <a:gd name="connsiteX18" fmla="*/ 1907195 w 2710158"/>
                  <a:gd name="connsiteY18" fmla="*/ 1225868 h 1605905"/>
                  <a:gd name="connsiteX19" fmla="*/ 1859691 w 2710158"/>
                  <a:gd name="connsiteY19" fmla="*/ 1216522 h 1605905"/>
                  <a:gd name="connsiteX20" fmla="*/ 1741318 w 2710158"/>
                  <a:gd name="connsiteY20" fmla="*/ 1261691 h 1605905"/>
                  <a:gd name="connsiteX21" fmla="*/ 1712504 w 2710158"/>
                  <a:gd name="connsiteY21" fmla="*/ 1295957 h 1605905"/>
                  <a:gd name="connsiteX22" fmla="*/ 1696149 w 2710158"/>
                  <a:gd name="connsiteY22" fmla="*/ 1373834 h 1605905"/>
                  <a:gd name="connsiteX23" fmla="*/ 1657211 w 2710158"/>
                  <a:gd name="connsiteY23" fmla="*/ 1559958 h 1605905"/>
                  <a:gd name="connsiteX24" fmla="*/ 1624504 w 2710158"/>
                  <a:gd name="connsiteY24" fmla="*/ 1591108 h 1605905"/>
                  <a:gd name="connsiteX25" fmla="*/ 1500680 w 2710158"/>
                  <a:gd name="connsiteY25" fmla="*/ 1604348 h 1605905"/>
                  <a:gd name="connsiteX26" fmla="*/ 1447722 w 2710158"/>
                  <a:gd name="connsiteY26" fmla="*/ 1605905 h 1605905"/>
                  <a:gd name="connsiteX27" fmla="*/ 1374520 w 2710158"/>
                  <a:gd name="connsiteY27" fmla="*/ 1605905 h 1605905"/>
                  <a:gd name="connsiteX28" fmla="*/ 1345704 w 2710158"/>
                  <a:gd name="connsiteY28" fmla="*/ 1573197 h 1605905"/>
                  <a:gd name="connsiteX29" fmla="*/ 1265493 w 2710158"/>
                  <a:gd name="connsiteY29" fmla="*/ 1330222 h 1605905"/>
                  <a:gd name="connsiteX30" fmla="*/ 1227333 w 2710158"/>
                  <a:gd name="connsiteY30" fmla="*/ 1295956 h 1605905"/>
                  <a:gd name="connsiteX31" fmla="*/ 1102731 w 2710158"/>
                  <a:gd name="connsiteY31" fmla="*/ 1267921 h 1605905"/>
                  <a:gd name="connsiteX32" fmla="*/ 1047439 w 2710158"/>
                  <a:gd name="connsiteY32" fmla="*/ 1284275 h 1605905"/>
                  <a:gd name="connsiteX33" fmla="*/ 865208 w 2710158"/>
                  <a:gd name="connsiteY33" fmla="*/ 1468842 h 1605905"/>
                  <a:gd name="connsiteX34" fmla="*/ 818482 w 2710158"/>
                  <a:gd name="connsiteY34" fmla="*/ 1476631 h 1605905"/>
                  <a:gd name="connsiteX35" fmla="*/ 623012 w 2710158"/>
                  <a:gd name="connsiteY35" fmla="*/ 1366824 h 1605905"/>
                  <a:gd name="connsiteX36" fmla="*/ 601206 w 2710158"/>
                  <a:gd name="connsiteY36" fmla="*/ 1316983 h 1605905"/>
                  <a:gd name="connsiteX37" fmla="*/ 665064 w 2710158"/>
                  <a:gd name="connsiteY37" fmla="*/ 1065443 h 1605905"/>
                  <a:gd name="connsiteX38" fmla="*/ 653382 w 2710158"/>
                  <a:gd name="connsiteY38" fmla="*/ 1017159 h 1605905"/>
                  <a:gd name="connsiteX39" fmla="*/ 559152 w 2710158"/>
                  <a:gd name="connsiteY39" fmla="*/ 919034 h 1605905"/>
                  <a:gd name="connsiteX40" fmla="*/ 513985 w 2710158"/>
                  <a:gd name="connsiteY40" fmla="*/ 905795 h 1605905"/>
                  <a:gd name="connsiteX41" fmla="*/ 468816 w 2710158"/>
                  <a:gd name="connsiteY41" fmla="*/ 915919 h 1605905"/>
                  <a:gd name="connsiteX42" fmla="*/ 256993 w 2710158"/>
                  <a:gd name="connsiteY42" fmla="*/ 963425 h 1605905"/>
                  <a:gd name="connsiteX43" fmla="*/ 213380 w 2710158"/>
                  <a:gd name="connsiteY43" fmla="*/ 943954 h 1605905"/>
                  <a:gd name="connsiteX44" fmla="*/ 106691 w 2710158"/>
                  <a:gd name="connsiteY44" fmla="*/ 737582 h 1605905"/>
                  <a:gd name="connsiteX45" fmla="*/ 114477 w 2710158"/>
                  <a:gd name="connsiteY45" fmla="*/ 693194 h 1605905"/>
                  <a:gd name="connsiteX46" fmla="*/ 311506 w 2710158"/>
                  <a:gd name="connsiteY46" fmla="*/ 510183 h 1605905"/>
                  <a:gd name="connsiteX47" fmla="*/ 327081 w 2710158"/>
                  <a:gd name="connsiteY47" fmla="*/ 465793 h 1605905"/>
                  <a:gd name="connsiteX48" fmla="*/ 303718 w 2710158"/>
                  <a:gd name="connsiteY48" fmla="*/ 338855 h 1605905"/>
                  <a:gd name="connsiteX49" fmla="*/ 273346 w 2710158"/>
                  <a:gd name="connsiteY49" fmla="*/ 303032 h 1605905"/>
                  <a:gd name="connsiteX50" fmla="*/ 101239 w 2710158"/>
                  <a:gd name="connsiteY50" fmla="*/ 239952 h 1605905"/>
                  <a:gd name="connsiteX51" fmla="*/ 0 w 2710158"/>
                  <a:gd name="connsiteY51" fmla="*/ 201792 h 1605905"/>
                  <a:gd name="connsiteX52" fmla="*/ 0 w 2710158"/>
                  <a:gd name="connsiteY52" fmla="*/ 158181 h 1605905"/>
                  <a:gd name="connsiteX53" fmla="*/ 7008 w 2710158"/>
                  <a:gd name="connsiteY53" fmla="*/ 81862 h 1605905"/>
                  <a:gd name="connsiteX54" fmla="*/ 18919 w 2710158"/>
                  <a:gd name="connsiteY54" fmla="*/ 0 h 160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10158" h="1605905">
                    <a:moveTo>
                      <a:pt x="18919" y="0"/>
                    </a:moveTo>
                    <a:lnTo>
                      <a:pt x="586591" y="150279"/>
                    </a:lnTo>
                    <a:cubicBezTo>
                      <a:pt x="586099" y="159406"/>
                      <a:pt x="584566" y="192665"/>
                      <a:pt x="584074" y="201792"/>
                    </a:cubicBezTo>
                    <a:cubicBezTo>
                      <a:pt x="582516" y="655812"/>
                      <a:pt x="946977" y="1021053"/>
                      <a:pt x="1398661" y="1022610"/>
                    </a:cubicBezTo>
                    <a:cubicBezTo>
                      <a:pt x="1712406" y="1023681"/>
                      <a:pt x="1982349" y="849910"/>
                      <a:pt x="2120677" y="594930"/>
                    </a:cubicBezTo>
                    <a:lnTo>
                      <a:pt x="2135857" y="558587"/>
                    </a:lnTo>
                    <a:lnTo>
                      <a:pt x="2710158" y="716737"/>
                    </a:lnTo>
                    <a:lnTo>
                      <a:pt x="2679730" y="799104"/>
                    </a:lnTo>
                    <a:cubicBezTo>
                      <a:pt x="2673499" y="816237"/>
                      <a:pt x="2658703" y="825583"/>
                      <a:pt x="2641570" y="824026"/>
                    </a:cubicBezTo>
                    <a:lnTo>
                      <a:pt x="2544225" y="813901"/>
                    </a:lnTo>
                    <a:lnTo>
                      <a:pt x="2376012" y="795990"/>
                    </a:lnTo>
                    <a:cubicBezTo>
                      <a:pt x="2358099" y="794433"/>
                      <a:pt x="2344083" y="800662"/>
                      <a:pt x="2333180" y="815459"/>
                    </a:cubicBezTo>
                    <a:cubicBezTo>
                      <a:pt x="2312932" y="842715"/>
                      <a:pt x="2293462" y="870750"/>
                      <a:pt x="2272436" y="898008"/>
                    </a:cubicBezTo>
                    <a:cubicBezTo>
                      <a:pt x="2259976" y="914362"/>
                      <a:pt x="2258418" y="931495"/>
                      <a:pt x="2265427" y="950185"/>
                    </a:cubicBezTo>
                    <a:cubicBezTo>
                      <a:pt x="2296577" y="1032735"/>
                      <a:pt x="2328507" y="1115283"/>
                      <a:pt x="2359657" y="1197833"/>
                    </a:cubicBezTo>
                    <a:cubicBezTo>
                      <a:pt x="2368224" y="1219637"/>
                      <a:pt x="2363551" y="1234435"/>
                      <a:pt x="2345640" y="1248452"/>
                    </a:cubicBezTo>
                    <a:lnTo>
                      <a:pt x="2159515" y="1389408"/>
                    </a:lnTo>
                    <a:cubicBezTo>
                      <a:pt x="2141604" y="1402647"/>
                      <a:pt x="2126028" y="1402648"/>
                      <a:pt x="2108895" y="1388629"/>
                    </a:cubicBezTo>
                    <a:lnTo>
                      <a:pt x="1907195" y="1225868"/>
                    </a:lnTo>
                    <a:cubicBezTo>
                      <a:pt x="1892399" y="1214186"/>
                      <a:pt x="1876823" y="1210292"/>
                      <a:pt x="1859691" y="1216522"/>
                    </a:cubicBezTo>
                    <a:lnTo>
                      <a:pt x="1741318" y="1261691"/>
                    </a:lnTo>
                    <a:cubicBezTo>
                      <a:pt x="1725743" y="1267922"/>
                      <a:pt x="1716398" y="1279604"/>
                      <a:pt x="1712504" y="1295957"/>
                    </a:cubicBezTo>
                    <a:cubicBezTo>
                      <a:pt x="1707052" y="1321655"/>
                      <a:pt x="1701602" y="1348133"/>
                      <a:pt x="1696149" y="1373834"/>
                    </a:cubicBezTo>
                    <a:cubicBezTo>
                      <a:pt x="1682911" y="1436134"/>
                      <a:pt x="1670450" y="1497656"/>
                      <a:pt x="1657211" y="1559958"/>
                    </a:cubicBezTo>
                    <a:cubicBezTo>
                      <a:pt x="1653318" y="1577870"/>
                      <a:pt x="1642415" y="1588773"/>
                      <a:pt x="1624504" y="1591108"/>
                    </a:cubicBezTo>
                    <a:cubicBezTo>
                      <a:pt x="1583229" y="1596559"/>
                      <a:pt x="1541954" y="1600454"/>
                      <a:pt x="1500680" y="1604348"/>
                    </a:cubicBezTo>
                    <a:cubicBezTo>
                      <a:pt x="1480432" y="1602790"/>
                      <a:pt x="1464077" y="1604347"/>
                      <a:pt x="1447722" y="1605905"/>
                    </a:cubicBezTo>
                    <a:lnTo>
                      <a:pt x="1374520" y="1605905"/>
                    </a:lnTo>
                    <a:cubicBezTo>
                      <a:pt x="1358944" y="1600453"/>
                      <a:pt x="1350377" y="1588773"/>
                      <a:pt x="1345704" y="1573197"/>
                    </a:cubicBezTo>
                    <a:cubicBezTo>
                      <a:pt x="1319227" y="1492205"/>
                      <a:pt x="1291970" y="1411215"/>
                      <a:pt x="1265493" y="1330222"/>
                    </a:cubicBezTo>
                    <a:cubicBezTo>
                      <a:pt x="1259262" y="1311531"/>
                      <a:pt x="1246803" y="1299851"/>
                      <a:pt x="1227333" y="1295956"/>
                    </a:cubicBezTo>
                    <a:cubicBezTo>
                      <a:pt x="1186058" y="1286611"/>
                      <a:pt x="1144005" y="1278044"/>
                      <a:pt x="1102731" y="1267921"/>
                    </a:cubicBezTo>
                    <a:cubicBezTo>
                      <a:pt x="1080925" y="1262470"/>
                      <a:pt x="1063014" y="1267922"/>
                      <a:pt x="1047439" y="1284275"/>
                    </a:cubicBezTo>
                    <a:cubicBezTo>
                      <a:pt x="987473" y="1346576"/>
                      <a:pt x="925951" y="1407321"/>
                      <a:pt x="865208" y="1468842"/>
                    </a:cubicBezTo>
                    <a:cubicBezTo>
                      <a:pt x="851190" y="1482859"/>
                      <a:pt x="834835" y="1485976"/>
                      <a:pt x="818482" y="1476631"/>
                    </a:cubicBezTo>
                    <a:lnTo>
                      <a:pt x="623012" y="1366824"/>
                    </a:lnTo>
                    <a:cubicBezTo>
                      <a:pt x="600427" y="1354363"/>
                      <a:pt x="594975" y="1341125"/>
                      <a:pt x="601206" y="1316983"/>
                    </a:cubicBezTo>
                    <a:cubicBezTo>
                      <a:pt x="622232" y="1232877"/>
                      <a:pt x="644038" y="1149548"/>
                      <a:pt x="665064" y="1065443"/>
                    </a:cubicBezTo>
                    <a:cubicBezTo>
                      <a:pt x="669738" y="1047530"/>
                      <a:pt x="666622" y="1031177"/>
                      <a:pt x="653382" y="1017159"/>
                    </a:cubicBezTo>
                    <a:lnTo>
                      <a:pt x="559152" y="919034"/>
                    </a:lnTo>
                    <a:cubicBezTo>
                      <a:pt x="546693" y="905795"/>
                      <a:pt x="531117" y="901901"/>
                      <a:pt x="513985" y="905795"/>
                    </a:cubicBezTo>
                    <a:cubicBezTo>
                      <a:pt x="498410" y="908910"/>
                      <a:pt x="483613" y="912804"/>
                      <a:pt x="468816" y="915919"/>
                    </a:cubicBezTo>
                    <a:lnTo>
                      <a:pt x="256993" y="963425"/>
                    </a:lnTo>
                    <a:cubicBezTo>
                      <a:pt x="237523" y="968097"/>
                      <a:pt x="221949" y="961088"/>
                      <a:pt x="213380" y="943954"/>
                    </a:cubicBezTo>
                    <a:cubicBezTo>
                      <a:pt x="177557" y="875423"/>
                      <a:pt x="142513" y="806113"/>
                      <a:pt x="106691" y="737582"/>
                    </a:cubicBezTo>
                    <a:cubicBezTo>
                      <a:pt x="98903" y="722007"/>
                      <a:pt x="102018" y="704874"/>
                      <a:pt x="114477" y="693194"/>
                    </a:cubicBezTo>
                    <a:lnTo>
                      <a:pt x="311506" y="510183"/>
                    </a:lnTo>
                    <a:cubicBezTo>
                      <a:pt x="324744" y="498501"/>
                      <a:pt x="329417" y="482927"/>
                      <a:pt x="327081" y="465793"/>
                    </a:cubicBezTo>
                    <a:cubicBezTo>
                      <a:pt x="319294" y="423739"/>
                      <a:pt x="311506" y="380907"/>
                      <a:pt x="303718" y="338855"/>
                    </a:cubicBezTo>
                    <a:cubicBezTo>
                      <a:pt x="300603" y="320942"/>
                      <a:pt x="290478" y="309262"/>
                      <a:pt x="273346" y="303032"/>
                    </a:cubicBezTo>
                    <a:lnTo>
                      <a:pt x="101239" y="239952"/>
                    </a:lnTo>
                    <a:cubicBezTo>
                      <a:pt x="67753" y="227491"/>
                      <a:pt x="33487" y="216588"/>
                      <a:pt x="0" y="201792"/>
                    </a:cubicBezTo>
                    <a:lnTo>
                      <a:pt x="0" y="158181"/>
                    </a:lnTo>
                    <a:cubicBezTo>
                      <a:pt x="2336" y="132482"/>
                      <a:pt x="4673" y="107562"/>
                      <a:pt x="7008" y="81862"/>
                    </a:cubicBezTo>
                    <a:lnTo>
                      <a:pt x="18919" y="0"/>
                    </a:lnTo>
                    <a:close/>
                  </a:path>
                </a:pathLst>
              </a:custGeom>
              <a:solidFill>
                <a:srgbClr val="FBA200"/>
              </a:solidFill>
              <a:ln w="5155"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ndParaRPr>
              </a:p>
            </p:txBody>
          </p:sp>
          <p:sp>
            <p:nvSpPr>
              <p:cNvPr id="24" name="Freeform: Shape 23">
                <a:extLst>
                  <a:ext uri="{FF2B5EF4-FFF2-40B4-BE49-F238E27FC236}">
                    <a16:creationId xmlns:a16="http://schemas.microsoft.com/office/drawing/2014/main" id="{174EC011-5B17-ACC5-7387-547FEFB18C58}"/>
                  </a:ext>
                </a:extLst>
              </p:cNvPr>
              <p:cNvSpPr/>
              <p:nvPr/>
            </p:nvSpPr>
            <p:spPr>
              <a:xfrm rot="20740831">
                <a:off x="4859474" y="2871773"/>
                <a:ext cx="2467165" cy="1435960"/>
              </a:xfrm>
              <a:custGeom>
                <a:avLst/>
                <a:gdLst>
                  <a:gd name="connsiteX0" fmla="*/ 13991 w 2710158"/>
                  <a:gd name="connsiteY0" fmla="*/ 0 h 1577389"/>
                  <a:gd name="connsiteX1" fmla="*/ 585549 w 2710158"/>
                  <a:gd name="connsiteY1" fmla="*/ 145895 h 1577389"/>
                  <a:gd name="connsiteX2" fmla="*/ 584074 w 2710158"/>
                  <a:gd name="connsiteY2" fmla="*/ 173276 h 1577389"/>
                  <a:gd name="connsiteX3" fmla="*/ 1398661 w 2710158"/>
                  <a:gd name="connsiteY3" fmla="*/ 994094 h 1577389"/>
                  <a:gd name="connsiteX4" fmla="*/ 2120677 w 2710158"/>
                  <a:gd name="connsiteY4" fmla="*/ 566414 h 1577389"/>
                  <a:gd name="connsiteX5" fmla="*/ 2132960 w 2710158"/>
                  <a:gd name="connsiteY5" fmla="*/ 540886 h 1577389"/>
                  <a:gd name="connsiteX6" fmla="*/ 2710158 w 2710158"/>
                  <a:gd name="connsiteY6" fmla="*/ 688221 h 1577389"/>
                  <a:gd name="connsiteX7" fmla="*/ 2679730 w 2710158"/>
                  <a:gd name="connsiteY7" fmla="*/ 770588 h 1577389"/>
                  <a:gd name="connsiteX8" fmla="*/ 2641570 w 2710158"/>
                  <a:gd name="connsiteY8" fmla="*/ 795510 h 1577389"/>
                  <a:gd name="connsiteX9" fmla="*/ 2544225 w 2710158"/>
                  <a:gd name="connsiteY9" fmla="*/ 785385 h 1577389"/>
                  <a:gd name="connsiteX10" fmla="*/ 2376012 w 2710158"/>
                  <a:gd name="connsiteY10" fmla="*/ 767474 h 1577389"/>
                  <a:gd name="connsiteX11" fmla="*/ 2333180 w 2710158"/>
                  <a:gd name="connsiteY11" fmla="*/ 786943 h 1577389"/>
                  <a:gd name="connsiteX12" fmla="*/ 2272436 w 2710158"/>
                  <a:gd name="connsiteY12" fmla="*/ 869492 h 1577389"/>
                  <a:gd name="connsiteX13" fmla="*/ 2265427 w 2710158"/>
                  <a:gd name="connsiteY13" fmla="*/ 921669 h 1577389"/>
                  <a:gd name="connsiteX14" fmla="*/ 2359657 w 2710158"/>
                  <a:gd name="connsiteY14" fmla="*/ 1169317 h 1577389"/>
                  <a:gd name="connsiteX15" fmla="*/ 2345640 w 2710158"/>
                  <a:gd name="connsiteY15" fmla="*/ 1219936 h 1577389"/>
                  <a:gd name="connsiteX16" fmla="*/ 2159515 w 2710158"/>
                  <a:gd name="connsiteY16" fmla="*/ 1360892 h 1577389"/>
                  <a:gd name="connsiteX17" fmla="*/ 2108895 w 2710158"/>
                  <a:gd name="connsiteY17" fmla="*/ 1360113 h 1577389"/>
                  <a:gd name="connsiteX18" fmla="*/ 1907195 w 2710158"/>
                  <a:gd name="connsiteY18" fmla="*/ 1197352 h 1577389"/>
                  <a:gd name="connsiteX19" fmla="*/ 1859691 w 2710158"/>
                  <a:gd name="connsiteY19" fmla="*/ 1188006 h 1577389"/>
                  <a:gd name="connsiteX20" fmla="*/ 1741318 w 2710158"/>
                  <a:gd name="connsiteY20" fmla="*/ 1233175 h 1577389"/>
                  <a:gd name="connsiteX21" fmla="*/ 1712504 w 2710158"/>
                  <a:gd name="connsiteY21" fmla="*/ 1267441 h 1577389"/>
                  <a:gd name="connsiteX22" fmla="*/ 1696149 w 2710158"/>
                  <a:gd name="connsiteY22" fmla="*/ 1345318 h 1577389"/>
                  <a:gd name="connsiteX23" fmla="*/ 1657211 w 2710158"/>
                  <a:gd name="connsiteY23" fmla="*/ 1531442 h 1577389"/>
                  <a:gd name="connsiteX24" fmla="*/ 1624504 w 2710158"/>
                  <a:gd name="connsiteY24" fmla="*/ 1562592 h 1577389"/>
                  <a:gd name="connsiteX25" fmla="*/ 1500680 w 2710158"/>
                  <a:gd name="connsiteY25" fmla="*/ 1575832 h 1577389"/>
                  <a:gd name="connsiteX26" fmla="*/ 1447722 w 2710158"/>
                  <a:gd name="connsiteY26" fmla="*/ 1577389 h 1577389"/>
                  <a:gd name="connsiteX27" fmla="*/ 1374520 w 2710158"/>
                  <a:gd name="connsiteY27" fmla="*/ 1577389 h 1577389"/>
                  <a:gd name="connsiteX28" fmla="*/ 1345704 w 2710158"/>
                  <a:gd name="connsiteY28" fmla="*/ 1544681 h 1577389"/>
                  <a:gd name="connsiteX29" fmla="*/ 1265493 w 2710158"/>
                  <a:gd name="connsiteY29" fmla="*/ 1301706 h 1577389"/>
                  <a:gd name="connsiteX30" fmla="*/ 1227333 w 2710158"/>
                  <a:gd name="connsiteY30" fmla="*/ 1267440 h 1577389"/>
                  <a:gd name="connsiteX31" fmla="*/ 1102731 w 2710158"/>
                  <a:gd name="connsiteY31" fmla="*/ 1239405 h 1577389"/>
                  <a:gd name="connsiteX32" fmla="*/ 1047439 w 2710158"/>
                  <a:gd name="connsiteY32" fmla="*/ 1255759 h 1577389"/>
                  <a:gd name="connsiteX33" fmla="*/ 865208 w 2710158"/>
                  <a:gd name="connsiteY33" fmla="*/ 1440326 h 1577389"/>
                  <a:gd name="connsiteX34" fmla="*/ 818482 w 2710158"/>
                  <a:gd name="connsiteY34" fmla="*/ 1448115 h 1577389"/>
                  <a:gd name="connsiteX35" fmla="*/ 623012 w 2710158"/>
                  <a:gd name="connsiteY35" fmla="*/ 1338308 h 1577389"/>
                  <a:gd name="connsiteX36" fmla="*/ 601206 w 2710158"/>
                  <a:gd name="connsiteY36" fmla="*/ 1288467 h 1577389"/>
                  <a:gd name="connsiteX37" fmla="*/ 665064 w 2710158"/>
                  <a:gd name="connsiteY37" fmla="*/ 1036927 h 1577389"/>
                  <a:gd name="connsiteX38" fmla="*/ 653382 w 2710158"/>
                  <a:gd name="connsiteY38" fmla="*/ 988643 h 1577389"/>
                  <a:gd name="connsiteX39" fmla="*/ 559152 w 2710158"/>
                  <a:gd name="connsiteY39" fmla="*/ 890518 h 1577389"/>
                  <a:gd name="connsiteX40" fmla="*/ 513985 w 2710158"/>
                  <a:gd name="connsiteY40" fmla="*/ 877279 h 1577389"/>
                  <a:gd name="connsiteX41" fmla="*/ 468816 w 2710158"/>
                  <a:gd name="connsiteY41" fmla="*/ 887403 h 1577389"/>
                  <a:gd name="connsiteX42" fmla="*/ 256993 w 2710158"/>
                  <a:gd name="connsiteY42" fmla="*/ 934909 h 1577389"/>
                  <a:gd name="connsiteX43" fmla="*/ 213380 w 2710158"/>
                  <a:gd name="connsiteY43" fmla="*/ 915438 h 1577389"/>
                  <a:gd name="connsiteX44" fmla="*/ 106691 w 2710158"/>
                  <a:gd name="connsiteY44" fmla="*/ 709066 h 1577389"/>
                  <a:gd name="connsiteX45" fmla="*/ 114477 w 2710158"/>
                  <a:gd name="connsiteY45" fmla="*/ 664678 h 1577389"/>
                  <a:gd name="connsiteX46" fmla="*/ 311506 w 2710158"/>
                  <a:gd name="connsiteY46" fmla="*/ 481667 h 1577389"/>
                  <a:gd name="connsiteX47" fmla="*/ 327081 w 2710158"/>
                  <a:gd name="connsiteY47" fmla="*/ 437277 h 1577389"/>
                  <a:gd name="connsiteX48" fmla="*/ 303718 w 2710158"/>
                  <a:gd name="connsiteY48" fmla="*/ 310339 h 1577389"/>
                  <a:gd name="connsiteX49" fmla="*/ 273346 w 2710158"/>
                  <a:gd name="connsiteY49" fmla="*/ 274516 h 1577389"/>
                  <a:gd name="connsiteX50" fmla="*/ 101239 w 2710158"/>
                  <a:gd name="connsiteY50" fmla="*/ 211436 h 1577389"/>
                  <a:gd name="connsiteX51" fmla="*/ 0 w 2710158"/>
                  <a:gd name="connsiteY51" fmla="*/ 173276 h 1577389"/>
                  <a:gd name="connsiteX52" fmla="*/ 0 w 2710158"/>
                  <a:gd name="connsiteY52" fmla="*/ 129665 h 1577389"/>
                  <a:gd name="connsiteX53" fmla="*/ 7008 w 2710158"/>
                  <a:gd name="connsiteY53" fmla="*/ 53346 h 157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10158" h="1577389">
                    <a:moveTo>
                      <a:pt x="13991" y="0"/>
                    </a:moveTo>
                    <a:lnTo>
                      <a:pt x="585549" y="145895"/>
                    </a:lnTo>
                    <a:lnTo>
                      <a:pt x="584074" y="173276"/>
                    </a:lnTo>
                    <a:cubicBezTo>
                      <a:pt x="582516" y="627296"/>
                      <a:pt x="946977" y="992537"/>
                      <a:pt x="1398661" y="994094"/>
                    </a:cubicBezTo>
                    <a:cubicBezTo>
                      <a:pt x="1712406" y="995165"/>
                      <a:pt x="1982349" y="821394"/>
                      <a:pt x="2120677" y="566414"/>
                    </a:cubicBezTo>
                    <a:lnTo>
                      <a:pt x="2132960" y="540886"/>
                    </a:lnTo>
                    <a:lnTo>
                      <a:pt x="2710158" y="688221"/>
                    </a:lnTo>
                    <a:lnTo>
                      <a:pt x="2679730" y="770588"/>
                    </a:lnTo>
                    <a:cubicBezTo>
                      <a:pt x="2673499" y="787721"/>
                      <a:pt x="2658703" y="797067"/>
                      <a:pt x="2641570" y="795510"/>
                    </a:cubicBezTo>
                    <a:cubicBezTo>
                      <a:pt x="2608862" y="792394"/>
                      <a:pt x="2576933" y="788500"/>
                      <a:pt x="2544225" y="785385"/>
                    </a:cubicBezTo>
                    <a:cubicBezTo>
                      <a:pt x="2488155" y="779155"/>
                      <a:pt x="2432082" y="772924"/>
                      <a:pt x="2376012" y="767474"/>
                    </a:cubicBezTo>
                    <a:cubicBezTo>
                      <a:pt x="2358099" y="765917"/>
                      <a:pt x="2344083" y="772146"/>
                      <a:pt x="2333180" y="786943"/>
                    </a:cubicBezTo>
                    <a:cubicBezTo>
                      <a:pt x="2312932" y="814199"/>
                      <a:pt x="2293462" y="842234"/>
                      <a:pt x="2272436" y="869492"/>
                    </a:cubicBezTo>
                    <a:cubicBezTo>
                      <a:pt x="2259976" y="885846"/>
                      <a:pt x="2258418" y="902979"/>
                      <a:pt x="2265427" y="921669"/>
                    </a:cubicBezTo>
                    <a:cubicBezTo>
                      <a:pt x="2296577" y="1004219"/>
                      <a:pt x="2328507" y="1086767"/>
                      <a:pt x="2359657" y="1169317"/>
                    </a:cubicBezTo>
                    <a:cubicBezTo>
                      <a:pt x="2368224" y="1191121"/>
                      <a:pt x="2363551" y="1205919"/>
                      <a:pt x="2345640" y="1219936"/>
                    </a:cubicBezTo>
                    <a:cubicBezTo>
                      <a:pt x="2283338" y="1266662"/>
                      <a:pt x="2221816" y="1314167"/>
                      <a:pt x="2159515" y="1360892"/>
                    </a:cubicBezTo>
                    <a:cubicBezTo>
                      <a:pt x="2141604" y="1374131"/>
                      <a:pt x="2126028" y="1374132"/>
                      <a:pt x="2108895" y="1360113"/>
                    </a:cubicBezTo>
                    <a:cubicBezTo>
                      <a:pt x="2041921" y="1306379"/>
                      <a:pt x="1974170" y="1251865"/>
                      <a:pt x="1907195" y="1197352"/>
                    </a:cubicBezTo>
                    <a:cubicBezTo>
                      <a:pt x="1892399" y="1185670"/>
                      <a:pt x="1876823" y="1181776"/>
                      <a:pt x="1859691" y="1188006"/>
                    </a:cubicBezTo>
                    <a:cubicBezTo>
                      <a:pt x="1819973" y="1202803"/>
                      <a:pt x="1780256" y="1217600"/>
                      <a:pt x="1741318" y="1233175"/>
                    </a:cubicBezTo>
                    <a:cubicBezTo>
                      <a:pt x="1725743" y="1239406"/>
                      <a:pt x="1716398" y="1251088"/>
                      <a:pt x="1712504" y="1267441"/>
                    </a:cubicBezTo>
                    <a:cubicBezTo>
                      <a:pt x="1707052" y="1293139"/>
                      <a:pt x="1701602" y="1319617"/>
                      <a:pt x="1696149" y="1345318"/>
                    </a:cubicBezTo>
                    <a:cubicBezTo>
                      <a:pt x="1682911" y="1407618"/>
                      <a:pt x="1670450" y="1469140"/>
                      <a:pt x="1657211" y="1531442"/>
                    </a:cubicBezTo>
                    <a:cubicBezTo>
                      <a:pt x="1653318" y="1549354"/>
                      <a:pt x="1642415" y="1560257"/>
                      <a:pt x="1624504" y="1562592"/>
                    </a:cubicBezTo>
                    <a:cubicBezTo>
                      <a:pt x="1583229" y="1568043"/>
                      <a:pt x="1541954" y="1571938"/>
                      <a:pt x="1500680" y="1575832"/>
                    </a:cubicBezTo>
                    <a:cubicBezTo>
                      <a:pt x="1480432" y="1574274"/>
                      <a:pt x="1464077" y="1575831"/>
                      <a:pt x="1447722" y="1577389"/>
                    </a:cubicBezTo>
                    <a:cubicBezTo>
                      <a:pt x="1423581" y="1577389"/>
                      <a:pt x="1399440" y="1577389"/>
                      <a:pt x="1374520" y="1577389"/>
                    </a:cubicBezTo>
                    <a:cubicBezTo>
                      <a:pt x="1358944" y="1571937"/>
                      <a:pt x="1350377" y="1560257"/>
                      <a:pt x="1345704" y="1544681"/>
                    </a:cubicBezTo>
                    <a:cubicBezTo>
                      <a:pt x="1319227" y="1463689"/>
                      <a:pt x="1291970" y="1382699"/>
                      <a:pt x="1265493" y="1301706"/>
                    </a:cubicBezTo>
                    <a:cubicBezTo>
                      <a:pt x="1259262" y="1283015"/>
                      <a:pt x="1246803" y="1271335"/>
                      <a:pt x="1227333" y="1267440"/>
                    </a:cubicBezTo>
                    <a:cubicBezTo>
                      <a:pt x="1186058" y="1258095"/>
                      <a:pt x="1144005" y="1249528"/>
                      <a:pt x="1102731" y="1239405"/>
                    </a:cubicBezTo>
                    <a:cubicBezTo>
                      <a:pt x="1080925" y="1233954"/>
                      <a:pt x="1063014" y="1239406"/>
                      <a:pt x="1047439" y="1255759"/>
                    </a:cubicBezTo>
                    <a:cubicBezTo>
                      <a:pt x="987473" y="1318060"/>
                      <a:pt x="925951" y="1378805"/>
                      <a:pt x="865208" y="1440326"/>
                    </a:cubicBezTo>
                    <a:cubicBezTo>
                      <a:pt x="851190" y="1454343"/>
                      <a:pt x="834835" y="1457460"/>
                      <a:pt x="818482" y="1448115"/>
                    </a:cubicBezTo>
                    <a:cubicBezTo>
                      <a:pt x="753065" y="1411513"/>
                      <a:pt x="688427" y="1374911"/>
                      <a:pt x="623012" y="1338308"/>
                    </a:cubicBezTo>
                    <a:cubicBezTo>
                      <a:pt x="600427" y="1325847"/>
                      <a:pt x="594975" y="1312609"/>
                      <a:pt x="601206" y="1288467"/>
                    </a:cubicBezTo>
                    <a:cubicBezTo>
                      <a:pt x="622232" y="1204361"/>
                      <a:pt x="644038" y="1121032"/>
                      <a:pt x="665064" y="1036927"/>
                    </a:cubicBezTo>
                    <a:cubicBezTo>
                      <a:pt x="669738" y="1019014"/>
                      <a:pt x="666622" y="1002661"/>
                      <a:pt x="653382" y="988643"/>
                    </a:cubicBezTo>
                    <a:cubicBezTo>
                      <a:pt x="622232" y="955935"/>
                      <a:pt x="590303" y="923227"/>
                      <a:pt x="559152" y="890518"/>
                    </a:cubicBezTo>
                    <a:cubicBezTo>
                      <a:pt x="546693" y="877279"/>
                      <a:pt x="531117" y="873385"/>
                      <a:pt x="513985" y="877279"/>
                    </a:cubicBezTo>
                    <a:cubicBezTo>
                      <a:pt x="498410" y="880394"/>
                      <a:pt x="483613" y="884288"/>
                      <a:pt x="468816" y="887403"/>
                    </a:cubicBezTo>
                    <a:cubicBezTo>
                      <a:pt x="397948" y="902979"/>
                      <a:pt x="327859" y="919332"/>
                      <a:pt x="256993" y="934909"/>
                    </a:cubicBezTo>
                    <a:cubicBezTo>
                      <a:pt x="237523" y="939581"/>
                      <a:pt x="221949" y="932572"/>
                      <a:pt x="213380" y="915438"/>
                    </a:cubicBezTo>
                    <a:cubicBezTo>
                      <a:pt x="177557" y="846907"/>
                      <a:pt x="142513" y="777597"/>
                      <a:pt x="106691" y="709066"/>
                    </a:cubicBezTo>
                    <a:cubicBezTo>
                      <a:pt x="98903" y="693491"/>
                      <a:pt x="102018" y="676358"/>
                      <a:pt x="114477" y="664678"/>
                    </a:cubicBezTo>
                    <a:cubicBezTo>
                      <a:pt x="179895" y="603932"/>
                      <a:pt x="246090" y="542410"/>
                      <a:pt x="311506" y="481667"/>
                    </a:cubicBezTo>
                    <a:cubicBezTo>
                      <a:pt x="324744" y="469985"/>
                      <a:pt x="329417" y="454411"/>
                      <a:pt x="327081" y="437277"/>
                    </a:cubicBezTo>
                    <a:cubicBezTo>
                      <a:pt x="319294" y="395223"/>
                      <a:pt x="311506" y="352391"/>
                      <a:pt x="303718" y="310339"/>
                    </a:cubicBezTo>
                    <a:cubicBezTo>
                      <a:pt x="300603" y="292426"/>
                      <a:pt x="290478" y="280746"/>
                      <a:pt x="273346" y="274516"/>
                    </a:cubicBezTo>
                    <a:cubicBezTo>
                      <a:pt x="215717" y="253489"/>
                      <a:pt x="158089" y="232462"/>
                      <a:pt x="101239" y="211436"/>
                    </a:cubicBezTo>
                    <a:cubicBezTo>
                      <a:pt x="67753" y="198975"/>
                      <a:pt x="33487" y="188072"/>
                      <a:pt x="0" y="173276"/>
                    </a:cubicBezTo>
                    <a:cubicBezTo>
                      <a:pt x="0" y="158479"/>
                      <a:pt x="0" y="144462"/>
                      <a:pt x="0" y="129665"/>
                    </a:cubicBezTo>
                    <a:cubicBezTo>
                      <a:pt x="2336" y="103966"/>
                      <a:pt x="4673" y="79046"/>
                      <a:pt x="7008" y="53346"/>
                    </a:cubicBezTo>
                    <a:close/>
                  </a:path>
                </a:pathLst>
              </a:custGeom>
              <a:solidFill>
                <a:srgbClr val="00B050"/>
              </a:solidFill>
              <a:ln w="5155"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ndParaRPr>
              </a:p>
            </p:txBody>
          </p:sp>
          <p:sp>
            <p:nvSpPr>
              <p:cNvPr id="25" name="Circle: Hollow 24">
                <a:extLst>
                  <a:ext uri="{FF2B5EF4-FFF2-40B4-BE49-F238E27FC236}">
                    <a16:creationId xmlns:a16="http://schemas.microsoft.com/office/drawing/2014/main" id="{8CC125C9-FAA6-054A-F045-8F2E06389839}"/>
                  </a:ext>
                </a:extLst>
              </p:cNvPr>
              <p:cNvSpPr/>
              <p:nvPr/>
            </p:nvSpPr>
            <p:spPr>
              <a:xfrm>
                <a:off x="1384859" y="2405373"/>
                <a:ext cx="1245140" cy="1245140"/>
              </a:xfrm>
              <a:prstGeom prst="donut">
                <a:avLst>
                  <a:gd name="adj" fmla="val 9307"/>
                </a:avLst>
              </a:prstGeom>
              <a:solidFill>
                <a:srgbClr val="0680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26" name="Rounded Rectangle 5">
                <a:extLst>
                  <a:ext uri="{FF2B5EF4-FFF2-40B4-BE49-F238E27FC236}">
                    <a16:creationId xmlns:a16="http://schemas.microsoft.com/office/drawing/2014/main" id="{E3F1DDDE-296A-B3D1-79C0-ACD98FA7237C}"/>
                  </a:ext>
                </a:extLst>
              </p:cNvPr>
              <p:cNvSpPr/>
              <p:nvPr/>
            </p:nvSpPr>
            <p:spPr>
              <a:xfrm flipH="1">
                <a:off x="3777037" y="3179974"/>
                <a:ext cx="453066" cy="373752"/>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rgbClr val="07A398"/>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srgbClr val="57687C"/>
                  </a:solidFill>
                  <a:effectLst/>
                  <a:uLnTx/>
                  <a:uFillTx/>
                  <a:latin typeface="Arial"/>
                  <a:cs typeface="+mn-cs"/>
                </a:endParaRPr>
              </a:p>
            </p:txBody>
          </p:sp>
          <p:sp>
            <p:nvSpPr>
              <p:cNvPr id="27" name="Circle: Hollow 26">
                <a:extLst>
                  <a:ext uri="{FF2B5EF4-FFF2-40B4-BE49-F238E27FC236}">
                    <a16:creationId xmlns:a16="http://schemas.microsoft.com/office/drawing/2014/main" id="{9C48931E-E414-AD00-502E-6D8AA090F9AA}"/>
                  </a:ext>
                </a:extLst>
              </p:cNvPr>
              <p:cNvSpPr/>
              <p:nvPr/>
            </p:nvSpPr>
            <p:spPr>
              <a:xfrm>
                <a:off x="3376558" y="2753987"/>
                <a:ext cx="1245140" cy="1245140"/>
              </a:xfrm>
              <a:prstGeom prst="donut">
                <a:avLst>
                  <a:gd name="adj" fmla="val 9307"/>
                </a:avLst>
              </a:prstGeom>
              <a:solidFill>
                <a:srgbClr val="07A39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28" name="Circle: Hollow 27">
                <a:extLst>
                  <a:ext uri="{FF2B5EF4-FFF2-40B4-BE49-F238E27FC236}">
                    <a16:creationId xmlns:a16="http://schemas.microsoft.com/office/drawing/2014/main" id="{93F252E6-F5B0-BA3F-A514-B62875462235}"/>
                  </a:ext>
                </a:extLst>
              </p:cNvPr>
              <p:cNvSpPr/>
              <p:nvPr/>
            </p:nvSpPr>
            <p:spPr>
              <a:xfrm>
                <a:off x="5368257" y="2405373"/>
                <a:ext cx="1245140" cy="1245140"/>
              </a:xfrm>
              <a:prstGeom prst="donut">
                <a:avLst>
                  <a:gd name="adj" fmla="val 9307"/>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29" name="Circle: Hollow 28">
                <a:extLst>
                  <a:ext uri="{FF2B5EF4-FFF2-40B4-BE49-F238E27FC236}">
                    <a16:creationId xmlns:a16="http://schemas.microsoft.com/office/drawing/2014/main" id="{FCE65829-B0E9-C014-C239-A22E845AFBB7}"/>
                  </a:ext>
                </a:extLst>
              </p:cNvPr>
              <p:cNvSpPr/>
              <p:nvPr/>
            </p:nvSpPr>
            <p:spPr>
              <a:xfrm>
                <a:off x="7359956" y="2753987"/>
                <a:ext cx="1245140" cy="1245140"/>
              </a:xfrm>
              <a:prstGeom prst="donut">
                <a:avLst>
                  <a:gd name="adj" fmla="val 9307"/>
                </a:avLst>
              </a:prstGeom>
              <a:solidFill>
                <a:srgbClr val="FBA2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30" name="Circle: Hollow 29">
                <a:extLst>
                  <a:ext uri="{FF2B5EF4-FFF2-40B4-BE49-F238E27FC236}">
                    <a16:creationId xmlns:a16="http://schemas.microsoft.com/office/drawing/2014/main" id="{7E93BE7F-9FAA-43EC-C505-56B52B50EEEA}"/>
                  </a:ext>
                </a:extLst>
              </p:cNvPr>
              <p:cNvSpPr/>
              <p:nvPr/>
            </p:nvSpPr>
            <p:spPr>
              <a:xfrm>
                <a:off x="9351655" y="2405373"/>
                <a:ext cx="1245140" cy="1245140"/>
              </a:xfrm>
              <a:prstGeom prst="donut">
                <a:avLst>
                  <a:gd name="adj" fmla="val 9307"/>
                </a:avLst>
              </a:prstGeom>
              <a:solidFill>
                <a:srgbClr val="0000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grpSp>
      </p:grpSp>
      <p:sp>
        <p:nvSpPr>
          <p:cNvPr id="41" name="TextBox 40">
            <a:extLst>
              <a:ext uri="{FF2B5EF4-FFF2-40B4-BE49-F238E27FC236}">
                <a16:creationId xmlns:a16="http://schemas.microsoft.com/office/drawing/2014/main" id="{A72A9ADC-429F-420F-6C99-E0D20B1907A7}"/>
              </a:ext>
            </a:extLst>
          </p:cNvPr>
          <p:cNvSpPr txBox="1"/>
          <p:nvPr/>
        </p:nvSpPr>
        <p:spPr>
          <a:xfrm>
            <a:off x="253139" y="368029"/>
            <a:ext cx="8020421" cy="523220"/>
          </a:xfrm>
          <a:prstGeom prst="rect">
            <a:avLst/>
          </a:prstGeom>
          <a:noFill/>
        </p:spPr>
        <p:txBody>
          <a:bodyPr wrap="square" lIns="91440" tIns="45720" rIns="91440" bIns="45720" rtlCol="0" anchor="t">
            <a:spAutoFit/>
          </a:bodyPr>
          <a:lstStyle/>
          <a:p>
            <a:r>
              <a:rPr lang="en-US" sz="2800" b="1" dirty="0">
                <a:solidFill>
                  <a:schemeClr val="bg1"/>
                </a:solidFill>
                <a:effectLst>
                  <a:outerShdw blurRad="38100" dist="38100" dir="2700000" algn="tl">
                    <a:srgbClr val="000000">
                      <a:alpha val="43137"/>
                    </a:srgbClr>
                  </a:outerShdw>
                </a:effectLst>
              </a:rPr>
              <a:t>ONBOARDING GOVERNMENT CLOUD</a:t>
            </a:r>
            <a:endParaRPr lang="LID4096"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54537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920">
            <a:extLst>
              <a:ext uri="{FF2B5EF4-FFF2-40B4-BE49-F238E27FC236}">
                <a16:creationId xmlns:a16="http://schemas.microsoft.com/office/drawing/2014/main" id="{2D611E32-6813-A99C-FDA0-AC1094A708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9417"/>
            <a:ext cx="10954102" cy="85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E99D7EB-717C-B040-9149-6C279557D4C6}"/>
              </a:ext>
            </a:extLst>
          </p:cNvPr>
          <p:cNvPicPr>
            <a:picLocks noChangeAspect="1"/>
          </p:cNvPicPr>
          <p:nvPr/>
        </p:nvPicPr>
        <p:blipFill rotWithShape="1">
          <a:blip r:embed="rId3">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grpSp>
        <p:nvGrpSpPr>
          <p:cNvPr id="6" name="Group 5">
            <a:extLst>
              <a:ext uri="{FF2B5EF4-FFF2-40B4-BE49-F238E27FC236}">
                <a16:creationId xmlns:a16="http://schemas.microsoft.com/office/drawing/2014/main" id="{8D1567E4-99FD-1A5A-D0AD-A1807401B449}"/>
              </a:ext>
            </a:extLst>
          </p:cNvPr>
          <p:cNvGrpSpPr/>
          <p:nvPr/>
        </p:nvGrpSpPr>
        <p:grpSpPr>
          <a:xfrm>
            <a:off x="10780712" y="6204087"/>
            <a:ext cx="1411288" cy="525463"/>
            <a:chOff x="6718301" y="5354638"/>
            <a:chExt cx="1411288" cy="525463"/>
          </a:xfrm>
        </p:grpSpPr>
        <p:pic>
          <p:nvPicPr>
            <p:cNvPr id="7" name="Picture 332">
              <a:extLst>
                <a:ext uri="{FF2B5EF4-FFF2-40B4-BE49-F238E27FC236}">
                  <a16:creationId xmlns:a16="http://schemas.microsoft.com/office/drawing/2014/main" id="{12ED9F46-1D91-EB57-FDBD-FB36AD371A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B37B99F2-7E91-A10F-A020-BC7A7A0EFBE8}"/>
                </a:ext>
              </a:extLst>
            </p:cNvPr>
            <p:cNvGrpSpPr/>
            <p:nvPr/>
          </p:nvGrpSpPr>
          <p:grpSpPr>
            <a:xfrm>
              <a:off x="7053264" y="5487987"/>
              <a:ext cx="855662" cy="303213"/>
              <a:chOff x="7053264" y="5487987"/>
              <a:chExt cx="855662" cy="303213"/>
            </a:xfrm>
          </p:grpSpPr>
          <p:sp>
            <p:nvSpPr>
              <p:cNvPr id="9" name="Freeform 333">
                <a:extLst>
                  <a:ext uri="{FF2B5EF4-FFF2-40B4-BE49-F238E27FC236}">
                    <a16:creationId xmlns:a16="http://schemas.microsoft.com/office/drawing/2014/main" id="{BEA6206B-49C1-15C8-9FE1-81D7D7D837C3}"/>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0" name="Freeform 334">
                <a:extLst>
                  <a:ext uri="{FF2B5EF4-FFF2-40B4-BE49-F238E27FC236}">
                    <a16:creationId xmlns:a16="http://schemas.microsoft.com/office/drawing/2014/main" id="{C7BB82D7-9397-D478-A65E-25AE41CF4A4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1" name="Title 1">
            <a:extLst>
              <a:ext uri="{FF2B5EF4-FFF2-40B4-BE49-F238E27FC236}">
                <a16:creationId xmlns:a16="http://schemas.microsoft.com/office/drawing/2014/main" id="{FC26214C-C83E-A05F-9C35-A2B95155F5D6}"/>
              </a:ext>
            </a:extLst>
          </p:cNvPr>
          <p:cNvSpPr txBox="1">
            <a:spLocks/>
          </p:cNvSpPr>
          <p:nvPr/>
        </p:nvSpPr>
        <p:spPr>
          <a:xfrm>
            <a:off x="340242" y="2628767"/>
            <a:ext cx="11299825" cy="10398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i="1">
                <a:effectLst>
                  <a:outerShdw blurRad="38100" dist="38100" dir="2700000" algn="tl">
                    <a:srgbClr val="000000">
                      <a:alpha val="43137"/>
                    </a:srgbClr>
                  </a:outerShdw>
                </a:effectLst>
              </a:rPr>
              <a:t>Thank you !</a:t>
            </a:r>
            <a:endParaRPr lang="en-US" sz="5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6661946"/>
      </p:ext>
    </p:extLst>
  </p:cSld>
  <p:clrMapOvr>
    <a:masterClrMapping/>
  </p:clrMapOvr>
</p:sld>
</file>

<file path=ppt/theme/theme1.xml><?xml version="1.0" encoding="utf-8"?>
<a:theme xmlns:a="http://schemas.openxmlformats.org/drawingml/2006/main" name="DIC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CT Theme" id="{69732FDA-C49B-4630-9EE4-22C9307CEE67}" vid="{49F539D5-3634-410C-94FB-CED22E9E35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DCA194FCDD534FB98FF85000111EE5" ma:contentTypeVersion="6" ma:contentTypeDescription="Create a new document." ma:contentTypeScope="" ma:versionID="aa169daa98fc0f88840552b2ff18ce68">
  <xsd:schema xmlns:xsd="http://www.w3.org/2001/XMLSchema" xmlns:xs="http://www.w3.org/2001/XMLSchema" xmlns:p="http://schemas.microsoft.com/office/2006/metadata/properties" xmlns:ns2="84fb77e6-54f0-4160-978f-9e37685c9f49" xmlns:ns3="8611c791-4f31-49cc-a00f-8c5f7aa92d2a" targetNamespace="http://schemas.microsoft.com/office/2006/metadata/properties" ma:root="true" ma:fieldsID="c4d5dffd90363303f5a24a15c9fd7d59" ns2:_="" ns3:_="">
    <xsd:import namespace="84fb77e6-54f0-4160-978f-9e37685c9f49"/>
    <xsd:import namespace="8611c791-4f31-49cc-a00f-8c5f7aa92d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b77e6-54f0-4160-978f-9e37685c9f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11c791-4f31-49cc-a00f-8c5f7aa92d2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DBE69E-6485-4B0A-B2C0-E2A906E023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b77e6-54f0-4160-978f-9e37685c9f49"/>
    <ds:schemaRef ds:uri="8611c791-4f31-49cc-a00f-8c5f7aa92d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E6CE6A-A7ED-4E34-823D-2CFC4832C0A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6D3BEC0-2512-44F1-BA21-A1BA82E3B6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DICT Theme</Template>
  <TotalTime>62420</TotalTime>
  <Words>800</Words>
  <Application>Microsoft Office PowerPoint</Application>
  <PresentationFormat>Widescreen</PresentationFormat>
  <Paragraphs>124</Paragraphs>
  <Slides>10</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Montserrat</vt:lpstr>
      <vt:lpstr>Open Sans</vt:lpstr>
      <vt:lpstr>Söhne</vt:lpstr>
      <vt:lpstr>Wingdings</vt:lpstr>
      <vt:lpstr>DICT Theme</vt:lpstr>
      <vt:lpstr>PowerPoint Presentation</vt:lpstr>
      <vt:lpstr>OUTLINE</vt:lpstr>
      <vt:lpstr>      </vt:lpstr>
      <vt:lpstr>        </vt:lpstr>
      <vt:lpstr>                 FOUNDATIONAL STACK</vt:lpstr>
      <vt:lpstr>         CURRENT ONBOARDING STATISTICS </vt:lpstr>
      <vt:lpstr>CURRRENT STATISTICS FOR SHARED SERVICES DEPLOYMENT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Hetri</dc:creator>
  <cp:lastModifiedBy>Lizarhmarie Warike</cp:lastModifiedBy>
  <cp:revision>648</cp:revision>
  <cp:lastPrinted>2023-02-20T23:49:20Z</cp:lastPrinted>
  <dcterms:created xsi:type="dcterms:W3CDTF">2022-09-25T23:41:43Z</dcterms:created>
  <dcterms:modified xsi:type="dcterms:W3CDTF">2024-09-30T23:27:19Z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0x01010018DCA194FCDD534FB98FF85000111EE5</vt:lpwstr>
  </property>
</Properties>
</file>